
<file path=[Content_Types].xml><?xml version="1.0" encoding="utf-8"?>
<Types xmlns="http://schemas.openxmlformats.org/package/2006/content-types">
  <Default Extension="xml" ContentType="application/xml"/>
  <Default Extension="jpeg" ContentType="image/jpeg"/>
  <Default Extension="jpg" ContentType="image/jpeg"/>
  <Default Extension="tiff" ContentType="image/tiff"/>
  <Default Extension="rels" ContentType="application/vnd.openxmlformats-package.relationships+xml"/>
  <Default Extension="wdp" ContentType="image/vnd.ms-photo"/>
  <Default Extension="gif" ContentType="image/gif"/>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4" Type="http://schemas.openxmlformats.org/officeDocument/2006/relationships/custom-properties" Target="docProps/custom.xml"/><Relationship Id="rId1" Type="http://schemas.openxmlformats.org/officeDocument/2006/relationships/officeDocument" Target="ppt/presentation.xml"/><Relationship Id="rId2" Type="http://schemas.openxmlformats.org/package/2006/relationships/metadata/core-properties" Target="docProps/core.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47" r:id="rId1"/>
  </p:sldMasterIdLst>
  <p:notesMasterIdLst>
    <p:notesMasterId r:id="rId83"/>
  </p:notesMasterIdLst>
  <p:handoutMasterIdLst>
    <p:handoutMasterId r:id="rId84"/>
  </p:handoutMasterIdLst>
  <p:sldIdLst>
    <p:sldId id="256" r:id="rId2"/>
    <p:sldId id="392" r:id="rId3"/>
    <p:sldId id="297" r:id="rId4"/>
    <p:sldId id="295" r:id="rId5"/>
    <p:sldId id="333" r:id="rId6"/>
    <p:sldId id="301" r:id="rId7"/>
    <p:sldId id="326" r:id="rId8"/>
    <p:sldId id="302" r:id="rId9"/>
    <p:sldId id="330" r:id="rId10"/>
    <p:sldId id="391" r:id="rId11"/>
    <p:sldId id="313" r:id="rId12"/>
    <p:sldId id="339" r:id="rId13"/>
    <p:sldId id="331" r:id="rId14"/>
    <p:sldId id="393" r:id="rId15"/>
    <p:sldId id="317" r:id="rId16"/>
    <p:sldId id="318" r:id="rId17"/>
    <p:sldId id="319" r:id="rId18"/>
    <p:sldId id="320" r:id="rId19"/>
    <p:sldId id="335" r:id="rId20"/>
    <p:sldId id="323" r:id="rId21"/>
    <p:sldId id="338" r:id="rId22"/>
    <p:sldId id="324" r:id="rId23"/>
    <p:sldId id="328" r:id="rId24"/>
    <p:sldId id="394" r:id="rId25"/>
    <p:sldId id="316" r:id="rId26"/>
    <p:sldId id="336" r:id="rId27"/>
    <p:sldId id="321" r:id="rId28"/>
    <p:sldId id="390" r:id="rId29"/>
    <p:sldId id="395" r:id="rId30"/>
    <p:sldId id="340" r:id="rId31"/>
    <p:sldId id="341" r:id="rId32"/>
    <p:sldId id="342" r:id="rId33"/>
    <p:sldId id="343" r:id="rId34"/>
    <p:sldId id="344" r:id="rId35"/>
    <p:sldId id="345" r:id="rId36"/>
    <p:sldId id="346" r:id="rId37"/>
    <p:sldId id="347" r:id="rId38"/>
    <p:sldId id="348" r:id="rId39"/>
    <p:sldId id="396" r:id="rId40"/>
    <p:sldId id="350" r:id="rId41"/>
    <p:sldId id="351" r:id="rId42"/>
    <p:sldId id="352" r:id="rId43"/>
    <p:sldId id="353" r:id="rId44"/>
    <p:sldId id="354" r:id="rId45"/>
    <p:sldId id="355" r:id="rId46"/>
    <p:sldId id="356" r:id="rId47"/>
    <p:sldId id="357" r:id="rId48"/>
    <p:sldId id="358" r:id="rId49"/>
    <p:sldId id="359" r:id="rId50"/>
    <p:sldId id="401" r:id="rId51"/>
    <p:sldId id="360" r:id="rId52"/>
    <p:sldId id="361" r:id="rId53"/>
    <p:sldId id="362" r:id="rId54"/>
    <p:sldId id="363" r:id="rId55"/>
    <p:sldId id="397" r:id="rId56"/>
    <p:sldId id="365" r:id="rId57"/>
    <p:sldId id="366" r:id="rId58"/>
    <p:sldId id="367" r:id="rId59"/>
    <p:sldId id="368" r:id="rId60"/>
    <p:sldId id="369" r:id="rId61"/>
    <p:sldId id="370" r:id="rId62"/>
    <p:sldId id="371" r:id="rId63"/>
    <p:sldId id="372" r:id="rId64"/>
    <p:sldId id="400" r:id="rId65"/>
    <p:sldId id="373" r:id="rId66"/>
    <p:sldId id="374" r:id="rId67"/>
    <p:sldId id="375" r:id="rId68"/>
    <p:sldId id="376" r:id="rId69"/>
    <p:sldId id="398" r:id="rId70"/>
    <p:sldId id="378" r:id="rId71"/>
    <p:sldId id="379" r:id="rId72"/>
    <p:sldId id="380" r:id="rId73"/>
    <p:sldId id="381" r:id="rId74"/>
    <p:sldId id="382" r:id="rId75"/>
    <p:sldId id="383" r:id="rId76"/>
    <p:sldId id="384" r:id="rId77"/>
    <p:sldId id="385" r:id="rId78"/>
    <p:sldId id="386" r:id="rId79"/>
    <p:sldId id="387" r:id="rId80"/>
    <p:sldId id="399" r:id="rId81"/>
    <p:sldId id="389" r:id="rId82"/>
  </p:sldIdLst>
  <p:sldSz cx="9144000" cy="6858000" type="screen4x3"/>
  <p:notesSz cx="6858000" cy="9144000"/>
  <p:defaultTextStyle>
    <a:defPPr>
      <a:defRPr lang="en-US"/>
    </a:defPPr>
    <a:lvl1pPr algn="l" rtl="0" eaLnBrk="0" fontAlgn="base" hangingPunct="0">
      <a:spcBef>
        <a:spcPct val="0"/>
      </a:spcBef>
      <a:spcAft>
        <a:spcPct val="0"/>
      </a:spcAft>
      <a:defRPr kern="1200">
        <a:solidFill>
          <a:schemeClr val="tx1"/>
        </a:solidFill>
        <a:latin typeface="Arial" charset="0"/>
        <a:ea typeface="ＭＳ Ｐゴシック" charset="-128"/>
        <a:cs typeface="+mn-cs"/>
      </a:defRPr>
    </a:lvl1pPr>
    <a:lvl2pPr marL="457200" algn="l" rtl="0" eaLnBrk="0" fontAlgn="base" hangingPunct="0">
      <a:spcBef>
        <a:spcPct val="0"/>
      </a:spcBef>
      <a:spcAft>
        <a:spcPct val="0"/>
      </a:spcAft>
      <a:defRPr kern="1200">
        <a:solidFill>
          <a:schemeClr val="tx1"/>
        </a:solidFill>
        <a:latin typeface="Arial" charset="0"/>
        <a:ea typeface="ＭＳ Ｐゴシック" charset="-128"/>
        <a:cs typeface="+mn-cs"/>
      </a:defRPr>
    </a:lvl2pPr>
    <a:lvl3pPr marL="914400" algn="l" rtl="0" eaLnBrk="0" fontAlgn="base" hangingPunct="0">
      <a:spcBef>
        <a:spcPct val="0"/>
      </a:spcBef>
      <a:spcAft>
        <a:spcPct val="0"/>
      </a:spcAft>
      <a:defRPr kern="1200">
        <a:solidFill>
          <a:schemeClr val="tx1"/>
        </a:solidFill>
        <a:latin typeface="Arial" charset="0"/>
        <a:ea typeface="ＭＳ Ｐゴシック" charset="-128"/>
        <a:cs typeface="+mn-cs"/>
      </a:defRPr>
    </a:lvl3pPr>
    <a:lvl4pPr marL="1371600" algn="l" rtl="0" eaLnBrk="0" fontAlgn="base" hangingPunct="0">
      <a:spcBef>
        <a:spcPct val="0"/>
      </a:spcBef>
      <a:spcAft>
        <a:spcPct val="0"/>
      </a:spcAft>
      <a:defRPr kern="1200">
        <a:solidFill>
          <a:schemeClr val="tx1"/>
        </a:solidFill>
        <a:latin typeface="Arial" charset="0"/>
        <a:ea typeface="ＭＳ Ｐゴシック" charset="-128"/>
        <a:cs typeface="+mn-cs"/>
      </a:defRPr>
    </a:lvl4pPr>
    <a:lvl5pPr marL="1828800" algn="l" rtl="0" eaLnBrk="0" fontAlgn="base" hangingPunct="0">
      <a:spcBef>
        <a:spcPct val="0"/>
      </a:spcBef>
      <a:spcAft>
        <a:spcPct val="0"/>
      </a:spcAft>
      <a:defRPr kern="1200">
        <a:solidFill>
          <a:schemeClr val="tx1"/>
        </a:solidFill>
        <a:latin typeface="Arial" charset="0"/>
        <a:ea typeface="ＭＳ Ｐゴシック" charset="-128"/>
        <a:cs typeface="+mn-cs"/>
      </a:defRPr>
    </a:lvl5pPr>
    <a:lvl6pPr marL="2286000" algn="l" defTabSz="914400" rtl="0" eaLnBrk="1" latinLnBrk="0" hangingPunct="1">
      <a:defRPr kern="1200">
        <a:solidFill>
          <a:schemeClr val="tx1"/>
        </a:solidFill>
        <a:latin typeface="Arial" charset="0"/>
        <a:ea typeface="ＭＳ Ｐゴシック" charset="-128"/>
        <a:cs typeface="+mn-cs"/>
      </a:defRPr>
    </a:lvl6pPr>
    <a:lvl7pPr marL="2743200" algn="l" defTabSz="914400" rtl="0" eaLnBrk="1" latinLnBrk="0" hangingPunct="1">
      <a:defRPr kern="1200">
        <a:solidFill>
          <a:schemeClr val="tx1"/>
        </a:solidFill>
        <a:latin typeface="Arial" charset="0"/>
        <a:ea typeface="ＭＳ Ｐゴシック" charset="-128"/>
        <a:cs typeface="+mn-cs"/>
      </a:defRPr>
    </a:lvl7pPr>
    <a:lvl8pPr marL="3200400" algn="l" defTabSz="914400" rtl="0" eaLnBrk="1" latinLnBrk="0" hangingPunct="1">
      <a:defRPr kern="1200">
        <a:solidFill>
          <a:schemeClr val="tx1"/>
        </a:solidFill>
        <a:latin typeface="Arial" charset="0"/>
        <a:ea typeface="ＭＳ Ｐゴシック" charset="-128"/>
        <a:cs typeface="+mn-cs"/>
      </a:defRPr>
    </a:lvl8pPr>
    <a:lvl9pPr marL="3657600" algn="l" defTabSz="914400" rtl="0" eaLnBrk="1" latinLnBrk="0" hangingPunct="1">
      <a:defRPr kern="1200">
        <a:solidFill>
          <a:schemeClr val="tx1"/>
        </a:solidFill>
        <a:latin typeface="Arial" charset="0"/>
        <a:ea typeface="ＭＳ Ｐゴシック"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B8325"/>
    <a:srgbClr val="054ABB"/>
    <a:srgbClr val="033483"/>
    <a:srgbClr val="1A4E1A"/>
    <a:srgbClr val="206220"/>
    <a:srgbClr val="FFFF00"/>
    <a:srgbClr val="E97A15"/>
    <a:srgbClr val="D36E13"/>
    <a:srgbClr val="D18915"/>
    <a:srgbClr val="E3951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17292A2E-F333-43FB-9621-5CBBE7FDCDCB}" styleName="Light Style 2 - Accent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9451"/>
    <p:restoredTop sz="63531" autoAdjust="0"/>
  </p:normalViewPr>
  <p:slideViewPr>
    <p:cSldViewPr snapToGrid="0">
      <p:cViewPr>
        <p:scale>
          <a:sx n="92" d="100"/>
          <a:sy n="92" d="100"/>
        </p:scale>
        <p:origin x="1464" y="-16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3184"/>
    </p:cViewPr>
  </p:sorterViewPr>
  <p:notesViewPr>
    <p:cSldViewPr snapToGrid="0" snapToObjects="1">
      <p:cViewPr varScale="1">
        <p:scale>
          <a:sx n="102" d="100"/>
          <a:sy n="102" d="100"/>
        </p:scale>
        <p:origin x="2928" y="200"/>
      </p:cViewPr>
      <p:guideLst>
        <p:guide orient="horz" pos="2880"/>
        <p:guide pos="2160"/>
      </p:guideLst>
    </p:cSldViewPr>
  </p:notesViewPr>
  <p:gridSpacing cx="91439" cy="91439"/>
</p:viewPr>
</file>

<file path=ppt/_rels/presentation.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slide" Target="slides/slide38.xml"/><Relationship Id="rId50" Type="http://schemas.openxmlformats.org/officeDocument/2006/relationships/slide" Target="slides/slide49.xml"/><Relationship Id="rId51" Type="http://schemas.openxmlformats.org/officeDocument/2006/relationships/slide" Target="slides/slide50.xml"/><Relationship Id="rId52" Type="http://schemas.openxmlformats.org/officeDocument/2006/relationships/slide" Target="slides/slide51.xml"/><Relationship Id="rId53" Type="http://schemas.openxmlformats.org/officeDocument/2006/relationships/slide" Target="slides/slide52.xml"/><Relationship Id="rId54" Type="http://schemas.openxmlformats.org/officeDocument/2006/relationships/slide" Target="slides/slide53.xml"/><Relationship Id="rId55" Type="http://schemas.openxmlformats.org/officeDocument/2006/relationships/slide" Target="slides/slide54.xml"/><Relationship Id="rId56" Type="http://schemas.openxmlformats.org/officeDocument/2006/relationships/slide" Target="slides/slide55.xml"/><Relationship Id="rId57" Type="http://schemas.openxmlformats.org/officeDocument/2006/relationships/slide" Target="slides/slide56.xml"/><Relationship Id="rId58" Type="http://schemas.openxmlformats.org/officeDocument/2006/relationships/slide" Target="slides/slide57.xml"/><Relationship Id="rId59" Type="http://schemas.openxmlformats.org/officeDocument/2006/relationships/slide" Target="slides/slide58.xml"/><Relationship Id="rId70" Type="http://schemas.openxmlformats.org/officeDocument/2006/relationships/slide" Target="slides/slide69.xml"/><Relationship Id="rId71" Type="http://schemas.openxmlformats.org/officeDocument/2006/relationships/slide" Target="slides/slide70.xml"/><Relationship Id="rId72" Type="http://schemas.openxmlformats.org/officeDocument/2006/relationships/slide" Target="slides/slide71.xml"/><Relationship Id="rId73" Type="http://schemas.openxmlformats.org/officeDocument/2006/relationships/slide" Target="slides/slide72.xml"/><Relationship Id="rId74" Type="http://schemas.openxmlformats.org/officeDocument/2006/relationships/slide" Target="slides/slide73.xml"/><Relationship Id="rId75" Type="http://schemas.openxmlformats.org/officeDocument/2006/relationships/slide" Target="slides/slide74.xml"/><Relationship Id="rId76" Type="http://schemas.openxmlformats.org/officeDocument/2006/relationships/slide" Target="slides/slide75.xml"/><Relationship Id="rId77" Type="http://schemas.openxmlformats.org/officeDocument/2006/relationships/slide" Target="slides/slide76.xml"/><Relationship Id="rId78" Type="http://schemas.openxmlformats.org/officeDocument/2006/relationships/slide" Target="slides/slide77.xml"/><Relationship Id="rId79" Type="http://schemas.openxmlformats.org/officeDocument/2006/relationships/slide" Target="slides/slide78.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40" Type="http://schemas.openxmlformats.org/officeDocument/2006/relationships/slide" Target="slides/slide39.xml"/><Relationship Id="rId41" Type="http://schemas.openxmlformats.org/officeDocument/2006/relationships/slide" Target="slides/slide40.xml"/><Relationship Id="rId42" Type="http://schemas.openxmlformats.org/officeDocument/2006/relationships/slide" Target="slides/slide41.xml"/><Relationship Id="rId43" Type="http://schemas.openxmlformats.org/officeDocument/2006/relationships/slide" Target="slides/slide42.xml"/><Relationship Id="rId44" Type="http://schemas.openxmlformats.org/officeDocument/2006/relationships/slide" Target="slides/slide43.xml"/><Relationship Id="rId45" Type="http://schemas.openxmlformats.org/officeDocument/2006/relationships/slide" Target="slides/slide44.xml"/><Relationship Id="rId46" Type="http://schemas.openxmlformats.org/officeDocument/2006/relationships/slide" Target="slides/slide45.xml"/><Relationship Id="rId47" Type="http://schemas.openxmlformats.org/officeDocument/2006/relationships/slide" Target="slides/slide46.xml"/><Relationship Id="rId48" Type="http://schemas.openxmlformats.org/officeDocument/2006/relationships/slide" Target="slides/slide47.xml"/><Relationship Id="rId49" Type="http://schemas.openxmlformats.org/officeDocument/2006/relationships/slide" Target="slides/slide48.xml"/><Relationship Id="rId60" Type="http://schemas.openxmlformats.org/officeDocument/2006/relationships/slide" Target="slides/slide59.xml"/><Relationship Id="rId61" Type="http://schemas.openxmlformats.org/officeDocument/2006/relationships/slide" Target="slides/slide60.xml"/><Relationship Id="rId62" Type="http://schemas.openxmlformats.org/officeDocument/2006/relationships/slide" Target="slides/slide61.xml"/><Relationship Id="rId63" Type="http://schemas.openxmlformats.org/officeDocument/2006/relationships/slide" Target="slides/slide62.xml"/><Relationship Id="rId64" Type="http://schemas.openxmlformats.org/officeDocument/2006/relationships/slide" Target="slides/slide63.xml"/><Relationship Id="rId65" Type="http://schemas.openxmlformats.org/officeDocument/2006/relationships/slide" Target="slides/slide64.xml"/><Relationship Id="rId66" Type="http://schemas.openxmlformats.org/officeDocument/2006/relationships/slide" Target="slides/slide65.xml"/><Relationship Id="rId67" Type="http://schemas.openxmlformats.org/officeDocument/2006/relationships/slide" Target="slides/slide66.xml"/><Relationship Id="rId68" Type="http://schemas.openxmlformats.org/officeDocument/2006/relationships/slide" Target="slides/slide67.xml"/><Relationship Id="rId69" Type="http://schemas.openxmlformats.org/officeDocument/2006/relationships/slide" Target="slides/slide68.xml"/><Relationship Id="rId80" Type="http://schemas.openxmlformats.org/officeDocument/2006/relationships/slide" Target="slides/slide79.xml"/><Relationship Id="rId81" Type="http://schemas.openxmlformats.org/officeDocument/2006/relationships/slide" Target="slides/slide80.xml"/><Relationship Id="rId82" Type="http://schemas.openxmlformats.org/officeDocument/2006/relationships/slide" Target="slides/slide81.xml"/><Relationship Id="rId83" Type="http://schemas.openxmlformats.org/officeDocument/2006/relationships/notesMaster" Target="notesMasters/notesMaster1.xml"/><Relationship Id="rId84" Type="http://schemas.openxmlformats.org/officeDocument/2006/relationships/handoutMaster" Target="handoutMasters/handoutMaster1.xml"/><Relationship Id="rId85" Type="http://schemas.openxmlformats.org/officeDocument/2006/relationships/presProps" Target="presProps.xml"/><Relationship Id="rId86" Type="http://schemas.openxmlformats.org/officeDocument/2006/relationships/viewProps" Target="viewProps.xml"/><Relationship Id="rId87" Type="http://schemas.openxmlformats.org/officeDocument/2006/relationships/theme" Target="theme/theme1.xml"/><Relationship Id="rId88"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 Id="rId2" Type="http://schemas.openxmlformats.org/officeDocument/2006/relationships/image" Target="../media/image7.png"/></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r>
              <a:rPr lang="en-US" b="1" dirty="0"/>
              <a:t>Student Guide</a:t>
            </a:r>
          </a:p>
          <a:p>
            <a:endParaRPr lang="en-US" b="1" dirty="0"/>
          </a:p>
        </p:txBody>
      </p:sp>
      <p:sp>
        <p:nvSpPr>
          <p:cNvPr id="6" name="Footer Placeholder 3"/>
          <p:cNvSpPr>
            <a:spLocks noGrp="1"/>
          </p:cNvSpPr>
          <p:nvPr>
            <p:ph type="ftr" sz="quarter" idx="2"/>
          </p:nvPr>
        </p:nvSpPr>
        <p:spPr>
          <a:xfrm>
            <a:off x="-1" y="8685213"/>
            <a:ext cx="3341077" cy="457200"/>
          </a:xfrm>
          <a:prstGeom prst="rect">
            <a:avLst/>
          </a:prstGeom>
        </p:spPr>
        <p:txBody>
          <a:bodyPr vert="horz" lIns="91440" tIns="45720" rIns="91440" bIns="45720" rtlCol="0" anchor="b"/>
          <a:lstStyle>
            <a:lvl1pPr algn="l">
              <a:defRPr sz="1200"/>
            </a:lvl1pPr>
          </a:lstStyle>
          <a:p>
            <a:r>
              <a:rPr lang="en-GB" sz="800" dirty="0"/>
              <a:t>© FIRST Inc. </a:t>
            </a:r>
            <a:r>
              <a:rPr lang="mr-IN" sz="800" dirty="0"/>
              <a:t>(CC BY-NC-SA 4.0)</a:t>
            </a:r>
            <a:r>
              <a:rPr lang="en-US" sz="800" dirty="0"/>
              <a:t> </a:t>
            </a:r>
            <a:endParaRPr lang="en-GB" sz="800" dirty="0"/>
          </a:p>
        </p:txBody>
      </p:sp>
      <p:sp>
        <p:nvSpPr>
          <p:cNvPr id="7"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9EA0CCC7-7E1B-4CF2-A4EE-141B2747F2FA}" type="slidenum">
              <a:rPr lang="en-US" sz="800" smtClean="0">
                <a:latin typeface="Lucida Sans"/>
              </a:rPr>
              <a:t>‹#›</a:t>
            </a:fld>
            <a:endParaRPr lang="en-US" sz="800" dirty="0">
              <a:latin typeface="Lucida Sans"/>
            </a:endParaRP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88900"/>
            <a:ext cx="1270000" cy="635000"/>
          </a:xfrm>
          <a:prstGeom prst="rect">
            <a:avLst/>
          </a:prstGeom>
        </p:spPr>
      </p:pic>
    </p:spTree>
    <p:extLst>
      <p:ext uri="{BB962C8B-B14F-4D97-AF65-F5344CB8AC3E}">
        <p14:creationId xmlns:p14="http://schemas.microsoft.com/office/powerpoint/2010/main" val="148043503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3554"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200">
                <a:latin typeface="Arial" charset="0"/>
                <a:ea typeface="ＭＳ Ｐゴシック" charset="-128"/>
              </a:defRPr>
            </a:lvl1pPr>
          </a:lstStyle>
          <a:p>
            <a:pPr>
              <a:defRPr/>
            </a:pPr>
            <a:endParaRPr lang="en-US" altLang="en-US" dirty="0"/>
          </a:p>
        </p:txBody>
      </p:sp>
      <p:sp>
        <p:nvSpPr>
          <p:cNvPr id="23555" name="Rectangle 3"/>
          <p:cNvSpPr>
            <a:spLocks noGrp="1" noChangeArrowheads="1"/>
          </p:cNvSpPr>
          <p:nvPr>
            <p:ph type="dt" idx="1"/>
          </p:nvPr>
        </p:nvSpPr>
        <p:spPr bwMode="auto">
          <a:xfrm>
            <a:off x="388620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200">
                <a:latin typeface="Arial" charset="0"/>
                <a:ea typeface="ＭＳ Ｐゴシック" charset="-128"/>
              </a:defRPr>
            </a:lvl1pPr>
          </a:lstStyle>
          <a:p>
            <a:pPr>
              <a:defRPr/>
            </a:pPr>
            <a:fld id="{81892EE4-E14D-4FAA-B9C1-98613337A36C}" type="datetime1">
              <a:rPr lang="en-US" altLang="en-US"/>
              <a:pPr>
                <a:defRPr/>
              </a:pPr>
              <a:t>5/7/17</a:t>
            </a:fld>
            <a:endParaRPr lang="en-US" altLang="en-US" dirty="0"/>
          </a:p>
        </p:txBody>
      </p:sp>
      <p:sp>
        <p:nvSpPr>
          <p:cNvPr id="4100" name="Rectangle 4"/>
          <p:cNvSpPr>
            <a:spLocks noGrp="1" noRot="1" noChangeAspect="1" noChangeArrowheads="1" noTextEdit="1"/>
          </p:cNvSpPr>
          <p:nvPr>
            <p:ph type="sldImg" idx="2"/>
          </p:nvPr>
        </p:nvSpPr>
        <p:spPr bwMode="auto">
          <a:xfrm>
            <a:off x="914400" y="514350"/>
            <a:ext cx="5029200" cy="37719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3557" name="Rectangle 5"/>
          <p:cNvSpPr>
            <a:spLocks noGrp="1" noChangeArrowheads="1"/>
          </p:cNvSpPr>
          <p:nvPr>
            <p:ph type="body" sz="quarter" idx="3"/>
          </p:nvPr>
        </p:nvSpPr>
        <p:spPr bwMode="auto">
          <a:xfrm>
            <a:off x="914400" y="4343400"/>
            <a:ext cx="50292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altLang="en-US" noProof="0" smtClean="0"/>
              <a:t>Click to edit Master text styles</a:t>
            </a:r>
          </a:p>
          <a:p>
            <a:pPr lvl="1"/>
            <a:r>
              <a:rPr lang="en-US" altLang="en-US" noProof="0" smtClean="0"/>
              <a:t>Second level</a:t>
            </a:r>
          </a:p>
          <a:p>
            <a:pPr lvl="2"/>
            <a:r>
              <a:rPr lang="en-US" altLang="en-US" noProof="0" smtClean="0"/>
              <a:t>Third level</a:t>
            </a:r>
          </a:p>
          <a:p>
            <a:pPr lvl="3"/>
            <a:r>
              <a:rPr lang="en-US" altLang="en-US" noProof="0" smtClean="0"/>
              <a:t>Fourth level</a:t>
            </a:r>
          </a:p>
          <a:p>
            <a:pPr lvl="4"/>
            <a:r>
              <a:rPr lang="en-US" altLang="en-US" noProof="0" smtClean="0"/>
              <a:t>Fifth level</a:t>
            </a:r>
          </a:p>
        </p:txBody>
      </p:sp>
      <p:sp>
        <p:nvSpPr>
          <p:cNvPr id="23558" name="Rectangle 6"/>
          <p:cNvSpPr>
            <a:spLocks noGrp="1" noChangeArrowheads="1"/>
          </p:cNvSpPr>
          <p:nvPr>
            <p:ph type="ftr" sz="quarter" idx="4"/>
          </p:nvPr>
        </p:nvSpPr>
        <p:spPr bwMode="auto">
          <a:xfrm>
            <a:off x="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200">
                <a:latin typeface="Arial" charset="0"/>
                <a:ea typeface="ＭＳ Ｐゴシック" charset="-128"/>
              </a:defRPr>
            </a:lvl1pPr>
          </a:lstStyle>
          <a:p>
            <a:pPr>
              <a:defRPr/>
            </a:pPr>
            <a:r>
              <a:rPr lang="en-GB" dirty="0" smtClean="0"/>
              <a:t>© FIRST Inc. </a:t>
            </a:r>
            <a:r>
              <a:rPr lang="mr-IN" dirty="0" smtClean="0"/>
              <a:t>(CC BY-NC-SA 4.0)</a:t>
            </a:r>
            <a:r>
              <a:rPr lang="en-US" dirty="0" smtClean="0"/>
              <a:t> </a:t>
            </a:r>
            <a:endParaRPr lang="en-GB" dirty="0" smtClean="0"/>
          </a:p>
        </p:txBody>
      </p:sp>
      <p:sp>
        <p:nvSpPr>
          <p:cNvPr id="23559" name="Rectangle 7"/>
          <p:cNvSpPr>
            <a:spLocks noGrp="1" noChangeArrowheads="1"/>
          </p:cNvSpPr>
          <p:nvPr>
            <p:ph type="sldNum" sz="quarter" idx="5"/>
          </p:nvPr>
        </p:nvSpPr>
        <p:spPr bwMode="auto">
          <a:xfrm>
            <a:off x="388620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a:lvl1pPr>
          </a:lstStyle>
          <a:p>
            <a:fld id="{F5E97437-CEF4-4036-91BC-BC5EA72D1A5E}" type="slidenum">
              <a:rPr lang="en-US" altLang="en-US"/>
              <a:pPr/>
              <a:t>‹#›</a:t>
            </a:fld>
            <a:endParaRPr lang="en-US" altLang="en-US" dirty="0"/>
          </a:p>
        </p:txBody>
      </p:sp>
    </p:spTree>
    <p:extLst>
      <p:ext uri="{BB962C8B-B14F-4D97-AF65-F5344CB8AC3E}">
        <p14:creationId xmlns:p14="http://schemas.microsoft.com/office/powerpoint/2010/main" val="4132337777"/>
      </p:ext>
    </p:extLst>
  </p:cSld>
  <p:clrMap bg1="lt1" tx1="dk1" bg2="lt2" tx2="dk2" accent1="accent1" accent2="accent2" accent3="accent3" accent4="accent4" accent5="accent5" accent6="accent6" hlink="hlink" folHlink="folHlink"/>
  <p:notesStyle>
    <a:lvl1pPr algn="l" defTabSz="457200" rtl="0" eaLnBrk="0" fontAlgn="base" hangingPunct="0">
      <a:spcBef>
        <a:spcPct val="30000"/>
      </a:spcBef>
      <a:spcAft>
        <a:spcPct val="0"/>
      </a:spcAft>
      <a:defRPr sz="1200" kern="1200">
        <a:solidFill>
          <a:schemeClr val="tx1"/>
        </a:solidFill>
        <a:latin typeface="Calibri" charset="0"/>
        <a:ea typeface="ＭＳ Ｐゴシック" charset="-128"/>
        <a:cs typeface="ＭＳ Ｐゴシック" charset="-128"/>
      </a:defRPr>
    </a:lvl1pPr>
    <a:lvl2pPr marL="457200" algn="l" defTabSz="457200" rtl="0" eaLnBrk="0" fontAlgn="base" hangingPunct="0">
      <a:spcBef>
        <a:spcPct val="30000"/>
      </a:spcBef>
      <a:spcAft>
        <a:spcPct val="0"/>
      </a:spcAft>
      <a:defRPr sz="1200" kern="1200">
        <a:solidFill>
          <a:schemeClr val="tx1"/>
        </a:solidFill>
        <a:latin typeface="Calibri" charset="0"/>
        <a:ea typeface="ＭＳ Ｐゴシック" charset="-128"/>
        <a:cs typeface="+mn-cs"/>
      </a:defRPr>
    </a:lvl2pPr>
    <a:lvl3pPr marL="914400" algn="l" defTabSz="457200" rtl="0" eaLnBrk="0" fontAlgn="base" hangingPunct="0">
      <a:spcBef>
        <a:spcPct val="30000"/>
      </a:spcBef>
      <a:spcAft>
        <a:spcPct val="0"/>
      </a:spcAft>
      <a:defRPr sz="1200" kern="1200">
        <a:solidFill>
          <a:schemeClr val="tx1"/>
        </a:solidFill>
        <a:latin typeface="Calibri" charset="0"/>
        <a:ea typeface="ＭＳ Ｐゴシック" charset="-128"/>
        <a:cs typeface="+mn-cs"/>
      </a:defRPr>
    </a:lvl3pPr>
    <a:lvl4pPr marL="1371600" algn="l" defTabSz="457200" rtl="0" eaLnBrk="0" fontAlgn="base" hangingPunct="0">
      <a:spcBef>
        <a:spcPct val="30000"/>
      </a:spcBef>
      <a:spcAft>
        <a:spcPct val="0"/>
      </a:spcAft>
      <a:defRPr sz="1200" kern="1200">
        <a:solidFill>
          <a:schemeClr val="tx1"/>
        </a:solidFill>
        <a:latin typeface="Calibri" charset="0"/>
        <a:ea typeface="ＭＳ Ｐゴシック" charset="-128"/>
        <a:cs typeface="+mn-cs"/>
      </a:defRPr>
    </a:lvl4pPr>
    <a:lvl5pPr marL="1828800" algn="l" defTabSz="457200" rtl="0" eaLnBrk="0" fontAlgn="base" hangingPunct="0">
      <a:spcBef>
        <a:spcPct val="30000"/>
      </a:spcBef>
      <a:spcAft>
        <a:spcPct val="0"/>
      </a:spcAft>
      <a:defRPr sz="1200" kern="1200">
        <a:solidFill>
          <a:schemeClr val="tx1"/>
        </a:solidFill>
        <a:latin typeface="Calibri"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 Id="rId3" Type="http://schemas.openxmlformats.org/officeDocument/2006/relationships/hyperlink" Target="https://zeltser.com/build-malware-analysis-toolkit/" TargetMode="Externa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8.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0.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3.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4.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5.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6.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7.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8.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0.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1.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2.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4.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5.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6.xml"/></Relationships>
</file>

<file path=ppt/notesSlides/_rels/notesSlide4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7.xml"/></Relationships>
</file>

<file path=ppt/notesSlides/_rels/notesSlide4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8.xml"/></Relationships>
</file>

<file path=ppt/notesSlides/_rels/notesSlide4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9.xml"/></Relationships>
</file>

<file path=ppt/notesSlides/_rels/notesSlide4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1.xml"/></Relationships>
</file>

<file path=ppt/notesSlides/_rels/notesSlide4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2.xml"/></Relationships>
</file>

<file path=ppt/notesSlides/_rels/notesSlide4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3.xml"/></Relationships>
</file>

<file path=ppt/notesSlides/_rels/notesSlide4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5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6.xml"/></Relationships>
</file>

<file path=ppt/notesSlides/_rels/notesSlide5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7.xml"/></Relationships>
</file>

<file path=ppt/notesSlides/_rels/notesSlide5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8.xml"/></Relationships>
</file>

<file path=ppt/notesSlides/_rels/notesSlide5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9.xml"/></Relationships>
</file>

<file path=ppt/notesSlides/_rels/notesSlide5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0.xml"/></Relationships>
</file>

<file path=ppt/notesSlides/_rels/notesSlide5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1.xml"/></Relationships>
</file>

<file path=ppt/notesSlides/_rels/notesSlide5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2.xml"/></Relationships>
</file>

<file path=ppt/notesSlides/_rels/notesSlide5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3.xml"/></Relationships>
</file>

<file path=ppt/notesSlides/_rels/notesSlide5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5.xml"/></Relationships>
</file>

<file path=ppt/notesSlides/_rels/notesSlide5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6.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6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7.xml"/></Relationships>
</file>

<file path=ppt/notesSlides/_rels/notesSlide6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8.xml"/></Relationships>
</file>

<file path=ppt/notesSlides/_rels/notesSlide6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0.xml"/></Relationships>
</file>

<file path=ppt/notesSlides/_rels/notesSlide6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1.xml"/></Relationships>
</file>

<file path=ppt/notesSlides/_rels/notesSlide6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2.xml"/></Relationships>
</file>

<file path=ppt/notesSlides/_rels/notesSlide6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3.xml"/></Relationships>
</file>

<file path=ppt/notesSlides/_rels/notesSlide6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4.xml"/></Relationships>
</file>

<file path=ppt/notesSlides/_rels/notesSlide6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5.xml"/></Relationships>
</file>

<file path=ppt/notesSlides/_rels/notesSlide6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6.xml"/></Relationships>
</file>

<file path=ppt/notesSlides/_rels/notesSlide6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7.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7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8.xml"/></Relationships>
</file>

<file path=ppt/notesSlides/_rels/notesSlide7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9.xml"/></Relationships>
</file>

<file path=ppt/notesSlides/_rels/notesSlide7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Slide Image Placeholder 1"/>
          <p:cNvSpPr>
            <a:spLocks noGrp="1" noRot="1" noChangeAspect="1" noTextEdit="1"/>
          </p:cNvSpPr>
          <p:nvPr>
            <p:ph type="sldImg"/>
          </p:nvPr>
        </p:nvSpPr>
        <p:spPr>
          <a:ln/>
        </p:spPr>
      </p:sp>
      <p:sp>
        <p:nvSpPr>
          <p:cNvPr id="20483" name="Notes Placeholder 2"/>
          <p:cNvSpPr>
            <a:spLocks noGrp="1"/>
          </p:cNvSpPr>
          <p:nvPr>
            <p:ph type="body" idx="1"/>
          </p:nvPr>
        </p:nvSpPr>
        <p:spPr>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lnSpc>
                <a:spcPct val="90000"/>
              </a:lnSpc>
              <a:defRPr/>
            </a:pPr>
            <a:r>
              <a:rPr lang="en-US" sz="1000" b="1" dirty="0" smtClean="0">
                <a:latin typeface="Lucida Sans"/>
                <a:ea typeface="ＭＳ Ｐゴシック" pitchFamily="34" charset="-128"/>
                <a:cs typeface="Arial" charset="0"/>
              </a:rPr>
              <a:t>Welcome: </a:t>
            </a:r>
            <a:r>
              <a:rPr lang="en-US" sz="1000" i="1" dirty="0" smtClean="0">
                <a:latin typeface="Lucida Sans"/>
                <a:ea typeface="ＭＳ Ｐゴシック" pitchFamily="34" charset="-128"/>
                <a:cs typeface="Arial" charset="0"/>
              </a:rPr>
              <a:t>2 minutes</a:t>
            </a:r>
            <a:endParaRPr lang="en-US" sz="1000" dirty="0" smtClean="0">
              <a:latin typeface="Lucida Sans"/>
              <a:ea typeface="ＭＳ Ｐゴシック" pitchFamily="34" charset="-128"/>
              <a:cs typeface="Arial" charset="0"/>
            </a:endParaRPr>
          </a:p>
          <a:p>
            <a:pPr eaLnBrk="1" hangingPunct="1">
              <a:lnSpc>
                <a:spcPct val="90000"/>
              </a:lnSpc>
              <a:defRPr/>
            </a:pPr>
            <a:r>
              <a:rPr lang="en-US" sz="1000" b="1" dirty="0" smtClean="0">
                <a:latin typeface="Lucida Sans"/>
                <a:ea typeface="ＭＳ Ｐゴシック" pitchFamily="34" charset="-128"/>
                <a:cs typeface="Arial" charset="0"/>
              </a:rPr>
              <a:t>Facilitator Room Setup and Tools</a:t>
            </a:r>
            <a:endParaRPr lang="en-US" sz="1000" dirty="0" smtClean="0">
              <a:latin typeface="Lucida Sans"/>
              <a:ea typeface="ＭＳ Ｐゴシック" pitchFamily="34" charset="-128"/>
              <a:cs typeface="Arial" charset="0"/>
            </a:endParaRPr>
          </a:p>
          <a:p>
            <a:pPr eaLnBrk="1" hangingPunct="1">
              <a:lnSpc>
                <a:spcPct val="90000"/>
              </a:lnSpc>
              <a:defRPr/>
            </a:pPr>
            <a:r>
              <a:rPr lang="en-US" sz="1000" dirty="0" smtClean="0">
                <a:latin typeface="Lucida Sans"/>
                <a:ea typeface="ＭＳ Ｐゴシック" pitchFamily="34" charset="-128"/>
                <a:cs typeface="Arial" charset="0"/>
              </a:rPr>
              <a:t>Before you start the meeting, make sure you have the following tools and/or room setup:</a:t>
            </a:r>
          </a:p>
          <a:p>
            <a:pPr marL="171450" indent="-171450" eaLnBrk="1" hangingPunct="1">
              <a:lnSpc>
                <a:spcPct val="90000"/>
              </a:lnSpc>
              <a:buFont typeface="Arial" panose="020B0604020202020204" pitchFamily="34" charset="0"/>
              <a:buChar char="•"/>
              <a:defRPr/>
            </a:pPr>
            <a:r>
              <a:rPr lang="en-US" sz="1000" dirty="0" smtClean="0">
                <a:latin typeface="Lucida Sans"/>
                <a:ea typeface="ＭＳ Ｐゴシック" pitchFamily="34" charset="-128"/>
                <a:cs typeface="Arial" charset="0"/>
              </a:rPr>
              <a:t>Computer</a:t>
            </a:r>
          </a:p>
          <a:p>
            <a:pPr marL="171450" indent="-171450" eaLnBrk="1" hangingPunct="1">
              <a:lnSpc>
                <a:spcPct val="90000"/>
              </a:lnSpc>
              <a:buFont typeface="Arial" panose="020B0604020202020204" pitchFamily="34" charset="0"/>
              <a:buChar char="•"/>
              <a:defRPr/>
            </a:pPr>
            <a:r>
              <a:rPr lang="en-US" sz="1000" dirty="0" smtClean="0">
                <a:latin typeface="Lucida Sans"/>
                <a:ea typeface="ＭＳ Ｐゴシック" pitchFamily="34" charset="-128"/>
                <a:cs typeface="Arial" charset="0"/>
              </a:rPr>
              <a:t>Projector</a:t>
            </a:r>
          </a:p>
          <a:p>
            <a:pPr marL="171450" indent="-171450" eaLnBrk="1" hangingPunct="1">
              <a:lnSpc>
                <a:spcPct val="90000"/>
              </a:lnSpc>
              <a:buFont typeface="Arial" panose="020B0604020202020204" pitchFamily="34" charset="0"/>
              <a:buChar char="•"/>
              <a:defRPr/>
            </a:pPr>
            <a:r>
              <a:rPr lang="en-US" sz="1000" dirty="0" smtClean="0">
                <a:latin typeface="Lucida Sans"/>
                <a:ea typeface="ＭＳ Ｐゴシック" pitchFamily="34" charset="-128"/>
                <a:cs typeface="Arial" charset="0"/>
              </a:rPr>
              <a:t>Whiteboard or flipchart and markers</a:t>
            </a:r>
          </a:p>
          <a:p>
            <a:pPr marL="171450" indent="-171450" eaLnBrk="1" hangingPunct="1">
              <a:lnSpc>
                <a:spcPct val="90000"/>
              </a:lnSpc>
              <a:buFont typeface="Arial" panose="020B0604020202020204" pitchFamily="34" charset="0"/>
              <a:buChar char="•"/>
              <a:defRPr/>
            </a:pPr>
            <a:r>
              <a:rPr lang="en-US" sz="1000" dirty="0" smtClean="0">
                <a:latin typeface="Lucida Sans"/>
                <a:ea typeface="ＭＳ Ｐゴシック" pitchFamily="34" charset="-128"/>
                <a:cs typeface="Arial" charset="0"/>
              </a:rPr>
              <a:t>Pens</a:t>
            </a:r>
          </a:p>
          <a:p>
            <a:pPr marL="171450" indent="-171450" eaLnBrk="1" hangingPunct="1">
              <a:lnSpc>
                <a:spcPct val="90000"/>
              </a:lnSpc>
              <a:buFont typeface="Arial" panose="020B0604020202020204" pitchFamily="34" charset="0"/>
              <a:buChar char="•"/>
              <a:defRPr/>
            </a:pPr>
            <a:r>
              <a:rPr lang="en-US" sz="1000" dirty="0" smtClean="0">
                <a:latin typeface="Lucida Sans"/>
                <a:ea typeface="ＭＳ Ｐゴシック" pitchFamily="34" charset="-128"/>
                <a:cs typeface="Arial" charset="0"/>
              </a:rPr>
              <a:t>Optional: Post-it notes</a:t>
            </a:r>
          </a:p>
          <a:p>
            <a:pPr marL="171450" indent="-171450" eaLnBrk="1" hangingPunct="1">
              <a:lnSpc>
                <a:spcPct val="90000"/>
              </a:lnSpc>
              <a:buFont typeface="Arial" panose="020B0604020202020204" pitchFamily="34" charset="0"/>
              <a:buChar char="•"/>
              <a:defRPr/>
            </a:pPr>
            <a:r>
              <a:rPr lang="en-US" sz="1000" dirty="0" smtClean="0">
                <a:latin typeface="Lucida Sans"/>
                <a:ea typeface="ＭＳ Ｐゴシック" pitchFamily="34" charset="-128"/>
                <a:cs typeface="Arial" charset="0"/>
              </a:rPr>
              <a:t>Optional: Squish ball you can toss to learners to get their attention</a:t>
            </a:r>
          </a:p>
          <a:p>
            <a:pPr eaLnBrk="1" hangingPunct="1">
              <a:lnSpc>
                <a:spcPct val="90000"/>
              </a:lnSpc>
              <a:defRPr/>
            </a:pPr>
            <a:r>
              <a:rPr lang="en-US" sz="1000" b="1" dirty="0" smtClean="0">
                <a:latin typeface="Lucida Sans"/>
                <a:ea typeface="ＭＳ Ｐゴシック" pitchFamily="34" charset="-128"/>
                <a:cs typeface="Arial" charset="0"/>
              </a:rPr>
              <a:t>Welcome</a:t>
            </a:r>
            <a:r>
              <a:rPr lang="en-US" sz="1000" dirty="0" smtClean="0">
                <a:latin typeface="Lucida Sans"/>
                <a:ea typeface="ＭＳ Ｐゴシック" pitchFamily="34" charset="-128"/>
                <a:cs typeface="Arial" charset="0"/>
              </a:rPr>
              <a:t> everyone to the course.</a:t>
            </a:r>
          </a:p>
          <a:p>
            <a:pPr eaLnBrk="1" hangingPunct="1">
              <a:lnSpc>
                <a:spcPct val="90000"/>
              </a:lnSpc>
              <a:defRPr/>
            </a:pPr>
            <a:r>
              <a:rPr lang="en-US" sz="1000" b="1" dirty="0" smtClean="0">
                <a:latin typeface="Lucida Sans"/>
                <a:ea typeface="ＭＳ Ｐゴシック" pitchFamily="34" charset="-128"/>
                <a:cs typeface="Arial" charset="0"/>
              </a:rPr>
              <a:t>Briefly introduce </a:t>
            </a:r>
            <a:r>
              <a:rPr lang="en-US" sz="1000" dirty="0" smtClean="0">
                <a:latin typeface="Lucida Sans"/>
                <a:ea typeface="ＭＳ Ｐゴシック" pitchFamily="34" charset="-128"/>
                <a:cs typeface="Arial" charset="0"/>
              </a:rPr>
              <a:t>yourself to the learners.</a:t>
            </a:r>
          </a:p>
          <a:p>
            <a:pPr eaLnBrk="1" hangingPunct="1">
              <a:lnSpc>
                <a:spcPct val="90000"/>
              </a:lnSpc>
              <a:defRPr/>
            </a:pPr>
            <a:r>
              <a:rPr lang="en-US" sz="1000" b="1" dirty="0" smtClean="0">
                <a:latin typeface="Lucida Sans"/>
                <a:ea typeface="ＭＳ Ｐゴシック" pitchFamily="34" charset="-128"/>
                <a:cs typeface="Arial" charset="0"/>
              </a:rPr>
              <a:t>Time for course: </a:t>
            </a:r>
            <a:r>
              <a:rPr lang="en-US" sz="1000" dirty="0" smtClean="0">
                <a:latin typeface="Lucida Sans"/>
                <a:ea typeface="ＭＳ Ｐゴシック" pitchFamily="34" charset="-128"/>
                <a:cs typeface="Arial" charset="0"/>
              </a:rPr>
              <a:t>3</a:t>
            </a:r>
            <a:r>
              <a:rPr lang="en-US" sz="1000" baseline="0" dirty="0" smtClean="0">
                <a:latin typeface="Lucida Sans"/>
                <a:ea typeface="ＭＳ Ｐゴシック" pitchFamily="34" charset="-128"/>
                <a:cs typeface="Arial" charset="0"/>
              </a:rPr>
              <a:t> to 4 hours</a:t>
            </a:r>
            <a:endParaRPr lang="en-US" sz="1000" dirty="0" smtClean="0">
              <a:latin typeface="Lucida Sans"/>
              <a:ea typeface="ＭＳ Ｐゴシック" pitchFamily="34" charset="-128"/>
              <a:cs typeface="Arial" charset="0"/>
            </a:endParaRPr>
          </a:p>
        </p:txBody>
      </p:sp>
      <p:sp>
        <p:nvSpPr>
          <p:cNvPr id="6" name="Rectangle 7"/>
          <p:cNvSpPr>
            <a:spLocks noGrp="1" noChangeArrowheads="1"/>
          </p:cNvSpPr>
          <p:nvPr>
            <p:ph type="sldNum" sz="quarter" idx="5"/>
          </p:nvPr>
        </p:nvSpPr>
        <p:spPr bwMode="auto">
          <a:xfrm>
            <a:off x="3886200" y="8669508"/>
            <a:ext cx="2971800" cy="46482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a:lvl1pPr>
          </a:lstStyle>
          <a:p>
            <a:fld id="{F5E97437-CEF4-4036-91BC-BC5EA72D1A5E}" type="slidenum">
              <a:rPr lang="en-US" altLang="en-US" sz="800">
                <a:latin typeface="Lucida Sans"/>
              </a:rPr>
              <a:pPr/>
              <a:t>1</a:t>
            </a:fld>
            <a:endParaRPr lang="en-US" altLang="en-US" sz="800" dirty="0">
              <a:latin typeface="Lucida Sans"/>
            </a:endParaRPr>
          </a:p>
        </p:txBody>
      </p:sp>
      <p:sp>
        <p:nvSpPr>
          <p:cNvPr id="7" name="Footer Placeholder 6"/>
          <p:cNvSpPr>
            <a:spLocks noGrp="1" noChangeArrowheads="1"/>
          </p:cNvSpPr>
          <p:nvPr>
            <p:ph type="ftr" sz="quarter" idx="4"/>
          </p:nvPr>
        </p:nvSpPr>
        <p:spPr bwMode="auto">
          <a:xfrm>
            <a:off x="-1" y="8669508"/>
            <a:ext cx="3438659" cy="46482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200">
                <a:latin typeface="Arial" charset="0"/>
                <a:ea typeface="ＭＳ Ｐゴシック" charset="-128"/>
              </a:defRPr>
            </a:lvl1pPr>
          </a:lstStyle>
          <a:p>
            <a:pPr>
              <a:defRPr/>
            </a:pPr>
            <a:r>
              <a:rPr lang="en-US" altLang="en-US" sz="800" dirty="0">
                <a:latin typeface="Lucida Sans"/>
              </a:rPr>
              <a:t>Training Module 3, CSIRT Operation, Version 2, © 2016 FIRST</a:t>
            </a: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Rot="1" noChangeAspect="1" noChangeArrowheads="1" noTextEdit="1"/>
          </p:cNvSpPr>
          <p:nvPr>
            <p:ph type="sldImg"/>
          </p:nvPr>
        </p:nvSpPr>
        <p:spPr>
          <a:ln/>
        </p:spPr>
      </p:sp>
      <p:sp>
        <p:nvSpPr>
          <p:cNvPr id="21507" name="Rectangle 3"/>
          <p:cNvSpPr>
            <a:spLocks noGrp="1" noChangeArrowheads="1"/>
          </p:cNvSpPr>
          <p:nvPr>
            <p:ph type="body" idx="1"/>
          </p:nvPr>
        </p:nvSpPr>
        <p:spPr>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defRPr/>
            </a:pPr>
            <a:r>
              <a:rPr lang="en-US" altLang="en-US" sz="900" b="1" dirty="0" smtClean="0">
                <a:latin typeface="Lucida Sans"/>
                <a:cs typeface="Arial" charset="0"/>
              </a:rPr>
              <a:t>Maintain External Contact Information</a:t>
            </a:r>
            <a:r>
              <a:rPr lang="en-US" altLang="en-US" sz="900" b="1" i="0" dirty="0" smtClean="0">
                <a:latin typeface="Lucida Sans"/>
                <a:cs typeface="Arial" charset="0"/>
              </a:rPr>
              <a:t>: </a:t>
            </a:r>
            <a:r>
              <a:rPr lang="en-US" altLang="en-US" sz="900" b="0" i="1" dirty="0" smtClean="0">
                <a:latin typeface="Lucida Sans"/>
                <a:cs typeface="Arial" charset="0"/>
              </a:rPr>
              <a:t>2</a:t>
            </a:r>
            <a:r>
              <a:rPr lang="en-US" altLang="en-US" sz="900" b="0" i="1" baseline="0" dirty="0" smtClean="0">
                <a:latin typeface="Lucida Sans"/>
                <a:cs typeface="Arial" charset="0"/>
              </a:rPr>
              <a:t> to 5 </a:t>
            </a:r>
            <a:r>
              <a:rPr lang="en-US" altLang="en-US" sz="900" i="1" dirty="0" smtClean="0">
                <a:latin typeface="Lucida Sans"/>
                <a:cs typeface="Arial" charset="0"/>
              </a:rPr>
              <a:t>minutes</a:t>
            </a:r>
          </a:p>
          <a:p>
            <a:pPr eaLnBrk="1" hangingPunct="1">
              <a:defRPr/>
            </a:pPr>
            <a:endParaRPr lang="en-US" altLang="en-US" sz="900" dirty="0" smtClean="0">
              <a:latin typeface="Lucida Sans"/>
              <a:cs typeface="Arial" charset="0"/>
            </a:endParaRPr>
          </a:p>
          <a:p>
            <a:pPr marL="0" marR="0" indent="0" algn="l" defTabSz="457200" rtl="0" eaLnBrk="1" fontAlgn="base" latinLnBrk="0" hangingPunct="1">
              <a:lnSpc>
                <a:spcPct val="100000"/>
              </a:lnSpc>
              <a:spcBef>
                <a:spcPct val="30000"/>
              </a:spcBef>
              <a:spcAft>
                <a:spcPct val="0"/>
              </a:spcAft>
              <a:buClrTx/>
              <a:buSzTx/>
              <a:buFontTx/>
              <a:buNone/>
              <a:tabLst/>
              <a:defRPr/>
            </a:pPr>
            <a:r>
              <a:rPr lang="en-US" altLang="en-US" sz="900" b="1" dirty="0" smtClean="0">
                <a:latin typeface="Lucida Sans"/>
                <a:cs typeface="Arial" charset="0"/>
              </a:rPr>
              <a:t>Say: </a:t>
            </a:r>
            <a:r>
              <a:rPr lang="en-US" altLang="en-US" sz="900" dirty="0" smtClean="0">
                <a:latin typeface="Lucida Sans"/>
                <a:cs typeface="Arial" charset="0"/>
              </a:rPr>
              <a:t>Relationships between CSIRTs and external parties help to create a mutually beneficial, trusted community. This includes discussing incidents with parties such as Internet service providers, software vendors, peers, and even law enforcement. Creating a community of trusting partnerships can be cru</a:t>
            </a:r>
            <a:r>
              <a:rPr lang="en-US" altLang="en-US" sz="900" b="0" dirty="0" smtClean="0">
                <a:latin typeface="Lucida Sans"/>
                <a:cs typeface="Arial" charset="0"/>
              </a:rPr>
              <a:t>cial to resolve the incidents or upcoming issues. As with internal relationships, </a:t>
            </a:r>
            <a:r>
              <a:rPr lang="en-US" altLang="en-US" sz="900" b="0" baseline="0" dirty="0" smtClean="0">
                <a:latin typeface="Lucida Sans"/>
                <a:cs typeface="Arial" charset="0"/>
              </a:rPr>
              <a:t>you can think about external relationships in three groups:</a:t>
            </a:r>
          </a:p>
          <a:p>
            <a:pPr marL="0" marR="0" indent="0" algn="l" defTabSz="457200" rtl="0" eaLnBrk="1" fontAlgn="base" latinLnBrk="0" hangingPunct="1">
              <a:lnSpc>
                <a:spcPct val="100000"/>
              </a:lnSpc>
              <a:spcBef>
                <a:spcPct val="30000"/>
              </a:spcBef>
              <a:spcAft>
                <a:spcPct val="0"/>
              </a:spcAft>
              <a:buClrTx/>
              <a:buSzTx/>
              <a:buFontTx/>
              <a:buNone/>
              <a:tabLst/>
              <a:defRPr/>
            </a:pPr>
            <a:r>
              <a:rPr lang="en-US" altLang="en-US" sz="900" baseline="0" dirty="0" smtClean="0">
                <a:latin typeface="Lucida Sans"/>
                <a:cs typeface="Arial" charset="0"/>
              </a:rPr>
              <a:t>(1) Groups with which your organization does business. This can include c</a:t>
            </a:r>
            <a:r>
              <a:rPr lang="en-US" altLang="en-US" sz="900" dirty="0" smtClean="0">
                <a:latin typeface="Lucida Sans"/>
                <a:ea typeface="Lucida Sans" panose="020B0602030504020204" pitchFamily="34" charset="0"/>
                <a:cs typeface="Lucida Sans" panose="020B0602030504020204" pitchFamily="34" charset="0"/>
              </a:rPr>
              <a:t>ontracted external support personnel, security organizations such as other CSIRTs and Community Emergency Response Teams, or </a:t>
            </a:r>
            <a:r>
              <a:rPr lang="en-US" altLang="en-US" sz="900" b="0" dirty="0" smtClean="0">
                <a:latin typeface="Lucida Sans"/>
                <a:ea typeface="Lucida Sans" panose="020B0602030504020204" pitchFamily="34" charset="0"/>
                <a:cs typeface="Lucida Sans" panose="020B0602030504020204" pitchFamily="34" charset="0"/>
              </a:rPr>
              <a:t>CERTs [pronounced</a:t>
            </a:r>
            <a:r>
              <a:rPr lang="en-US" altLang="en-US" sz="900" b="0" baseline="0" dirty="0" smtClean="0">
                <a:latin typeface="Lucida Sans"/>
                <a:ea typeface="Lucida Sans" panose="020B0602030504020204" pitchFamily="34" charset="0"/>
                <a:cs typeface="Lucida Sans" panose="020B0602030504020204" pitchFamily="34" charset="0"/>
              </a:rPr>
              <a:t> “sirts”]</a:t>
            </a:r>
            <a:r>
              <a:rPr lang="en-US" altLang="en-US" sz="900" dirty="0" smtClean="0">
                <a:latin typeface="Lucida Sans"/>
                <a:ea typeface="Lucida Sans" panose="020B0602030504020204" pitchFamily="34" charset="0"/>
                <a:cs typeface="Lucida Sans" panose="020B0602030504020204" pitchFamily="34" charset="0"/>
              </a:rPr>
              <a:t>, managed service providers, and business partners.</a:t>
            </a:r>
          </a:p>
          <a:p>
            <a:pPr marL="0" marR="0" indent="0" algn="l" defTabSz="457200" rtl="0" eaLnBrk="1" fontAlgn="base" latinLnBrk="0" hangingPunct="1">
              <a:lnSpc>
                <a:spcPct val="100000"/>
              </a:lnSpc>
              <a:spcBef>
                <a:spcPct val="30000"/>
              </a:spcBef>
              <a:spcAft>
                <a:spcPct val="0"/>
              </a:spcAft>
              <a:buClrTx/>
              <a:buSzTx/>
              <a:buFontTx/>
              <a:buNone/>
              <a:tabLst/>
              <a:defRPr/>
            </a:pPr>
            <a:r>
              <a:rPr lang="en-US" altLang="en-US" sz="900" dirty="0" smtClean="0">
                <a:latin typeface="Lucida Sans"/>
                <a:ea typeface="Lucida Sans" panose="020B0602030504020204" pitchFamily="34" charset="0"/>
                <a:cs typeface="Lucida Sans" panose="020B0602030504020204" pitchFamily="34" charset="0"/>
              </a:rPr>
              <a:t>(2)</a:t>
            </a:r>
            <a:r>
              <a:rPr lang="en-US" altLang="en-US" sz="900" baseline="0" dirty="0" smtClean="0">
                <a:latin typeface="Lucida Sans"/>
                <a:ea typeface="Lucida Sans" panose="020B0602030504020204" pitchFamily="34" charset="0"/>
                <a:cs typeface="Lucida Sans" panose="020B0602030504020204" pitchFamily="34" charset="0"/>
              </a:rPr>
              <a:t> External agencies such as l</a:t>
            </a:r>
            <a:r>
              <a:rPr lang="en-US" altLang="en-US" sz="900" dirty="0" smtClean="0">
                <a:latin typeface="Lucida Sans"/>
                <a:ea typeface="Lucida Sans" panose="020B0602030504020204" pitchFamily="34" charset="0"/>
                <a:cs typeface="Lucida Sans" panose="020B0602030504020204" pitchFamily="34" charset="0"/>
              </a:rPr>
              <a:t>aw enforcement organizations, emergency authorities, and appropriate</a:t>
            </a:r>
            <a:r>
              <a:rPr lang="en-US" altLang="en-US" sz="900" baseline="0" dirty="0" smtClean="0">
                <a:latin typeface="Lucida Sans"/>
                <a:ea typeface="Lucida Sans" panose="020B0602030504020204" pitchFamily="34" charset="0"/>
                <a:cs typeface="Lucida Sans" panose="020B0602030504020204" pitchFamily="34" charset="0"/>
              </a:rPr>
              <a:t> </a:t>
            </a:r>
            <a:r>
              <a:rPr lang="en-US" altLang="en-US" sz="900" dirty="0" smtClean="0">
                <a:latin typeface="Lucida Sans"/>
                <a:ea typeface="Lucida Sans" panose="020B0602030504020204" pitchFamily="34" charset="0"/>
                <a:cs typeface="Lucida Sans" panose="020B0602030504020204" pitchFamily="34" charset="0"/>
              </a:rPr>
              <a:t>government organizations;</a:t>
            </a:r>
          </a:p>
          <a:p>
            <a:pPr marL="0" marR="0" indent="0" algn="l" defTabSz="457200" rtl="0" eaLnBrk="1" fontAlgn="base" latinLnBrk="0" hangingPunct="1">
              <a:lnSpc>
                <a:spcPct val="100000"/>
              </a:lnSpc>
              <a:spcBef>
                <a:spcPct val="30000"/>
              </a:spcBef>
              <a:spcAft>
                <a:spcPct val="0"/>
              </a:spcAft>
              <a:buClrTx/>
              <a:buSzTx/>
              <a:buFontTx/>
              <a:buNone/>
              <a:tabLst/>
              <a:defRPr/>
            </a:pPr>
            <a:r>
              <a:rPr lang="en-US" altLang="en-US" sz="900" baseline="0" dirty="0" smtClean="0">
                <a:latin typeface="Lucida Sans"/>
                <a:cs typeface="Lucida Sans" panose="020B0602030504020204" pitchFamily="34" charset="0"/>
              </a:rPr>
              <a:t>(3) And of course your organization’s customers and the general public. </a:t>
            </a:r>
            <a:r>
              <a:rPr lang="en-US" altLang="en-US" sz="900" baseline="0" dirty="0" smtClean="0">
                <a:latin typeface="Lucida Sans"/>
                <a:cs typeface="Arial" charset="0"/>
              </a:rPr>
              <a:t>You should find out </a:t>
            </a:r>
            <a:r>
              <a:rPr lang="en-US" altLang="en-US" sz="900" b="0" strike="noStrike" baseline="0" dirty="0" smtClean="0">
                <a:latin typeface="Lucida Sans"/>
                <a:cs typeface="Arial" charset="0"/>
              </a:rPr>
              <a:t>the way </a:t>
            </a:r>
            <a:r>
              <a:rPr lang="en-US" altLang="en-US" sz="900" baseline="0" dirty="0" smtClean="0">
                <a:latin typeface="Lucida Sans"/>
                <a:cs typeface="Arial" charset="0"/>
              </a:rPr>
              <a:t>your organization gets in touch with customers and general public. Check with your legal and PR teams about the level of contact to have.</a:t>
            </a:r>
          </a:p>
          <a:p>
            <a:pPr marL="0" marR="0" indent="0" algn="l" defTabSz="457200" rtl="0" eaLnBrk="1" fontAlgn="base" latinLnBrk="0" hangingPunct="1">
              <a:lnSpc>
                <a:spcPct val="100000"/>
              </a:lnSpc>
              <a:spcBef>
                <a:spcPct val="30000"/>
              </a:spcBef>
              <a:spcAft>
                <a:spcPct val="0"/>
              </a:spcAft>
              <a:buClrTx/>
              <a:buSzTx/>
              <a:buFontTx/>
              <a:buNone/>
              <a:tabLst/>
              <a:defRPr/>
            </a:pPr>
            <a:endParaRPr lang="en-US" altLang="en-US" sz="900" baseline="0" dirty="0" smtClean="0">
              <a:latin typeface="Lucida Sans"/>
              <a:cs typeface="Arial" charset="0"/>
            </a:endParaRPr>
          </a:p>
          <a:p>
            <a:pPr marL="0" marR="0" indent="0" algn="l" defTabSz="457200" rtl="0" eaLnBrk="1" fontAlgn="base" latinLnBrk="0" hangingPunct="1">
              <a:lnSpc>
                <a:spcPct val="100000"/>
              </a:lnSpc>
              <a:spcBef>
                <a:spcPct val="30000"/>
              </a:spcBef>
              <a:spcAft>
                <a:spcPct val="0"/>
              </a:spcAft>
              <a:buClrTx/>
              <a:buSzTx/>
              <a:buFontTx/>
              <a:buNone/>
              <a:tabLst/>
              <a:defRPr/>
            </a:pPr>
            <a:r>
              <a:rPr lang="en-US" altLang="en-US" sz="900" b="1" dirty="0" smtClean="0">
                <a:latin typeface="Lucida Sans"/>
                <a:cs typeface="Arial" charset="0"/>
              </a:rPr>
              <a:t>Mention</a:t>
            </a:r>
            <a:r>
              <a:rPr lang="en-US" altLang="en-US" sz="900" dirty="0" smtClean="0">
                <a:latin typeface="Lucida Sans"/>
                <a:cs typeface="Arial" charset="0"/>
              </a:rPr>
              <a:t> particular experience working with one or two of these roles.</a:t>
            </a:r>
          </a:p>
        </p:txBody>
      </p:sp>
      <p:sp>
        <p:nvSpPr>
          <p:cNvPr id="6" name="Rectangle 6"/>
          <p:cNvSpPr>
            <a:spLocks noGrp="1" noChangeArrowheads="1"/>
          </p:cNvSpPr>
          <p:nvPr>
            <p:ph type="ftr" sz="quarter" idx="4"/>
          </p:nvPr>
        </p:nvSpPr>
        <p:spPr bwMode="auto">
          <a:xfrm>
            <a:off x="-1" y="8669508"/>
            <a:ext cx="3438659" cy="46482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200">
                <a:latin typeface="Arial" charset="0"/>
                <a:ea typeface="ＭＳ Ｐゴシック" charset="-128"/>
              </a:defRPr>
            </a:lvl1pPr>
          </a:lstStyle>
          <a:p>
            <a:pPr>
              <a:defRPr/>
            </a:pPr>
            <a:r>
              <a:rPr lang="en-US" altLang="en-US" sz="800" dirty="0">
                <a:latin typeface="Lucida Sans"/>
              </a:rPr>
              <a:t>Training Module 3, CSIRT Operation, Version 2, © 2016 FIRST</a:t>
            </a:r>
          </a:p>
        </p:txBody>
      </p:sp>
      <p:sp>
        <p:nvSpPr>
          <p:cNvPr id="7" name="Rectangle 7"/>
          <p:cNvSpPr>
            <a:spLocks noGrp="1" noChangeArrowheads="1"/>
          </p:cNvSpPr>
          <p:nvPr>
            <p:ph type="sldNum" sz="quarter" idx="5"/>
          </p:nvPr>
        </p:nvSpPr>
        <p:spPr bwMode="auto">
          <a:xfrm>
            <a:off x="3886200" y="8669508"/>
            <a:ext cx="2971800" cy="46482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a:lvl1pPr>
          </a:lstStyle>
          <a:p>
            <a:fld id="{F5E97437-CEF4-4036-91BC-BC5EA72D1A5E}" type="slidenum">
              <a:rPr lang="en-US" altLang="en-US" sz="800">
                <a:latin typeface="Lucida Sans"/>
              </a:rPr>
              <a:pPr/>
              <a:t>10</a:t>
            </a:fld>
            <a:endParaRPr lang="en-US" altLang="en-US" sz="800" dirty="0">
              <a:latin typeface="Lucida Sans"/>
            </a:endParaRPr>
          </a:p>
        </p:txBody>
      </p:sp>
    </p:spTree>
    <p:extLst>
      <p:ext uri="{BB962C8B-B14F-4D97-AF65-F5344CB8AC3E}">
        <p14:creationId xmlns:p14="http://schemas.microsoft.com/office/powerpoint/2010/main" val="61191122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Rot="1" noChangeAspect="1" noChangeArrowheads="1" noTextEdit="1"/>
          </p:cNvSpPr>
          <p:nvPr>
            <p:ph type="sldImg"/>
          </p:nvPr>
        </p:nvSpPr>
        <p:spPr>
          <a:ln/>
        </p:spPr>
      </p:sp>
      <p:sp>
        <p:nvSpPr>
          <p:cNvPr id="21507" name="Rectangle 3"/>
          <p:cNvSpPr>
            <a:spLocks noGrp="1" noChangeArrowheads="1"/>
          </p:cNvSpPr>
          <p:nvPr>
            <p:ph type="body" idx="1"/>
          </p:nvPr>
        </p:nvSpPr>
        <p:spPr>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defRPr/>
            </a:pPr>
            <a:r>
              <a:rPr lang="en-US" altLang="en-US" sz="1000" b="1" dirty="0" smtClean="0">
                <a:latin typeface="Lucida Sans"/>
                <a:cs typeface="Arial" charset="0"/>
              </a:rPr>
              <a:t>Value of Conferences</a:t>
            </a:r>
            <a:r>
              <a:rPr lang="en-US" altLang="en-US" sz="1000" b="1" i="0" dirty="0" smtClean="0">
                <a:latin typeface="Lucida Sans"/>
                <a:cs typeface="Arial" charset="0"/>
              </a:rPr>
              <a:t>: </a:t>
            </a:r>
            <a:r>
              <a:rPr lang="en-US" altLang="en-US" sz="1000" i="1" dirty="0" smtClean="0">
                <a:latin typeface="Lucida Sans"/>
                <a:cs typeface="Arial" charset="0"/>
              </a:rPr>
              <a:t>2 minutes</a:t>
            </a:r>
          </a:p>
          <a:p>
            <a:pPr eaLnBrk="1" hangingPunct="1">
              <a:defRPr/>
            </a:pPr>
            <a:endParaRPr lang="en-US" altLang="en-US" sz="1000" dirty="0" smtClean="0">
              <a:latin typeface="Lucida Sans"/>
              <a:cs typeface="Arial" charset="0"/>
            </a:endParaRPr>
          </a:p>
          <a:p>
            <a:pPr eaLnBrk="1" hangingPunct="1">
              <a:defRPr/>
            </a:pPr>
            <a:r>
              <a:rPr lang="en-US" altLang="en-US" sz="1000" b="1" dirty="0" smtClean="0">
                <a:latin typeface="Lucida Sans"/>
                <a:cs typeface="Arial" charset="0"/>
              </a:rPr>
              <a:t>Say: </a:t>
            </a:r>
            <a:r>
              <a:rPr lang="en-US" altLang="en-US" sz="1000" b="0" dirty="0" smtClean="0">
                <a:latin typeface="Lucida Sans"/>
                <a:cs typeface="Arial" charset="0"/>
              </a:rPr>
              <a:t>Conferences are also excellent opportunities to build and maintain external contacts. At conferences, you can:</a:t>
            </a:r>
          </a:p>
          <a:p>
            <a:pPr marL="171450" indent="-171450" eaLnBrk="1" hangingPunct="1">
              <a:buFont typeface="Arial" panose="020B0604020202020204" pitchFamily="34" charset="0"/>
              <a:buChar char="•"/>
              <a:defRPr/>
            </a:pPr>
            <a:r>
              <a:rPr lang="en-US" altLang="en-US" sz="1000" b="0" dirty="0" smtClean="0">
                <a:latin typeface="Lucida Sans"/>
                <a:cs typeface="Arial" charset="0"/>
              </a:rPr>
              <a:t>Build relationships,</a:t>
            </a:r>
          </a:p>
          <a:p>
            <a:pPr marL="171450" indent="-171450" eaLnBrk="1" hangingPunct="1">
              <a:buFont typeface="Arial" panose="020B0604020202020204" pitchFamily="34" charset="0"/>
              <a:buChar char="•"/>
              <a:defRPr/>
            </a:pPr>
            <a:r>
              <a:rPr lang="en-US" altLang="en-US" sz="1000" b="0" dirty="0" smtClean="0">
                <a:latin typeface="Lucida Sans"/>
                <a:cs typeface="Arial" charset="0"/>
              </a:rPr>
              <a:t>Meet people face-to-face, and</a:t>
            </a:r>
          </a:p>
          <a:p>
            <a:pPr marL="171450" indent="-171450" eaLnBrk="1" hangingPunct="1">
              <a:buFont typeface="Arial" panose="020B0604020202020204" pitchFamily="34" charset="0"/>
              <a:buChar char="•"/>
              <a:defRPr/>
            </a:pPr>
            <a:r>
              <a:rPr lang="en-US" altLang="en-US" sz="1000" b="0" dirty="0" smtClean="0">
                <a:latin typeface="Lucida Sans"/>
                <a:cs typeface="Arial" charset="0"/>
              </a:rPr>
              <a:t>Learn new skills.</a:t>
            </a:r>
          </a:p>
          <a:p>
            <a:pPr marL="0" indent="0" eaLnBrk="1" hangingPunct="1">
              <a:buFont typeface="Arial" panose="020B0604020202020204" pitchFamily="34" charset="0"/>
              <a:buNone/>
              <a:defRPr/>
            </a:pPr>
            <a:r>
              <a:rPr lang="en-US" altLang="en-US" sz="1000" dirty="0" smtClean="0">
                <a:latin typeface="Lucida Sans"/>
                <a:cs typeface="Arial" charset="0"/>
              </a:rPr>
              <a:t>(1) You can also increase the visibility of your organization by attending a conference.</a:t>
            </a:r>
          </a:p>
          <a:p>
            <a:pPr marL="0" indent="0" eaLnBrk="1" hangingPunct="1">
              <a:buFont typeface="Arial" panose="020B0604020202020204" pitchFamily="34" charset="0"/>
              <a:buNone/>
              <a:defRPr/>
            </a:pPr>
            <a:r>
              <a:rPr lang="en-US" altLang="en-US" sz="1000" dirty="0" smtClean="0">
                <a:latin typeface="Lucida Sans"/>
                <a:cs typeface="Arial" charset="0"/>
              </a:rPr>
              <a:t>(2) Some examples of good conferences to attend are of course FIRST.Org, and</a:t>
            </a:r>
            <a:r>
              <a:rPr lang="en-US" altLang="en-US" sz="1000" baseline="0" dirty="0" smtClean="0">
                <a:latin typeface="Lucida Sans"/>
                <a:cs typeface="Arial" charset="0"/>
              </a:rPr>
              <a:t> also</a:t>
            </a:r>
            <a:r>
              <a:rPr lang="en-US" altLang="en-US" sz="1000" dirty="0" smtClean="0">
                <a:latin typeface="Lucida Sans"/>
                <a:cs typeface="Arial" charset="0"/>
              </a:rPr>
              <a:t> Black Hat, CanSecWest, and Hack In The Box. There are many other</a:t>
            </a:r>
            <a:r>
              <a:rPr lang="en-US" altLang="en-US" sz="1000" baseline="0" dirty="0" smtClean="0">
                <a:latin typeface="Lucida Sans"/>
                <a:cs typeface="Arial" charset="0"/>
              </a:rPr>
              <a:t> conferences dealing with web, network, and computer security.</a:t>
            </a:r>
            <a:endParaRPr lang="en-US" altLang="en-US" sz="1000" dirty="0" smtClean="0">
              <a:latin typeface="Lucida Sans"/>
              <a:cs typeface="Arial" charset="0"/>
            </a:endParaRPr>
          </a:p>
          <a:p>
            <a:pPr eaLnBrk="1" hangingPunct="1">
              <a:defRPr/>
            </a:pPr>
            <a:endParaRPr lang="en-US" altLang="en-US" sz="900" b="1" dirty="0" smtClean="0">
              <a:latin typeface="Lucida Sans"/>
              <a:cs typeface="Arial" charset="0"/>
            </a:endParaRPr>
          </a:p>
        </p:txBody>
      </p:sp>
      <p:sp>
        <p:nvSpPr>
          <p:cNvPr id="6" name="Rectangle 6"/>
          <p:cNvSpPr>
            <a:spLocks noGrp="1" noChangeArrowheads="1"/>
          </p:cNvSpPr>
          <p:nvPr>
            <p:ph type="ftr" sz="quarter" idx="4"/>
          </p:nvPr>
        </p:nvSpPr>
        <p:spPr bwMode="auto">
          <a:xfrm>
            <a:off x="-1" y="8669508"/>
            <a:ext cx="3438659" cy="46482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200">
                <a:latin typeface="Arial" charset="0"/>
                <a:ea typeface="ＭＳ Ｐゴシック" charset="-128"/>
              </a:defRPr>
            </a:lvl1pPr>
          </a:lstStyle>
          <a:p>
            <a:pPr>
              <a:defRPr/>
            </a:pPr>
            <a:r>
              <a:rPr lang="en-US" altLang="en-US" sz="800" dirty="0">
                <a:latin typeface="Lucida Sans"/>
              </a:rPr>
              <a:t>Training Module 3, CSIRT Operation, Version 2, © 2016 FIRST</a:t>
            </a:r>
          </a:p>
        </p:txBody>
      </p:sp>
      <p:sp>
        <p:nvSpPr>
          <p:cNvPr id="7" name="Rectangle 7"/>
          <p:cNvSpPr>
            <a:spLocks noGrp="1" noChangeArrowheads="1"/>
          </p:cNvSpPr>
          <p:nvPr>
            <p:ph type="sldNum" sz="quarter" idx="5"/>
          </p:nvPr>
        </p:nvSpPr>
        <p:spPr bwMode="auto">
          <a:xfrm>
            <a:off x="3886200" y="8669508"/>
            <a:ext cx="2971800" cy="46482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a:lvl1pPr>
          </a:lstStyle>
          <a:p>
            <a:fld id="{F5E97437-CEF4-4036-91BC-BC5EA72D1A5E}" type="slidenum">
              <a:rPr lang="en-US" altLang="en-US" sz="800">
                <a:latin typeface="Lucida Sans"/>
              </a:rPr>
              <a:pPr/>
              <a:t>11</a:t>
            </a:fld>
            <a:endParaRPr lang="en-US" altLang="en-US" sz="800" dirty="0">
              <a:latin typeface="Lucida Sans"/>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Rot="1" noChangeAspect="1" noChangeArrowheads="1" noTextEdit="1"/>
          </p:cNvSpPr>
          <p:nvPr>
            <p:ph type="sldImg"/>
          </p:nvPr>
        </p:nvSpPr>
        <p:spPr>
          <a:ln/>
        </p:spPr>
      </p:sp>
      <p:sp>
        <p:nvSpPr>
          <p:cNvPr id="21507" name="Rectangle 3"/>
          <p:cNvSpPr>
            <a:spLocks noGrp="1" noChangeArrowheads="1"/>
          </p:cNvSpPr>
          <p:nvPr>
            <p:ph type="body" idx="1"/>
          </p:nvPr>
        </p:nvSpPr>
        <p:spPr>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defRPr/>
            </a:pPr>
            <a:r>
              <a:rPr lang="en-US" altLang="en-US" sz="1000" b="1" dirty="0" smtClean="0">
                <a:latin typeface="Lucida Sans"/>
                <a:cs typeface="Arial" charset="0"/>
              </a:rPr>
              <a:t>Worldwide Teams and Organization</a:t>
            </a:r>
            <a:r>
              <a:rPr lang="en-US" altLang="en-US" sz="1000" b="1" i="0" dirty="0" smtClean="0">
                <a:latin typeface="Lucida Sans"/>
                <a:cs typeface="Arial" charset="0"/>
              </a:rPr>
              <a:t>s: </a:t>
            </a:r>
            <a:r>
              <a:rPr lang="en-US" altLang="en-US" sz="1000" b="0" i="1" dirty="0" smtClean="0">
                <a:latin typeface="Lucida Sans"/>
                <a:cs typeface="Arial" charset="0"/>
              </a:rPr>
              <a:t>1</a:t>
            </a:r>
            <a:r>
              <a:rPr lang="en-US" altLang="en-US" sz="1000" i="1" dirty="0" smtClean="0">
                <a:latin typeface="Lucida Sans"/>
                <a:cs typeface="Arial" charset="0"/>
              </a:rPr>
              <a:t> minute</a:t>
            </a:r>
          </a:p>
          <a:p>
            <a:pPr eaLnBrk="1" hangingPunct="1">
              <a:defRPr/>
            </a:pPr>
            <a:endParaRPr lang="en-US" altLang="en-US" sz="1000" dirty="0" smtClean="0">
              <a:latin typeface="Lucida Sans"/>
              <a:cs typeface="Arial" charset="0"/>
            </a:endParaRPr>
          </a:p>
          <a:p>
            <a:pPr eaLnBrk="1" hangingPunct="1">
              <a:defRPr/>
            </a:pPr>
            <a:r>
              <a:rPr lang="en-US" altLang="en-US" sz="1000" b="1" dirty="0" smtClean="0">
                <a:latin typeface="Lucida Sans"/>
                <a:cs typeface="Arial" charset="0"/>
              </a:rPr>
              <a:t>Say: </a:t>
            </a:r>
            <a:r>
              <a:rPr lang="en-US" altLang="en-US" sz="1000" dirty="0" smtClean="0">
                <a:latin typeface="Lucida Sans"/>
                <a:cs typeface="Arial" charset="0"/>
              </a:rPr>
              <a:t>When dealing with incidents, it is helpful to have external resources. A few of them are listed here. In addition to worldwide resources, CSIRTs should investigate local resources and forums that could be helpful both before and during an incident.</a:t>
            </a:r>
          </a:p>
          <a:p>
            <a:pPr eaLnBrk="1" hangingPunct="1">
              <a:defRPr/>
            </a:pPr>
            <a:endParaRPr lang="en-US" altLang="en-US" sz="900" b="1" dirty="0" smtClean="0">
              <a:latin typeface="Lucida Sans"/>
              <a:cs typeface="Arial" charset="0"/>
            </a:endParaRPr>
          </a:p>
        </p:txBody>
      </p:sp>
      <p:sp>
        <p:nvSpPr>
          <p:cNvPr id="6" name="Rectangle 6"/>
          <p:cNvSpPr>
            <a:spLocks noGrp="1" noChangeArrowheads="1"/>
          </p:cNvSpPr>
          <p:nvPr>
            <p:ph type="ftr" sz="quarter" idx="4"/>
          </p:nvPr>
        </p:nvSpPr>
        <p:spPr bwMode="auto">
          <a:xfrm>
            <a:off x="-1" y="8669508"/>
            <a:ext cx="3438659" cy="46482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200">
                <a:latin typeface="Arial" charset="0"/>
                <a:ea typeface="ＭＳ Ｐゴシック" charset="-128"/>
              </a:defRPr>
            </a:lvl1pPr>
          </a:lstStyle>
          <a:p>
            <a:pPr>
              <a:defRPr/>
            </a:pPr>
            <a:r>
              <a:rPr lang="en-US" altLang="en-US" sz="800" dirty="0">
                <a:latin typeface="Lucida Sans"/>
              </a:rPr>
              <a:t>Training Module 3, CSIRT Operation, Version 2, © 2016 FIRST</a:t>
            </a:r>
          </a:p>
        </p:txBody>
      </p:sp>
      <p:sp>
        <p:nvSpPr>
          <p:cNvPr id="7" name="Rectangle 7"/>
          <p:cNvSpPr>
            <a:spLocks noGrp="1" noChangeArrowheads="1"/>
          </p:cNvSpPr>
          <p:nvPr>
            <p:ph type="sldNum" sz="quarter" idx="5"/>
          </p:nvPr>
        </p:nvSpPr>
        <p:spPr bwMode="auto">
          <a:xfrm>
            <a:off x="3886200" y="8669508"/>
            <a:ext cx="2971800" cy="46482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a:lvl1pPr>
          </a:lstStyle>
          <a:p>
            <a:fld id="{F5E97437-CEF4-4036-91BC-BC5EA72D1A5E}" type="slidenum">
              <a:rPr lang="en-US" altLang="en-US" sz="800">
                <a:latin typeface="Lucida Sans"/>
              </a:rPr>
              <a:pPr/>
              <a:t>12</a:t>
            </a:fld>
            <a:endParaRPr lang="en-US" altLang="en-US" sz="800" dirty="0">
              <a:latin typeface="Lucida Sans"/>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p:cNvSpPr>
            <a:spLocks noGrp="1" noRot="1" noChangeAspect="1" noChangeArrowheads="1" noTextEdit="1"/>
          </p:cNvSpPr>
          <p:nvPr>
            <p:ph type="sldImg"/>
          </p:nvPr>
        </p:nvSpPr>
        <p:spPr>
          <a:ln/>
        </p:spPr>
      </p:sp>
      <p:sp>
        <p:nvSpPr>
          <p:cNvPr id="59395"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sz="1000" b="1" dirty="0" smtClean="0">
                <a:latin typeface="Lucida Sans"/>
                <a:cs typeface="Arial" charset="0"/>
              </a:rPr>
              <a:t>Learning Check</a:t>
            </a:r>
            <a:r>
              <a:rPr lang="en-US" altLang="en-US" sz="1000" b="1" i="0" dirty="0" smtClean="0">
                <a:latin typeface="Lucida Sans"/>
                <a:cs typeface="Arial" charset="0"/>
              </a:rPr>
              <a:t>: </a:t>
            </a:r>
            <a:r>
              <a:rPr lang="en-US" altLang="en-US" sz="1000" i="1" dirty="0" smtClean="0">
                <a:latin typeface="Lucida Sans"/>
                <a:cs typeface="Arial" charset="0"/>
              </a:rPr>
              <a:t>4 minutes</a:t>
            </a:r>
            <a:endParaRPr lang="en-US" altLang="en-US" sz="1000" dirty="0" smtClean="0">
              <a:latin typeface="Lucida Sans"/>
              <a:cs typeface="Arial" charset="0"/>
            </a:endParaRPr>
          </a:p>
          <a:p>
            <a:pPr eaLnBrk="1" hangingPunct="1"/>
            <a:r>
              <a:rPr lang="en-US" altLang="en-US" sz="1000" b="1" dirty="0" smtClean="0">
                <a:latin typeface="Lucida Sans"/>
                <a:cs typeface="Arial" charset="0"/>
              </a:rPr>
              <a:t>Say: </a:t>
            </a:r>
            <a:r>
              <a:rPr lang="en-US" altLang="en-US" sz="1000" dirty="0" smtClean="0">
                <a:latin typeface="Lucida Sans"/>
                <a:cs typeface="Arial" charset="0"/>
              </a:rPr>
              <a:t>Now let’s have a learning check!</a:t>
            </a:r>
          </a:p>
          <a:p>
            <a:pPr eaLnBrk="1" hangingPunct="1"/>
            <a:r>
              <a:rPr lang="en-US" altLang="en-US" sz="1000" b="1" dirty="0" smtClean="0">
                <a:latin typeface="Lucida Sans"/>
                <a:cs typeface="Arial" charset="0"/>
              </a:rPr>
              <a:t>Ask</a:t>
            </a:r>
            <a:r>
              <a:rPr lang="en-US" altLang="en-US" sz="1000" dirty="0" smtClean="0">
                <a:latin typeface="Lucida Sans"/>
                <a:cs typeface="Arial" charset="0"/>
              </a:rPr>
              <a:t> </a:t>
            </a:r>
            <a:r>
              <a:rPr lang="en-US" altLang="en-US" sz="1000" b="0" dirty="0" smtClean="0">
                <a:latin typeface="Lucida Sans"/>
                <a:cs typeface="Arial" charset="0"/>
              </a:rPr>
              <a:t>learners to identify some</a:t>
            </a:r>
            <a:r>
              <a:rPr lang="en-US" altLang="en-US" sz="1000" b="0" baseline="0" dirty="0" smtClean="0">
                <a:latin typeface="Lucida Sans"/>
                <a:cs typeface="Arial" charset="0"/>
              </a:rPr>
              <a:t> crucial differences between how a CSIRT would establish internal relationships </a:t>
            </a:r>
            <a:r>
              <a:rPr lang="en-US" altLang="en-US" sz="1000" b="0" strike="noStrike" baseline="0" dirty="0" smtClean="0">
                <a:latin typeface="Lucida Sans"/>
                <a:cs typeface="Arial" charset="0"/>
              </a:rPr>
              <a:t>versus external</a:t>
            </a:r>
            <a:r>
              <a:rPr lang="en-US" altLang="en-US" sz="1000" b="0" baseline="0" dirty="0" smtClean="0">
                <a:latin typeface="Lucida Sans"/>
                <a:cs typeface="Arial" charset="0"/>
              </a:rPr>
              <a:t> relationships.</a:t>
            </a:r>
            <a:endParaRPr lang="en-US" altLang="en-US" sz="1000" b="0" dirty="0" smtClean="0">
              <a:latin typeface="Lucida Sans"/>
              <a:cs typeface="Arial" charset="0"/>
            </a:endParaRPr>
          </a:p>
          <a:p>
            <a:pPr marL="0" marR="0" indent="0" algn="l" defTabSz="457200" rtl="0" eaLnBrk="1" fontAlgn="base" latinLnBrk="0" hangingPunct="1">
              <a:lnSpc>
                <a:spcPct val="100000"/>
              </a:lnSpc>
              <a:spcBef>
                <a:spcPct val="30000"/>
              </a:spcBef>
              <a:spcAft>
                <a:spcPct val="0"/>
              </a:spcAft>
              <a:buClrTx/>
              <a:buSzTx/>
              <a:buFontTx/>
              <a:buNone/>
              <a:tabLst/>
              <a:defRPr/>
            </a:pPr>
            <a:r>
              <a:rPr lang="en-US" altLang="en-US" sz="1000" b="1" dirty="0" smtClean="0">
                <a:latin typeface="Lucida Sans"/>
                <a:cs typeface="Arial" charset="0"/>
              </a:rPr>
              <a:t>Sample answers: </a:t>
            </a:r>
            <a:r>
              <a:rPr lang="en-US" altLang="en-US" sz="1000" dirty="0" smtClean="0">
                <a:latin typeface="Lucida Sans"/>
                <a:cs typeface="Arial" charset="0"/>
              </a:rPr>
              <a:t>A CSIRT focused on establishing internal relationships might work on updating contact information and defining responsibilities. A CSIRT focused on establishing external relationships might work on creating a community of trusting partnerships. </a:t>
            </a:r>
          </a:p>
          <a:p>
            <a:pPr marL="0" marR="0" indent="0" algn="l" defTabSz="457200" rtl="0" eaLnBrk="1" fontAlgn="base" latinLnBrk="0" hangingPunct="1">
              <a:lnSpc>
                <a:spcPct val="100000"/>
              </a:lnSpc>
              <a:spcBef>
                <a:spcPct val="30000"/>
              </a:spcBef>
              <a:spcAft>
                <a:spcPct val="0"/>
              </a:spcAft>
              <a:buClrTx/>
              <a:buSzTx/>
              <a:buFontTx/>
              <a:buNone/>
              <a:tabLst/>
              <a:defRPr/>
            </a:pPr>
            <a:r>
              <a:rPr lang="en-US" altLang="en-US" sz="1000" b="1" dirty="0" smtClean="0">
                <a:latin typeface="Lucida Sans"/>
                <a:cs typeface="Arial" charset="0"/>
              </a:rPr>
              <a:t>Mention</a:t>
            </a:r>
            <a:r>
              <a:rPr lang="en-US" altLang="en-US" sz="1000" dirty="0" smtClean="0">
                <a:latin typeface="Lucida Sans"/>
                <a:cs typeface="Arial" charset="0"/>
              </a:rPr>
              <a:t> particular experience with creating relationships from within a CSIRT.</a:t>
            </a:r>
          </a:p>
          <a:p>
            <a:pPr eaLnBrk="1" hangingPunct="1"/>
            <a:endParaRPr lang="en-US" altLang="en-US" sz="1000" dirty="0" smtClean="0">
              <a:latin typeface="Lucida Sans"/>
              <a:cs typeface="Arial" charset="0"/>
            </a:endParaRPr>
          </a:p>
        </p:txBody>
      </p:sp>
      <p:sp>
        <p:nvSpPr>
          <p:cNvPr id="6" name="Rectangle 6"/>
          <p:cNvSpPr>
            <a:spLocks noGrp="1" noChangeArrowheads="1"/>
          </p:cNvSpPr>
          <p:nvPr>
            <p:ph type="ftr" sz="quarter" idx="4"/>
          </p:nvPr>
        </p:nvSpPr>
        <p:spPr bwMode="auto">
          <a:xfrm>
            <a:off x="-1" y="8669508"/>
            <a:ext cx="3438659" cy="46482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200">
                <a:latin typeface="Arial" charset="0"/>
                <a:ea typeface="ＭＳ Ｐゴシック" charset="-128"/>
              </a:defRPr>
            </a:lvl1pPr>
          </a:lstStyle>
          <a:p>
            <a:pPr>
              <a:defRPr/>
            </a:pPr>
            <a:r>
              <a:rPr lang="en-US" altLang="en-US" sz="800" dirty="0">
                <a:latin typeface="Lucida Sans"/>
              </a:rPr>
              <a:t>Training Module 3, CSIRT Operation, Version 2, © 2016 FIRST</a:t>
            </a:r>
          </a:p>
        </p:txBody>
      </p:sp>
      <p:sp>
        <p:nvSpPr>
          <p:cNvPr id="7" name="Rectangle 7"/>
          <p:cNvSpPr>
            <a:spLocks noGrp="1" noChangeArrowheads="1"/>
          </p:cNvSpPr>
          <p:nvPr>
            <p:ph type="sldNum" sz="quarter" idx="5"/>
          </p:nvPr>
        </p:nvSpPr>
        <p:spPr bwMode="auto">
          <a:xfrm>
            <a:off x="3886200" y="8669508"/>
            <a:ext cx="2971800" cy="46482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a:lvl1pPr>
          </a:lstStyle>
          <a:p>
            <a:fld id="{F5E97437-CEF4-4036-91BC-BC5EA72D1A5E}" type="slidenum">
              <a:rPr lang="en-US" altLang="en-US" sz="800">
                <a:latin typeface="Lucida Sans"/>
              </a:rPr>
              <a:pPr/>
              <a:t>13</a:t>
            </a:fld>
            <a:endParaRPr lang="en-US" altLang="en-US" sz="800" dirty="0">
              <a:latin typeface="Lucida Sans"/>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Rot="1" noChangeAspect="1" noChangeArrowheads="1" noTextEdit="1"/>
          </p:cNvSpPr>
          <p:nvPr>
            <p:ph type="sldImg"/>
          </p:nvPr>
        </p:nvSpPr>
        <p:spPr>
          <a:ln/>
        </p:spPr>
      </p:sp>
      <p:sp>
        <p:nvSpPr>
          <p:cNvPr id="21507" name="Rectangle 3"/>
          <p:cNvSpPr>
            <a:spLocks noGrp="1" noChangeArrowheads="1"/>
          </p:cNvSpPr>
          <p:nvPr>
            <p:ph type="body" idx="1"/>
          </p:nvPr>
        </p:nvSpPr>
        <p:spPr>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defRPr/>
            </a:pPr>
            <a:r>
              <a:rPr lang="en-US" altLang="en-US" sz="1000" b="1" dirty="0" smtClean="0">
                <a:latin typeface="Lucida Sans"/>
                <a:cs typeface="Arial" charset="0"/>
              </a:rPr>
              <a:t>2. Detect</a:t>
            </a:r>
            <a:r>
              <a:rPr lang="en-US" altLang="en-US" sz="1000" b="1" i="0" dirty="0" smtClean="0">
                <a:latin typeface="Lucida Sans"/>
                <a:cs typeface="Arial" charset="0"/>
              </a:rPr>
              <a:t>:</a:t>
            </a:r>
            <a:r>
              <a:rPr lang="en-US" altLang="en-US" sz="1000" b="1" i="1" dirty="0" smtClean="0">
                <a:latin typeface="Lucida Sans"/>
                <a:cs typeface="Arial" charset="0"/>
              </a:rPr>
              <a:t> </a:t>
            </a:r>
            <a:r>
              <a:rPr lang="en-US" altLang="en-US" sz="1000" b="0" i="1" dirty="0" smtClean="0">
                <a:latin typeface="Lucida Sans"/>
                <a:cs typeface="Arial" charset="0"/>
              </a:rPr>
              <a:t>1</a:t>
            </a:r>
            <a:r>
              <a:rPr lang="en-US" altLang="en-US" sz="1000" i="1" dirty="0" smtClean="0">
                <a:latin typeface="Lucida Sans"/>
                <a:cs typeface="Arial" charset="0"/>
              </a:rPr>
              <a:t> minute</a:t>
            </a:r>
          </a:p>
          <a:p>
            <a:pPr eaLnBrk="1" hangingPunct="1">
              <a:defRPr/>
            </a:pPr>
            <a:endParaRPr lang="en-US" altLang="en-US" sz="1000" b="1" dirty="0" smtClean="0">
              <a:latin typeface="Lucida Sans"/>
              <a:cs typeface="Arial" charset="0"/>
            </a:endParaRPr>
          </a:p>
          <a:p>
            <a:pPr eaLnBrk="1" hangingPunct="1">
              <a:defRPr/>
            </a:pPr>
            <a:r>
              <a:rPr lang="en-US" altLang="en-US" sz="1000" b="1" dirty="0" smtClean="0">
                <a:latin typeface="Lucida Sans"/>
                <a:cs typeface="Arial" charset="0"/>
              </a:rPr>
              <a:t>Say: </a:t>
            </a:r>
            <a:r>
              <a:rPr lang="en-US" altLang="en-US" sz="1000" b="0" dirty="0" smtClean="0">
                <a:latin typeface="Lucida Sans"/>
                <a:cs typeface="Arial" charset="0"/>
              </a:rPr>
              <a:t>Now let’s talk about the Detect step of Incident Management. </a:t>
            </a:r>
            <a:r>
              <a:rPr lang="en-US" altLang="en-US" sz="1000" dirty="0" smtClean="0">
                <a:latin typeface="Lucida Sans"/>
                <a:cs typeface="Arial" charset="0"/>
              </a:rPr>
              <a:t>Controls and procedures should be in place to detect and report information security incidents. </a:t>
            </a:r>
          </a:p>
          <a:p>
            <a:pPr eaLnBrk="1" hangingPunct="1">
              <a:defRPr/>
            </a:pPr>
            <a:r>
              <a:rPr lang="en-US" altLang="en-US" sz="1000" dirty="0" smtClean="0">
                <a:latin typeface="Lucida Sans"/>
                <a:cs typeface="Arial" charset="0"/>
              </a:rPr>
              <a:t>(1) It is important to understand the different types of security events, as not all of them indicate an attack. Accidental events would include human error or power outages; technical events would include a computer virus, and non-technical events would include theft or vandalism of computers.</a:t>
            </a:r>
          </a:p>
          <a:p>
            <a:pPr eaLnBrk="1" hangingPunct="1">
              <a:defRPr/>
            </a:pPr>
            <a:r>
              <a:rPr lang="en-US" altLang="en-US" sz="1000" dirty="0" smtClean="0">
                <a:latin typeface="Lucida Sans"/>
                <a:cs typeface="Arial" charset="0"/>
              </a:rPr>
              <a:t>(2) Ensure</a:t>
            </a:r>
            <a:r>
              <a:rPr lang="en-US" altLang="en-US" sz="1000" baseline="0" dirty="0" smtClean="0">
                <a:latin typeface="Lucida Sans"/>
                <a:cs typeface="Arial" charset="0"/>
              </a:rPr>
              <a:t> that incidents are documented and share relevant information with internal and external team members</a:t>
            </a:r>
            <a:r>
              <a:rPr lang="en-US" altLang="en-US" sz="1000" b="0" baseline="0" dirty="0" smtClean="0">
                <a:latin typeface="Lucida Sans"/>
                <a:cs typeface="Arial" charset="0"/>
              </a:rPr>
              <a:t>.</a:t>
            </a:r>
            <a:endParaRPr lang="en-US" altLang="en-US" sz="1000" dirty="0" smtClean="0">
              <a:latin typeface="Lucida Sans"/>
              <a:cs typeface="Arial" charset="0"/>
            </a:endParaRPr>
          </a:p>
        </p:txBody>
      </p:sp>
      <p:sp>
        <p:nvSpPr>
          <p:cNvPr id="6" name="Rectangle 6"/>
          <p:cNvSpPr>
            <a:spLocks noGrp="1" noChangeArrowheads="1"/>
          </p:cNvSpPr>
          <p:nvPr>
            <p:ph type="ftr" sz="quarter" idx="4"/>
          </p:nvPr>
        </p:nvSpPr>
        <p:spPr bwMode="auto">
          <a:xfrm>
            <a:off x="-1" y="8669508"/>
            <a:ext cx="3438659" cy="46482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200">
                <a:latin typeface="Arial" charset="0"/>
                <a:ea typeface="ＭＳ Ｐゴシック" charset="-128"/>
              </a:defRPr>
            </a:lvl1pPr>
          </a:lstStyle>
          <a:p>
            <a:pPr>
              <a:defRPr/>
            </a:pPr>
            <a:r>
              <a:rPr lang="en-US" altLang="en-US" sz="800" dirty="0">
                <a:latin typeface="Lucida Sans"/>
              </a:rPr>
              <a:t>Training Module 3, CSIRT Operation, Version 2, © 2016 FIRST</a:t>
            </a:r>
          </a:p>
        </p:txBody>
      </p:sp>
      <p:sp>
        <p:nvSpPr>
          <p:cNvPr id="7" name="Rectangle 7"/>
          <p:cNvSpPr>
            <a:spLocks noGrp="1" noChangeArrowheads="1"/>
          </p:cNvSpPr>
          <p:nvPr>
            <p:ph type="sldNum" sz="quarter" idx="5"/>
          </p:nvPr>
        </p:nvSpPr>
        <p:spPr bwMode="auto">
          <a:xfrm>
            <a:off x="3886200" y="8669508"/>
            <a:ext cx="2971800" cy="46482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a:lvl1pPr>
          </a:lstStyle>
          <a:p>
            <a:fld id="{F5E97437-CEF4-4036-91BC-BC5EA72D1A5E}" type="slidenum">
              <a:rPr lang="en-US" altLang="en-US" sz="800">
                <a:latin typeface="Lucida Sans"/>
              </a:rPr>
              <a:pPr/>
              <a:t>15</a:t>
            </a:fld>
            <a:endParaRPr lang="en-US" altLang="en-US" sz="800" dirty="0">
              <a:latin typeface="Lucida Sans"/>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Rot="1" noChangeAspect="1" noChangeArrowheads="1" noTextEdit="1"/>
          </p:cNvSpPr>
          <p:nvPr>
            <p:ph type="sldImg"/>
          </p:nvPr>
        </p:nvSpPr>
        <p:spPr>
          <a:ln/>
        </p:spPr>
      </p:sp>
      <p:sp>
        <p:nvSpPr>
          <p:cNvPr id="21507" name="Rectangle 3"/>
          <p:cNvSpPr>
            <a:spLocks noGrp="1" noChangeArrowheads="1"/>
          </p:cNvSpPr>
          <p:nvPr>
            <p:ph type="body" idx="1"/>
          </p:nvPr>
        </p:nvSpPr>
        <p:spPr>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defRPr/>
            </a:pPr>
            <a:r>
              <a:rPr lang="en-US" altLang="en-US" sz="1000" b="1" dirty="0" smtClean="0">
                <a:latin typeface="Lucida Sans"/>
              </a:rPr>
              <a:t>2. Detect: </a:t>
            </a:r>
            <a:r>
              <a:rPr lang="en-US" altLang="en-US" sz="1000" i="1" dirty="0" smtClean="0">
                <a:latin typeface="Lucida Sans"/>
                <a:cs typeface="Arial" charset="0"/>
              </a:rPr>
              <a:t>3 minutes</a:t>
            </a:r>
            <a:endParaRPr lang="en-US" altLang="en-US" sz="1000" dirty="0" smtClean="0">
              <a:latin typeface="Lucida Sans"/>
              <a:cs typeface="Arial" charset="0"/>
            </a:endParaRPr>
          </a:p>
          <a:p>
            <a:pPr eaLnBrk="1" hangingPunct="1">
              <a:defRPr/>
            </a:pPr>
            <a:endParaRPr lang="en-US" altLang="en-US" sz="1000" b="0" dirty="0" smtClean="0">
              <a:latin typeface="Lucida Sans"/>
              <a:cs typeface="Arial" charset="0"/>
            </a:endParaRPr>
          </a:p>
          <a:p>
            <a:pPr eaLnBrk="1" hangingPunct="1">
              <a:defRPr/>
            </a:pPr>
            <a:r>
              <a:rPr lang="en-US" altLang="en-US" sz="1000" b="1" dirty="0" smtClean="0">
                <a:latin typeface="Lucida Sans"/>
                <a:cs typeface="Arial" charset="0"/>
              </a:rPr>
              <a:t>Say: </a:t>
            </a:r>
            <a:r>
              <a:rPr lang="en-US" altLang="en-US" sz="1000" dirty="0" smtClean="0">
                <a:latin typeface="Lucida Sans"/>
                <a:cs typeface="Arial" charset="0"/>
              </a:rPr>
              <a:t>All information that is related to a security event or vulnerability should be documented and reviewed by the CSIRT. An information database can store the information and all activities, such as details of the event or incident, assessment, actions taken, and results. This information can be reviewed as the CSIRT continues to cre</a:t>
            </a:r>
            <a:r>
              <a:rPr lang="en-US" altLang="en-US" sz="1000" b="0" dirty="0" smtClean="0">
                <a:latin typeface="Lucida Sans"/>
                <a:cs typeface="Arial" charset="0"/>
              </a:rPr>
              <a:t>ate threat </a:t>
            </a:r>
            <a:r>
              <a:rPr lang="en-US" altLang="en-US" sz="1000" dirty="0" smtClean="0">
                <a:latin typeface="Lucida Sans"/>
                <a:cs typeface="Arial" charset="0"/>
              </a:rPr>
              <a:t>scenarios and re-evaluate the steps that need to be taken. Key steps include:</a:t>
            </a:r>
          </a:p>
          <a:p>
            <a:pPr marL="0" lvl="0" indent="0">
              <a:buSzTx/>
              <a:buFont typeface="Arial" panose="020B0604020202020204" pitchFamily="34" charset="0"/>
              <a:buNone/>
              <a:defRPr/>
            </a:pPr>
            <a:r>
              <a:rPr lang="en-US" altLang="en-US" sz="1000" dirty="0" smtClean="0">
                <a:latin typeface="Lucida Sans"/>
                <a:ea typeface="Lucida Sans" panose="020B0602030504020204" pitchFamily="34" charset="0"/>
                <a:cs typeface="Lucida Sans" panose="020B0602030504020204" pitchFamily="34" charset="0"/>
              </a:rPr>
              <a:t>(1) Monitor and log system and network activity;</a:t>
            </a:r>
          </a:p>
          <a:p>
            <a:pPr marL="0" lvl="0" indent="0">
              <a:buSzTx/>
              <a:buFont typeface="Arial" panose="020B0604020202020204" pitchFamily="34" charset="0"/>
              <a:buNone/>
              <a:defRPr/>
            </a:pPr>
            <a:r>
              <a:rPr lang="en-US" altLang="en-US" sz="1000" dirty="0" smtClean="0">
                <a:latin typeface="Lucida Sans"/>
                <a:ea typeface="Lucida Sans" panose="020B0602030504020204" pitchFamily="34" charset="0"/>
                <a:cs typeface="Lucida Sans" panose="020B0602030504020204" pitchFamily="34" charset="0"/>
              </a:rPr>
              <a:t>(2) Discover and communicate;</a:t>
            </a:r>
          </a:p>
          <a:p>
            <a:pPr marL="0" lvl="0" indent="0">
              <a:buSzTx/>
              <a:buFont typeface="Arial" panose="020B0604020202020204" pitchFamily="34" charset="0"/>
              <a:buNone/>
              <a:defRPr/>
            </a:pPr>
            <a:r>
              <a:rPr lang="en-US" altLang="en-US" sz="1000" dirty="0" smtClean="0">
                <a:latin typeface="Lucida Sans"/>
                <a:ea typeface="Lucida Sans" panose="020B0602030504020204" pitchFamily="34" charset="0"/>
                <a:cs typeface="Lucida Sans" panose="020B0602030504020204" pitchFamily="34" charset="0"/>
              </a:rPr>
              <a:t>(3) Collect symptoms and information;</a:t>
            </a:r>
          </a:p>
          <a:p>
            <a:pPr marL="0" lvl="0" indent="0">
              <a:buSzTx/>
              <a:buFont typeface="Arial" panose="020B0604020202020204" pitchFamily="34" charset="0"/>
              <a:buNone/>
              <a:defRPr/>
            </a:pPr>
            <a:r>
              <a:rPr lang="en-US" altLang="en-US" sz="1000" dirty="0" smtClean="0">
                <a:latin typeface="Lucida Sans"/>
                <a:ea typeface="Lucida Sans" panose="020B0602030504020204" pitchFamily="34" charset="0"/>
                <a:cs typeface="Lucida Sans" panose="020B0602030504020204" pitchFamily="34" charset="0"/>
              </a:rPr>
              <a:t>(4) Collect situational awareness information,</a:t>
            </a:r>
            <a:r>
              <a:rPr lang="en-US" altLang="en-US" sz="1000" baseline="0" dirty="0" smtClean="0">
                <a:latin typeface="Lucida Sans"/>
                <a:ea typeface="Lucida Sans" panose="020B0602030504020204" pitchFamily="34" charset="0"/>
                <a:cs typeface="Lucida Sans" panose="020B0602030504020204" pitchFamily="34" charset="0"/>
              </a:rPr>
              <a:t> both</a:t>
            </a:r>
            <a:r>
              <a:rPr lang="en-US" altLang="en-US" sz="1000" dirty="0" smtClean="0">
                <a:latin typeface="Lucida Sans"/>
                <a:ea typeface="Lucida Sans" panose="020B0602030504020204" pitchFamily="34" charset="0"/>
                <a:cs typeface="Lucida Sans" panose="020B0602030504020204" pitchFamily="34" charset="0"/>
              </a:rPr>
              <a:t> internal and external;</a:t>
            </a:r>
          </a:p>
          <a:p>
            <a:pPr marL="0" lvl="0" indent="0">
              <a:buSzTx/>
              <a:buFont typeface="Arial" panose="020B0604020202020204" pitchFamily="34" charset="0"/>
              <a:buNone/>
              <a:defRPr/>
            </a:pPr>
            <a:r>
              <a:rPr lang="en-US" altLang="en-US" sz="1000" dirty="0" smtClean="0">
                <a:latin typeface="Lucida Sans"/>
                <a:ea typeface="Lucida Sans" panose="020B0602030504020204" pitchFamily="34" charset="0"/>
                <a:cs typeface="Lucida Sans" panose="020B0602030504020204" pitchFamily="34" charset="0"/>
              </a:rPr>
              <a:t>(5) Log activities, results, and decisions for later analysis;</a:t>
            </a:r>
          </a:p>
          <a:p>
            <a:pPr marL="0" lvl="0" indent="0">
              <a:buSzTx/>
              <a:buFont typeface="Arial" panose="020B0604020202020204" pitchFamily="34" charset="0"/>
              <a:buNone/>
              <a:defRPr/>
            </a:pPr>
            <a:r>
              <a:rPr lang="en-US" altLang="en-US" sz="1000" dirty="0" smtClean="0">
                <a:latin typeface="Lucida Sans"/>
                <a:ea typeface="Lucida Sans" panose="020B0602030504020204" pitchFamily="34" charset="0"/>
                <a:cs typeface="Lucida Sans" panose="020B0602030504020204" pitchFamily="34" charset="0"/>
              </a:rPr>
              <a:t>(6) Gather and store digital evidence; and</a:t>
            </a:r>
          </a:p>
          <a:p>
            <a:pPr marL="0" lvl="0" indent="0">
              <a:buSzTx/>
              <a:buFont typeface="Arial" panose="020B0604020202020204" pitchFamily="34" charset="0"/>
              <a:buNone/>
              <a:defRPr/>
            </a:pPr>
            <a:r>
              <a:rPr lang="en-US" altLang="en-US" sz="1000" dirty="0" smtClean="0">
                <a:latin typeface="Lucida Sans"/>
                <a:ea typeface="Lucida Sans" panose="020B0602030504020204" pitchFamily="34" charset="0"/>
                <a:cs typeface="Lucida Sans" panose="020B0602030504020204" pitchFamily="34" charset="0"/>
              </a:rPr>
              <a:t>(7) Update needed changes to documentation.</a:t>
            </a:r>
          </a:p>
          <a:p>
            <a:pPr eaLnBrk="1" hangingPunct="1">
              <a:defRPr/>
            </a:pPr>
            <a:endParaRPr lang="en-US" altLang="en-US" sz="900" b="1" dirty="0" smtClean="0">
              <a:latin typeface="Lucida Sans"/>
              <a:cs typeface="Arial" charset="0"/>
            </a:endParaRPr>
          </a:p>
        </p:txBody>
      </p:sp>
      <p:sp>
        <p:nvSpPr>
          <p:cNvPr id="6" name="Rectangle 6"/>
          <p:cNvSpPr>
            <a:spLocks noGrp="1" noChangeArrowheads="1"/>
          </p:cNvSpPr>
          <p:nvPr>
            <p:ph type="ftr" sz="quarter" idx="4"/>
          </p:nvPr>
        </p:nvSpPr>
        <p:spPr bwMode="auto">
          <a:xfrm>
            <a:off x="-1" y="8669508"/>
            <a:ext cx="3438659" cy="46482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200">
                <a:latin typeface="Arial" charset="0"/>
                <a:ea typeface="ＭＳ Ｐゴシック" charset="-128"/>
              </a:defRPr>
            </a:lvl1pPr>
          </a:lstStyle>
          <a:p>
            <a:pPr>
              <a:defRPr/>
            </a:pPr>
            <a:r>
              <a:rPr lang="en-US" altLang="en-US" sz="800" dirty="0">
                <a:latin typeface="Lucida Sans"/>
              </a:rPr>
              <a:t>Training Module 3, CSIRT Operation, Version 2, © 2016 FIRST</a:t>
            </a:r>
          </a:p>
        </p:txBody>
      </p:sp>
      <p:sp>
        <p:nvSpPr>
          <p:cNvPr id="7" name="Rectangle 7"/>
          <p:cNvSpPr>
            <a:spLocks noGrp="1" noChangeArrowheads="1"/>
          </p:cNvSpPr>
          <p:nvPr>
            <p:ph type="sldNum" sz="quarter" idx="5"/>
          </p:nvPr>
        </p:nvSpPr>
        <p:spPr bwMode="auto">
          <a:xfrm>
            <a:off x="3886200" y="8669508"/>
            <a:ext cx="2971800" cy="46482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a:lvl1pPr>
          </a:lstStyle>
          <a:p>
            <a:fld id="{F5E97437-CEF4-4036-91BC-BC5EA72D1A5E}" type="slidenum">
              <a:rPr lang="en-US" altLang="en-US" sz="800">
                <a:latin typeface="Lucida Sans"/>
              </a:rPr>
              <a:pPr/>
              <a:t>16</a:t>
            </a:fld>
            <a:endParaRPr lang="en-US" altLang="en-US" sz="800" dirty="0">
              <a:latin typeface="Lucida Sans"/>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Rot="1" noChangeAspect="1" noChangeArrowheads="1" noTextEdit="1"/>
          </p:cNvSpPr>
          <p:nvPr>
            <p:ph type="sldImg"/>
          </p:nvPr>
        </p:nvSpPr>
        <p:spPr>
          <a:ln/>
        </p:spPr>
      </p:sp>
      <p:sp>
        <p:nvSpPr>
          <p:cNvPr id="21507" name="Rectangle 3"/>
          <p:cNvSpPr>
            <a:spLocks noGrp="1" noChangeArrowheads="1"/>
          </p:cNvSpPr>
          <p:nvPr>
            <p:ph type="body" idx="1"/>
          </p:nvPr>
        </p:nvSpPr>
        <p:spPr>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defRPr/>
            </a:pPr>
            <a:r>
              <a:rPr lang="en-US" altLang="en-US" sz="1000" b="1" dirty="0" smtClean="0">
                <a:latin typeface="Lucida Sans"/>
                <a:cs typeface="Arial" charset="0"/>
              </a:rPr>
              <a:t>3. Triage: </a:t>
            </a:r>
            <a:r>
              <a:rPr lang="en-US" altLang="en-US" sz="1000" i="1" dirty="0" smtClean="0">
                <a:latin typeface="Lucida Sans"/>
                <a:cs typeface="Arial" charset="0"/>
              </a:rPr>
              <a:t>3 minutes</a:t>
            </a:r>
          </a:p>
          <a:p>
            <a:pPr eaLnBrk="1" hangingPunct="1">
              <a:defRPr/>
            </a:pPr>
            <a:endParaRPr lang="en-US" altLang="en-US" sz="1000" dirty="0" smtClean="0">
              <a:latin typeface="Lucida Sans"/>
              <a:cs typeface="Arial" charset="0"/>
            </a:endParaRPr>
          </a:p>
          <a:p>
            <a:pPr eaLnBrk="1" hangingPunct="1">
              <a:defRPr/>
            </a:pPr>
            <a:r>
              <a:rPr lang="en-US" altLang="en-US" sz="1000" b="1" dirty="0" smtClean="0">
                <a:latin typeface="Lucida Sans"/>
                <a:cs typeface="Arial" charset="0"/>
              </a:rPr>
              <a:t>Say: </a:t>
            </a:r>
            <a:r>
              <a:rPr lang="en-US" altLang="en-US" sz="1000" b="0" dirty="0" smtClean="0">
                <a:latin typeface="Lucida Sans"/>
                <a:cs typeface="Arial" charset="0"/>
              </a:rPr>
              <a:t>Now let’s look at the </a:t>
            </a:r>
            <a:r>
              <a:rPr lang="en-US" altLang="en-US" sz="1000" b="0" dirty="0" smtClean="0">
                <a:latin typeface="Lucida Sans"/>
              </a:rPr>
              <a:t>Triage step of Incident Management</a:t>
            </a:r>
            <a:r>
              <a:rPr lang="en-US" altLang="en-US" sz="1000" dirty="0" smtClean="0">
                <a:latin typeface="Lucida Sans"/>
              </a:rPr>
              <a:t>.</a:t>
            </a:r>
            <a:r>
              <a:rPr lang="en-US" altLang="en-US" sz="1000" baseline="0" dirty="0" smtClean="0">
                <a:latin typeface="Lucida Sans"/>
              </a:rPr>
              <a:t> This </a:t>
            </a:r>
            <a:r>
              <a:rPr lang="en-US" sz="1000" kern="1200" dirty="0" smtClean="0">
                <a:solidFill>
                  <a:schemeClr val="tx1"/>
                </a:solidFill>
                <a:effectLst/>
                <a:latin typeface="Lucida Sans"/>
              </a:rPr>
              <a:t>is the initial response to a threat, and your priority</a:t>
            </a:r>
            <a:r>
              <a:rPr lang="en-US" sz="1000" kern="1200" baseline="0" dirty="0" smtClean="0">
                <a:solidFill>
                  <a:schemeClr val="tx1"/>
                </a:solidFill>
                <a:effectLst/>
                <a:latin typeface="Lucida Sans"/>
              </a:rPr>
              <a:t> here is to address</a:t>
            </a:r>
            <a:r>
              <a:rPr lang="en-US" sz="1000" kern="1200" dirty="0" smtClean="0">
                <a:solidFill>
                  <a:schemeClr val="tx1"/>
                </a:solidFill>
                <a:effectLst/>
                <a:latin typeface="Lucida Sans"/>
              </a:rPr>
              <a:t> the most potentially damaging impacts to the organization</a:t>
            </a:r>
            <a:r>
              <a:rPr lang="en-US" altLang="en-US" sz="1000" dirty="0" smtClean="0">
                <a:latin typeface="Lucida Sans"/>
              </a:rPr>
              <a:t>.</a:t>
            </a:r>
          </a:p>
          <a:p>
            <a:pPr marL="0" lvl="0" indent="0">
              <a:buSzTx/>
              <a:buFont typeface="Arial" panose="020B0604020202020204" pitchFamily="34" charset="0"/>
              <a:buNone/>
            </a:pPr>
            <a:r>
              <a:rPr lang="en-US" altLang="en-US" sz="1000" dirty="0" smtClean="0">
                <a:latin typeface="Lucida Sans"/>
              </a:rPr>
              <a:t>(1)</a:t>
            </a:r>
            <a:r>
              <a:rPr lang="en-US" altLang="en-US" sz="1000" baseline="0" dirty="0" smtClean="0">
                <a:latin typeface="Lucida Sans"/>
              </a:rPr>
              <a:t> </a:t>
            </a:r>
            <a:r>
              <a:rPr lang="en-US" altLang="en-US" sz="1000" dirty="0" smtClean="0">
                <a:latin typeface="Lucida Sans"/>
              </a:rPr>
              <a:t>Remember that the severity of the incident determines priority.</a:t>
            </a:r>
          </a:p>
          <a:p>
            <a:pPr marL="0" marR="0" lvl="0" indent="0" algn="l" defTabSz="457200" rtl="0" eaLnBrk="0" fontAlgn="base" latinLnBrk="0" hangingPunct="0">
              <a:lnSpc>
                <a:spcPct val="100000"/>
              </a:lnSpc>
              <a:spcBef>
                <a:spcPct val="30000"/>
              </a:spcBef>
              <a:spcAft>
                <a:spcPct val="0"/>
              </a:spcAft>
              <a:buClrTx/>
              <a:buSzTx/>
              <a:buFont typeface="Arial" panose="020B0604020202020204" pitchFamily="34" charset="0"/>
              <a:buNone/>
              <a:tabLst/>
              <a:defRPr/>
            </a:pPr>
            <a:r>
              <a:rPr lang="en-US" altLang="en-US" sz="1000" b="0" dirty="0" smtClean="0">
                <a:latin typeface="Lucida Sans"/>
              </a:rPr>
              <a:t>(2) B</a:t>
            </a:r>
            <a:r>
              <a:rPr lang="en-US" altLang="en-US" sz="1000" dirty="0" smtClean="0">
                <a:latin typeface="Lucida Sans"/>
              </a:rPr>
              <a:t>efore you react, check</a:t>
            </a:r>
            <a:r>
              <a:rPr lang="en-US" altLang="en-US" sz="1000" baseline="0" dirty="0" smtClean="0">
                <a:latin typeface="Lucida Sans"/>
              </a:rPr>
              <a:t> what kind of information you have</a:t>
            </a:r>
            <a:r>
              <a:rPr lang="en-US" altLang="en-US" sz="1000" dirty="0" smtClean="0">
                <a:latin typeface="Lucida Sans"/>
              </a:rPr>
              <a:t> about the threat. Reference relevant network, hardware, and software documentation,</a:t>
            </a:r>
            <a:r>
              <a:rPr lang="en-US" altLang="en-US" sz="1000" baseline="0" dirty="0" smtClean="0">
                <a:latin typeface="Lucida Sans"/>
              </a:rPr>
              <a:t> but keep in mind that you may not have a lot of in-depth information about the threat to go on at this stage.</a:t>
            </a:r>
            <a:endParaRPr lang="en-US" altLang="en-US" sz="1000" dirty="0" smtClean="0">
              <a:latin typeface="Lucida Sans"/>
            </a:endParaRPr>
          </a:p>
          <a:p>
            <a:pPr marL="0" lvl="0" indent="0">
              <a:buSzTx/>
              <a:buFont typeface="Arial" panose="020B0604020202020204" pitchFamily="34" charset="0"/>
              <a:buNone/>
            </a:pPr>
            <a:r>
              <a:rPr lang="en-US" altLang="en-US" sz="1000" dirty="0" smtClean="0">
                <a:latin typeface="Lucida Sans"/>
              </a:rPr>
              <a:t>(3) One good technique is to have a list of standard questions to begin the process of evaluating the situation.</a:t>
            </a:r>
            <a:r>
              <a:rPr lang="en-US" altLang="en-US" sz="1000" baseline="0" dirty="0" smtClean="0">
                <a:latin typeface="Lucida Sans"/>
              </a:rPr>
              <a:t> </a:t>
            </a:r>
            <a:r>
              <a:rPr lang="en-US" altLang="en-US" sz="1000" dirty="0" smtClean="0">
                <a:latin typeface="Lucida Sans"/>
              </a:rPr>
              <a:t>When did the problem start? What triggered it? What are the short-term and long-term business impacts?</a:t>
            </a:r>
          </a:p>
          <a:p>
            <a:pPr marL="0" lvl="0" indent="0">
              <a:buSzTx/>
              <a:buFont typeface="Arial" panose="020B0604020202020204" pitchFamily="34" charset="0"/>
              <a:buNone/>
            </a:pPr>
            <a:r>
              <a:rPr lang="en-US" altLang="en-US" sz="1000" dirty="0" smtClean="0">
                <a:latin typeface="Lucida Sans"/>
              </a:rPr>
              <a:t>(4) Always work quickly and efficiently and take good notes.</a:t>
            </a:r>
          </a:p>
          <a:p>
            <a:pPr marL="0" lvl="0" indent="0">
              <a:buSzTx/>
              <a:buFont typeface="Arial" panose="020B0604020202020204" pitchFamily="34" charset="0"/>
              <a:buNone/>
            </a:pPr>
            <a:endParaRPr lang="en-US" altLang="en-US" sz="1000" dirty="0" smtClean="0">
              <a:latin typeface="Lucida Sans"/>
            </a:endParaRPr>
          </a:p>
        </p:txBody>
      </p:sp>
      <p:sp>
        <p:nvSpPr>
          <p:cNvPr id="6" name="Rectangle 6"/>
          <p:cNvSpPr>
            <a:spLocks noGrp="1" noChangeArrowheads="1"/>
          </p:cNvSpPr>
          <p:nvPr>
            <p:ph type="ftr" sz="quarter" idx="4"/>
          </p:nvPr>
        </p:nvSpPr>
        <p:spPr bwMode="auto">
          <a:xfrm>
            <a:off x="-1" y="8669508"/>
            <a:ext cx="3438659" cy="46482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200">
                <a:latin typeface="Arial" charset="0"/>
                <a:ea typeface="ＭＳ Ｐゴシック" charset="-128"/>
              </a:defRPr>
            </a:lvl1pPr>
          </a:lstStyle>
          <a:p>
            <a:pPr>
              <a:defRPr/>
            </a:pPr>
            <a:r>
              <a:rPr lang="en-US" altLang="en-US" sz="800" dirty="0">
                <a:latin typeface="Lucida Sans"/>
              </a:rPr>
              <a:t>Training Module 3, CSIRT Operation, Version 2, © 2016 FIRST</a:t>
            </a:r>
          </a:p>
        </p:txBody>
      </p:sp>
      <p:sp>
        <p:nvSpPr>
          <p:cNvPr id="7" name="Rectangle 7"/>
          <p:cNvSpPr>
            <a:spLocks noGrp="1" noChangeArrowheads="1"/>
          </p:cNvSpPr>
          <p:nvPr>
            <p:ph type="sldNum" sz="quarter" idx="5"/>
          </p:nvPr>
        </p:nvSpPr>
        <p:spPr bwMode="auto">
          <a:xfrm>
            <a:off x="3886200" y="8669508"/>
            <a:ext cx="2971800" cy="46482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a:lvl1pPr>
          </a:lstStyle>
          <a:p>
            <a:fld id="{F5E97437-CEF4-4036-91BC-BC5EA72D1A5E}" type="slidenum">
              <a:rPr lang="en-US" altLang="en-US" sz="800">
                <a:latin typeface="Lucida Sans"/>
              </a:rPr>
              <a:pPr/>
              <a:t>17</a:t>
            </a:fld>
            <a:endParaRPr lang="en-US" altLang="en-US" sz="800" dirty="0">
              <a:latin typeface="Lucida Sans"/>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Grp="1" noRot="1" noChangeAspect="1" noChangeArrowheads="1" noTextEdit="1"/>
          </p:cNvSpPr>
          <p:nvPr>
            <p:ph type="sldImg"/>
          </p:nvPr>
        </p:nvSpPr>
        <p:spPr>
          <a:ln/>
        </p:spPr>
      </p:sp>
      <p:sp>
        <p:nvSpPr>
          <p:cNvPr id="21507" name="Rectangle 3"/>
          <p:cNvSpPr>
            <a:spLocks noGrp="1" noChangeArrowheads="1"/>
          </p:cNvSpPr>
          <p:nvPr>
            <p:ph type="body" idx="1"/>
          </p:nvPr>
        </p:nvSpPr>
        <p:spPr>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defRPr/>
            </a:pPr>
            <a:r>
              <a:rPr lang="en-US" altLang="en-US" sz="1000" b="1" dirty="0" smtClean="0">
                <a:latin typeface="Lucida Sans"/>
                <a:cs typeface="Arial" charset="0"/>
              </a:rPr>
              <a:t>4. Analyze: </a:t>
            </a:r>
            <a:r>
              <a:rPr lang="en-US" altLang="en-US" sz="1000" i="1" dirty="0" smtClean="0">
                <a:latin typeface="Lucida Sans"/>
                <a:cs typeface="Arial" charset="0"/>
              </a:rPr>
              <a:t>3 minutes</a:t>
            </a:r>
          </a:p>
          <a:p>
            <a:pPr marL="0" marR="0" indent="0" algn="l" defTabSz="457200" rtl="0" eaLnBrk="1" fontAlgn="base" latinLnBrk="0" hangingPunct="1">
              <a:lnSpc>
                <a:spcPct val="100000"/>
              </a:lnSpc>
              <a:spcBef>
                <a:spcPct val="30000"/>
              </a:spcBef>
              <a:spcAft>
                <a:spcPct val="0"/>
              </a:spcAft>
              <a:buClrTx/>
              <a:buSzTx/>
              <a:buFontTx/>
              <a:buNone/>
              <a:tabLst/>
              <a:defRPr/>
            </a:pPr>
            <a:endParaRPr lang="en-US" altLang="en-US" sz="1000" b="1" dirty="0" smtClean="0">
              <a:latin typeface="Lucida Sans"/>
              <a:cs typeface="Arial" charset="0"/>
            </a:endParaRPr>
          </a:p>
          <a:p>
            <a:pPr marL="0" marR="0" lvl="0" indent="0" algn="l" defTabSz="457200" rtl="0" eaLnBrk="1" fontAlgn="base" latinLnBrk="0" hangingPunct="1">
              <a:lnSpc>
                <a:spcPct val="100000"/>
              </a:lnSpc>
              <a:spcBef>
                <a:spcPct val="30000"/>
              </a:spcBef>
              <a:spcAft>
                <a:spcPct val="0"/>
              </a:spcAft>
              <a:buClrTx/>
              <a:buSzTx/>
              <a:buFontTx/>
              <a:buNone/>
              <a:tabLst/>
              <a:defRPr/>
            </a:pPr>
            <a:r>
              <a:rPr lang="en-US" altLang="en-US" sz="1000" b="1" dirty="0" smtClean="0">
                <a:latin typeface="Lucida Sans"/>
                <a:cs typeface="Arial" charset="0"/>
              </a:rPr>
              <a:t>Say: </a:t>
            </a:r>
            <a:r>
              <a:rPr lang="en-US" altLang="en-US" sz="1000" dirty="0" smtClean="0">
                <a:latin typeface="Lucida Sans"/>
                <a:ea typeface="Lucida Sans" panose="020B0602030504020204" pitchFamily="34" charset="0"/>
                <a:cs typeface="Lucida Sans" panose="020B0602030504020204" pitchFamily="34" charset="0"/>
              </a:rPr>
              <a:t>Incident Analysis, the next step</a:t>
            </a:r>
            <a:r>
              <a:rPr lang="en-US" altLang="en-US" sz="1000" baseline="0" dirty="0" smtClean="0">
                <a:latin typeface="Lucida Sans"/>
                <a:ea typeface="Lucida Sans" panose="020B0602030504020204" pitchFamily="34" charset="0"/>
                <a:cs typeface="Lucida Sans" panose="020B0602030504020204" pitchFamily="34" charset="0"/>
              </a:rPr>
              <a:t> of Incident Management,</a:t>
            </a:r>
            <a:r>
              <a:rPr lang="en-US" altLang="en-US" sz="1000" dirty="0" smtClean="0">
                <a:latin typeface="Lucida Sans"/>
                <a:ea typeface="Lucida Sans" panose="020B0602030504020204" pitchFamily="34" charset="0"/>
                <a:cs typeface="Lucida Sans" panose="020B0602030504020204" pitchFamily="34" charset="0"/>
              </a:rPr>
              <a:t> involves assessing the severity and determining the urgency of an incident. </a:t>
            </a:r>
            <a:r>
              <a:rPr lang="en-US" sz="1000" kern="1200" dirty="0" smtClean="0">
                <a:solidFill>
                  <a:schemeClr val="tx1"/>
                </a:solidFill>
                <a:effectLst/>
                <a:latin typeface="Lucida Sans"/>
              </a:rPr>
              <a:t>This is a more in-depth response than the Triage phase.</a:t>
            </a:r>
            <a:r>
              <a:rPr lang="en-US" sz="1000" kern="1200" baseline="0" dirty="0" smtClean="0">
                <a:solidFill>
                  <a:schemeClr val="tx1"/>
                </a:solidFill>
                <a:effectLst/>
                <a:latin typeface="Lucida Sans"/>
              </a:rPr>
              <a:t> H</a:t>
            </a:r>
            <a:r>
              <a:rPr lang="en-US" sz="1000" kern="1200" dirty="0" smtClean="0">
                <a:solidFill>
                  <a:schemeClr val="tx1"/>
                </a:solidFill>
                <a:effectLst/>
                <a:latin typeface="Lucida Sans"/>
              </a:rPr>
              <a:t>ere, you need to</a:t>
            </a:r>
            <a:r>
              <a:rPr lang="en-US" sz="1000" kern="1200" baseline="0" dirty="0" smtClean="0">
                <a:solidFill>
                  <a:schemeClr val="tx1"/>
                </a:solidFill>
                <a:effectLst/>
                <a:latin typeface="Lucida Sans"/>
              </a:rPr>
              <a:t> focus on cooperation with your colleagues, organization, and perhaps providers of information from outside your organization</a:t>
            </a:r>
            <a:r>
              <a:rPr lang="en-US" sz="1000" kern="1200" dirty="0" smtClean="0">
                <a:solidFill>
                  <a:schemeClr val="tx1"/>
                </a:solidFill>
                <a:effectLst/>
                <a:latin typeface="Lucida Sans"/>
              </a:rPr>
              <a:t>.</a:t>
            </a:r>
            <a:endParaRPr lang="en-US" altLang="en-US" sz="1000" dirty="0" smtClean="0">
              <a:latin typeface="Lucida Sans"/>
              <a:ea typeface="Lucida Sans" panose="020B0602030504020204" pitchFamily="34" charset="0"/>
              <a:cs typeface="Lucida Sans" panose="020B0602030504020204" pitchFamily="34" charset="0"/>
            </a:endParaRPr>
          </a:p>
          <a:p>
            <a:pPr eaLnBrk="1" hangingPunct="1">
              <a:defRPr/>
            </a:pPr>
            <a:r>
              <a:rPr lang="en-US" altLang="en-US" sz="1000" dirty="0" smtClean="0">
                <a:latin typeface="Lucida Sans"/>
                <a:ea typeface="Lucida Sans" panose="020B0602030504020204" pitchFamily="34" charset="0"/>
                <a:cs typeface="Lucida Sans" panose="020B0602030504020204" pitchFamily="34" charset="0"/>
              </a:rPr>
              <a:t>(1) You are expected to</a:t>
            </a:r>
            <a:r>
              <a:rPr lang="en-US" altLang="en-US" sz="1000" baseline="0" dirty="0" smtClean="0">
                <a:latin typeface="Lucida Sans"/>
                <a:ea typeface="Lucida Sans" panose="020B0602030504020204" pitchFamily="34" charset="0"/>
                <a:cs typeface="Lucida Sans" panose="020B0602030504020204" pitchFamily="34" charset="0"/>
              </a:rPr>
              <a:t> i</a:t>
            </a:r>
            <a:r>
              <a:rPr lang="en-US" altLang="en-US" sz="1000" dirty="0" smtClean="0">
                <a:latin typeface="Lucida Sans"/>
                <a:ea typeface="Lucida Sans" panose="020B0602030504020204" pitchFamily="34" charset="0"/>
                <a:cs typeface="Lucida Sans" panose="020B0602030504020204" pitchFamily="34" charset="0"/>
              </a:rPr>
              <a:t>dentify the possible causes</a:t>
            </a:r>
            <a:r>
              <a:rPr lang="en-US" altLang="en-US" sz="1000" baseline="0" dirty="0" smtClean="0">
                <a:latin typeface="Lucida Sans"/>
                <a:ea typeface="Lucida Sans" panose="020B0602030504020204" pitchFamily="34" charset="0"/>
                <a:cs typeface="Lucida Sans" panose="020B0602030504020204" pitchFamily="34" charset="0"/>
              </a:rPr>
              <a:t> and t</a:t>
            </a:r>
            <a:r>
              <a:rPr lang="en-US" altLang="en-US" sz="1000" dirty="0" smtClean="0">
                <a:latin typeface="Lucida Sans"/>
                <a:ea typeface="Lucida Sans" panose="020B0602030504020204" pitchFamily="34" charset="0"/>
                <a:cs typeface="Lucida Sans" panose="020B0602030504020204" pitchFamily="34" charset="0"/>
              </a:rPr>
              <a:t>ranslate the symptoms into potential causes.</a:t>
            </a:r>
          </a:p>
          <a:p>
            <a:pPr marL="0" marR="0" indent="0" algn="l" defTabSz="457200" rtl="0" eaLnBrk="1" fontAlgn="base" latinLnBrk="0" hangingPunct="1">
              <a:lnSpc>
                <a:spcPct val="100000"/>
              </a:lnSpc>
              <a:spcBef>
                <a:spcPct val="30000"/>
              </a:spcBef>
              <a:spcAft>
                <a:spcPct val="0"/>
              </a:spcAft>
              <a:buClrTx/>
              <a:buSzTx/>
              <a:buFontTx/>
              <a:buNone/>
              <a:tabLst/>
              <a:defRPr/>
            </a:pPr>
            <a:r>
              <a:rPr lang="en-US" altLang="en-US" sz="1000" dirty="0" smtClean="0">
                <a:latin typeface="Lucida Sans"/>
                <a:ea typeface="Lucida Sans" panose="020B0602030504020204" pitchFamily="34" charset="0"/>
                <a:cs typeface="Lucida Sans" panose="020B0602030504020204" pitchFamily="34" charset="0"/>
              </a:rPr>
              <a:t>(2) At</a:t>
            </a:r>
            <a:r>
              <a:rPr lang="en-US" altLang="en-US" sz="1000" baseline="0" dirty="0" smtClean="0">
                <a:latin typeface="Lucida Sans"/>
                <a:ea typeface="Lucida Sans" panose="020B0602030504020204" pitchFamily="34" charset="0"/>
                <a:cs typeface="Lucida Sans" panose="020B0602030504020204" pitchFamily="34" charset="0"/>
              </a:rPr>
              <a:t> this stage, do not announce a threat or leak, especially to your organization’s customers or to the public. If you do feel an alert needs to go out during this phase, make sure you contact the appropriate people in your Legal and Public Relations departments. Whoever is in charge of data control in your organization may also know the best way to get in touch with customers.</a:t>
            </a:r>
          </a:p>
          <a:p>
            <a:pPr eaLnBrk="1" hangingPunct="1">
              <a:defRPr/>
            </a:pPr>
            <a:r>
              <a:rPr lang="en-US" altLang="en-US" sz="1000" dirty="0" smtClean="0">
                <a:latin typeface="Lucida Sans"/>
                <a:ea typeface="Lucida Sans" panose="020B0602030504020204" pitchFamily="34" charset="0"/>
                <a:cs typeface="Lucida Sans" panose="020B0602030504020204" pitchFamily="34" charset="0"/>
              </a:rPr>
              <a:t>(3) Do not make assumptions based on the information of whoever is reporting the incident.</a:t>
            </a:r>
            <a:r>
              <a:rPr lang="en-US" altLang="en-US" sz="1000" baseline="0" dirty="0" smtClean="0">
                <a:latin typeface="Lucida Sans"/>
                <a:ea typeface="Lucida Sans" panose="020B0602030504020204" pitchFamily="34" charset="0"/>
                <a:cs typeface="Lucida Sans" panose="020B0602030504020204" pitchFamily="34" charset="0"/>
              </a:rPr>
              <a:t> </a:t>
            </a:r>
            <a:r>
              <a:rPr lang="en-US" altLang="en-US" sz="1000" dirty="0" smtClean="0">
                <a:latin typeface="Lucida Sans"/>
                <a:ea typeface="Lucida Sans" panose="020B0602030504020204" pitchFamily="34" charset="0"/>
                <a:cs typeface="Lucida Sans" panose="020B0602030504020204" pitchFamily="34" charset="0"/>
              </a:rPr>
              <a:t>Use the information provided to evaluate the situation and verify your data wherever possible.</a:t>
            </a:r>
          </a:p>
          <a:p>
            <a:pPr eaLnBrk="1" hangingPunct="1">
              <a:defRPr/>
            </a:pPr>
            <a:r>
              <a:rPr lang="en-US" altLang="en-US" sz="1000" baseline="0" dirty="0" smtClean="0">
                <a:latin typeface="Lucida Sans"/>
                <a:ea typeface="Lucida Sans" panose="020B0602030504020204" pitchFamily="34" charset="0"/>
                <a:cs typeface="Lucida Sans" panose="020B0602030504020204" pitchFamily="34" charset="0"/>
              </a:rPr>
              <a:t>Let’s talk about the different ways to analyze data.</a:t>
            </a:r>
            <a:endParaRPr lang="en-US" altLang="en-US" sz="1000" dirty="0" smtClean="0">
              <a:latin typeface="Lucida Sans"/>
              <a:ea typeface="Lucida Sans" panose="020B0602030504020204" pitchFamily="34" charset="0"/>
              <a:cs typeface="Lucida Sans" panose="020B0602030504020204" pitchFamily="34" charset="0"/>
            </a:endParaRPr>
          </a:p>
        </p:txBody>
      </p:sp>
      <p:sp>
        <p:nvSpPr>
          <p:cNvPr id="6" name="Rectangle 6"/>
          <p:cNvSpPr>
            <a:spLocks noGrp="1" noChangeArrowheads="1"/>
          </p:cNvSpPr>
          <p:nvPr>
            <p:ph type="ftr" sz="quarter" idx="4"/>
          </p:nvPr>
        </p:nvSpPr>
        <p:spPr bwMode="auto">
          <a:xfrm>
            <a:off x="-1" y="8669508"/>
            <a:ext cx="3438659" cy="46482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200">
                <a:latin typeface="Arial" charset="0"/>
                <a:ea typeface="ＭＳ Ｐゴシック" charset="-128"/>
              </a:defRPr>
            </a:lvl1pPr>
          </a:lstStyle>
          <a:p>
            <a:pPr>
              <a:defRPr/>
            </a:pPr>
            <a:r>
              <a:rPr lang="en-US" altLang="en-US" sz="800" dirty="0">
                <a:latin typeface="Lucida Sans"/>
              </a:rPr>
              <a:t>Training Module 3, CSIRT Operation, Version 2, © 2016 FIRST</a:t>
            </a:r>
          </a:p>
        </p:txBody>
      </p:sp>
      <p:sp>
        <p:nvSpPr>
          <p:cNvPr id="7" name="Rectangle 7"/>
          <p:cNvSpPr>
            <a:spLocks noGrp="1" noChangeArrowheads="1"/>
          </p:cNvSpPr>
          <p:nvPr>
            <p:ph type="sldNum" sz="quarter" idx="5"/>
          </p:nvPr>
        </p:nvSpPr>
        <p:spPr bwMode="auto">
          <a:xfrm>
            <a:off x="3886200" y="8669508"/>
            <a:ext cx="2971800" cy="46482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a:lvl1pPr>
          </a:lstStyle>
          <a:p>
            <a:fld id="{F5E97437-CEF4-4036-91BC-BC5EA72D1A5E}" type="slidenum">
              <a:rPr lang="en-US" altLang="en-US" sz="800">
                <a:latin typeface="Lucida Sans"/>
              </a:rPr>
              <a:pPr/>
              <a:t>18</a:t>
            </a:fld>
            <a:endParaRPr lang="en-US" altLang="en-US" sz="800" dirty="0">
              <a:latin typeface="Lucida Sans"/>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noRot="1" noChangeAspect="1" noChangeArrowheads="1" noTextEdit="1"/>
          </p:cNvSpPr>
          <p:nvPr>
            <p:ph type="sldImg"/>
          </p:nvPr>
        </p:nvSpPr>
        <p:spPr>
          <a:xfrm>
            <a:off x="1735138" y="485775"/>
            <a:ext cx="3387725" cy="2540000"/>
          </a:xfrm>
          <a:ln/>
        </p:spPr>
      </p:sp>
      <p:sp>
        <p:nvSpPr>
          <p:cNvPr id="21507" name="Rectangle 3"/>
          <p:cNvSpPr>
            <a:spLocks noGrp="1" noChangeArrowheads="1"/>
          </p:cNvSpPr>
          <p:nvPr>
            <p:ph type="body" idx="1"/>
          </p:nvPr>
        </p:nvSpPr>
        <p:spPr>
          <a:xfrm>
            <a:off x="660400" y="3387969"/>
            <a:ext cx="5537200" cy="5070231"/>
          </a:xfrm>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defRPr/>
            </a:pPr>
            <a:r>
              <a:rPr lang="en-US" altLang="en-US" sz="800" b="1" dirty="0" smtClean="0">
                <a:latin typeface="Lucida Sans"/>
              </a:rPr>
              <a:t>Malware Analysis: </a:t>
            </a:r>
            <a:r>
              <a:rPr lang="en-US" altLang="en-US" sz="800" i="1" dirty="0" smtClean="0">
                <a:latin typeface="Lucida Sans"/>
                <a:cs typeface="Arial" charset="0"/>
              </a:rPr>
              <a:t>3 to 4 minutes</a:t>
            </a:r>
            <a:endParaRPr lang="en-US" altLang="en-US" sz="800" i="0" dirty="0" smtClean="0">
              <a:latin typeface="Lucida Sans"/>
              <a:cs typeface="Arial" charset="0"/>
            </a:endParaRPr>
          </a:p>
          <a:p>
            <a:pPr eaLnBrk="1" hangingPunct="1">
              <a:defRPr/>
            </a:pPr>
            <a:endParaRPr lang="en-US" altLang="en-US" sz="800" b="1" dirty="0" smtClean="0">
              <a:latin typeface="Lucida Sans"/>
              <a:cs typeface="Arial" charset="0"/>
            </a:endParaRPr>
          </a:p>
          <a:p>
            <a:pPr eaLnBrk="1" hangingPunct="1">
              <a:defRPr/>
            </a:pPr>
            <a:r>
              <a:rPr lang="en-US" altLang="en-US" sz="800" b="1" dirty="0" smtClean="0">
                <a:latin typeface="Lucida Sans"/>
                <a:cs typeface="Arial" charset="0"/>
              </a:rPr>
              <a:t>Say: </a:t>
            </a:r>
            <a:r>
              <a:rPr lang="en-US" altLang="en-US" sz="800" b="0" dirty="0" smtClean="0">
                <a:latin typeface="Lucida Sans"/>
                <a:cs typeface="Arial" charset="0"/>
              </a:rPr>
              <a:t>Let’s talk about malware analysis.</a:t>
            </a:r>
            <a:r>
              <a:rPr lang="en-US" altLang="en-US" sz="800" b="0" baseline="0" dirty="0" smtClean="0">
                <a:latin typeface="Lucida Sans"/>
                <a:cs typeface="Arial" charset="0"/>
              </a:rPr>
              <a:t> </a:t>
            </a:r>
            <a:r>
              <a:rPr lang="en-US" sz="800" dirty="0" smtClean="0">
                <a:latin typeface="Lucida Sans"/>
              </a:rPr>
              <a:t>Malware is executable content with unknown functionality</a:t>
            </a:r>
            <a:r>
              <a:rPr lang="en-US" sz="800" baseline="0" dirty="0" smtClean="0">
                <a:latin typeface="Lucida Sans"/>
              </a:rPr>
              <a:t> that is resident on a system. Viruses, worms, intrusion tools, spyware, and rootkits all fall into this category. </a:t>
            </a:r>
            <a:r>
              <a:rPr lang="en-US" sz="800" dirty="0" smtClean="0">
                <a:latin typeface="Lucida Sans"/>
              </a:rPr>
              <a:t>Remember</a:t>
            </a:r>
            <a:r>
              <a:rPr lang="en-US" sz="800" baseline="0" dirty="0" smtClean="0">
                <a:latin typeface="Lucida Sans"/>
              </a:rPr>
              <a:t> that malware is set up to hide itself. </a:t>
            </a:r>
            <a:r>
              <a:rPr lang="en-US" sz="800" dirty="0" smtClean="0">
                <a:latin typeface="Lucida Sans"/>
              </a:rPr>
              <a:t>Analysis of such code can allow us to understand propagation and threats to a system. </a:t>
            </a:r>
          </a:p>
          <a:p>
            <a:pPr eaLnBrk="1" hangingPunct="1">
              <a:defRPr/>
            </a:pPr>
            <a:r>
              <a:rPr lang="en-US" sz="800" dirty="0" smtClean="0">
                <a:latin typeface="Lucida Sans"/>
              </a:rPr>
              <a:t>(1) Before you start evaluating and assessing </a:t>
            </a:r>
            <a:r>
              <a:rPr lang="en-US" sz="800" baseline="0" dirty="0" smtClean="0">
                <a:latin typeface="Lucida Sans"/>
              </a:rPr>
              <a:t>malware, m</a:t>
            </a:r>
            <a:r>
              <a:rPr lang="en-US" sz="800" dirty="0" smtClean="0">
                <a:latin typeface="Lucida Sans"/>
              </a:rPr>
              <a:t>ake sure that you know why you are doing it. Ask</a:t>
            </a:r>
            <a:r>
              <a:rPr lang="en-US" sz="800" baseline="0" dirty="0" smtClean="0">
                <a:latin typeface="Lucida Sans"/>
              </a:rPr>
              <a:t> yourself whether you are sure </a:t>
            </a:r>
            <a:r>
              <a:rPr lang="en-US" sz="800" dirty="0" smtClean="0">
                <a:latin typeface="Lucida Sans"/>
              </a:rPr>
              <a:t>that you know how deep you need to go to achieve your goals.</a:t>
            </a:r>
          </a:p>
          <a:p>
            <a:pPr eaLnBrk="1" hangingPunct="1">
              <a:defRPr/>
            </a:pPr>
            <a:r>
              <a:rPr lang="en-US" sz="800" dirty="0" smtClean="0">
                <a:latin typeface="Lucida Sans"/>
              </a:rPr>
              <a:t>(2) Don’t use your computer to test for malware! Use separate machines and networks for analysis; for instance, you can put some old computers</a:t>
            </a:r>
            <a:r>
              <a:rPr lang="en-US" sz="800" baseline="0" dirty="0" smtClean="0">
                <a:latin typeface="Lucida Sans"/>
              </a:rPr>
              <a:t> together in a room to form a small network and test on those, never on a live network in your organization.</a:t>
            </a:r>
            <a:r>
              <a:rPr lang="en-US" sz="800" dirty="0" smtClean="0">
                <a:latin typeface="Lucida Sans"/>
              </a:rPr>
              <a:t> You can use virtualization for this, but it takes</a:t>
            </a:r>
            <a:r>
              <a:rPr lang="en-US" sz="800" baseline="0" dirty="0" smtClean="0">
                <a:latin typeface="Lucida Sans"/>
              </a:rPr>
              <a:t> someone experienced in malware testing to set up the virtual environment with enough protection.</a:t>
            </a:r>
            <a:endParaRPr lang="en-US" sz="800" dirty="0" smtClean="0">
              <a:latin typeface="Lucida Sans"/>
            </a:endParaRPr>
          </a:p>
          <a:p>
            <a:pPr marL="0" marR="0" indent="0" algn="l" defTabSz="457200" rtl="0" eaLnBrk="1" fontAlgn="base" latinLnBrk="0" hangingPunct="1">
              <a:lnSpc>
                <a:spcPct val="100000"/>
              </a:lnSpc>
              <a:spcBef>
                <a:spcPct val="30000"/>
              </a:spcBef>
              <a:spcAft>
                <a:spcPct val="0"/>
              </a:spcAft>
              <a:buClrTx/>
              <a:buSzTx/>
              <a:buFontTx/>
              <a:buNone/>
              <a:tabLst/>
              <a:defRPr/>
            </a:pPr>
            <a:r>
              <a:rPr lang="en-US" sz="800" dirty="0" smtClean="0">
                <a:latin typeface="Lucida Sans"/>
              </a:rPr>
              <a:t>(3)</a:t>
            </a:r>
            <a:r>
              <a:rPr lang="en-US" sz="800" baseline="0" dirty="0" smtClean="0">
                <a:latin typeface="Lucida Sans"/>
              </a:rPr>
              <a:t> </a:t>
            </a:r>
            <a:r>
              <a:rPr lang="en-US" sz="800" dirty="0" smtClean="0">
                <a:latin typeface="Lucida Sans"/>
              </a:rPr>
              <a:t>There are two types of analysis: static and dynamic. Static</a:t>
            </a:r>
            <a:r>
              <a:rPr lang="en-US" sz="800" baseline="0" dirty="0" smtClean="0">
                <a:latin typeface="Lucida Sans"/>
              </a:rPr>
              <a:t> analysis is analyzing code that is not running at the time of analysis, which is the safest method. A number of tools for disassembly and debugging, particularly </a:t>
            </a:r>
            <a:r>
              <a:rPr lang="en-US" altLang="en-US" sz="800" b="0" dirty="0" smtClean="0">
                <a:latin typeface="Lucida Sans"/>
                <a:cs typeface="Arial" charset="0"/>
              </a:rPr>
              <a:t>IDA Pro and OllyDbg, </a:t>
            </a:r>
            <a:r>
              <a:rPr lang="en-US" sz="800" baseline="0" dirty="0" smtClean="0">
                <a:latin typeface="Lucida Sans"/>
              </a:rPr>
              <a:t>can make this kind of testing easier. Other tools such as PEiD, a packer detector, can also help, as can Cuckoo Sandbox, which allows you to run code in a restricted environment.</a:t>
            </a:r>
          </a:p>
          <a:p>
            <a:pPr marL="0" marR="0" indent="0" algn="l" defTabSz="457200" rtl="0" eaLnBrk="1" fontAlgn="base" latinLnBrk="0" hangingPunct="1">
              <a:lnSpc>
                <a:spcPct val="100000"/>
              </a:lnSpc>
              <a:spcBef>
                <a:spcPct val="30000"/>
              </a:spcBef>
              <a:spcAft>
                <a:spcPct val="0"/>
              </a:spcAft>
              <a:buClrTx/>
              <a:buSzTx/>
              <a:buFontTx/>
              <a:buNone/>
              <a:tabLst/>
              <a:defRPr/>
            </a:pPr>
            <a:r>
              <a:rPr lang="en-US" sz="800" baseline="0" dirty="0" smtClean="0">
                <a:latin typeface="Lucida Sans"/>
              </a:rPr>
              <a:t>(4) Dynamic analysis looks at code that is running. It is important to run malware in a safe environment and use the right tools, such as Process Monitor or Wireshark, to make useful analyses. </a:t>
            </a:r>
            <a:r>
              <a:rPr lang="en-US" sz="800" dirty="0" smtClean="0">
                <a:latin typeface="Lucida Sans"/>
              </a:rPr>
              <a:t>But remember, to fully understand what is going on with sophisticated malware, you need to reverse-engineer</a:t>
            </a:r>
            <a:r>
              <a:rPr lang="en-US" sz="800" baseline="0" dirty="0" smtClean="0">
                <a:latin typeface="Lucida Sans"/>
              </a:rPr>
              <a:t> it,</a:t>
            </a:r>
            <a:r>
              <a:rPr lang="en-US" sz="800" dirty="0" smtClean="0">
                <a:latin typeface="Lucida Sans"/>
              </a:rPr>
              <a:t> and for that you need highly</a:t>
            </a:r>
            <a:r>
              <a:rPr lang="en-US" sz="800" baseline="0" dirty="0" smtClean="0">
                <a:latin typeface="Lucida Sans"/>
              </a:rPr>
              <a:t> </a:t>
            </a:r>
            <a:r>
              <a:rPr lang="en-US" sz="800" dirty="0" smtClean="0">
                <a:latin typeface="Lucida Sans"/>
              </a:rPr>
              <a:t>experienced people. </a:t>
            </a:r>
          </a:p>
          <a:p>
            <a:pPr marL="0" marR="0" indent="0" algn="l" defTabSz="457200" rtl="0" eaLnBrk="1" fontAlgn="base" latinLnBrk="0" hangingPunct="1">
              <a:lnSpc>
                <a:spcPct val="100000"/>
              </a:lnSpc>
              <a:spcBef>
                <a:spcPct val="30000"/>
              </a:spcBef>
              <a:spcAft>
                <a:spcPct val="0"/>
              </a:spcAft>
              <a:buClrTx/>
              <a:buSzTx/>
              <a:buFontTx/>
              <a:buNone/>
              <a:tabLst/>
              <a:defRPr/>
            </a:pPr>
            <a:r>
              <a:rPr lang="en-US" altLang="en-US" sz="800" b="1" dirty="0" smtClean="0">
                <a:latin typeface="Lucida Sans"/>
                <a:cs typeface="Arial" charset="0"/>
              </a:rPr>
              <a:t>	</a:t>
            </a:r>
          </a:p>
          <a:p>
            <a:pPr eaLnBrk="1" hangingPunct="1">
              <a:defRPr/>
            </a:pPr>
            <a:r>
              <a:rPr lang="en-US" altLang="en-US" sz="800" b="1" dirty="0" smtClean="0">
                <a:latin typeface="Lucida Sans"/>
                <a:cs typeface="Arial" charset="0"/>
              </a:rPr>
              <a:t>Ask</a:t>
            </a:r>
            <a:r>
              <a:rPr lang="en-US" altLang="en-US" sz="800" b="0" dirty="0" smtClean="0">
                <a:latin typeface="Lucida Sans"/>
                <a:cs typeface="Arial" charset="0"/>
              </a:rPr>
              <a:t> the room’s experience in dealing with malware.</a:t>
            </a:r>
          </a:p>
          <a:p>
            <a:pPr eaLnBrk="1" hangingPunct="1">
              <a:defRPr/>
            </a:pPr>
            <a:endParaRPr lang="en-US" altLang="en-US" sz="800" b="0" dirty="0" smtClean="0">
              <a:latin typeface="Lucida Sans"/>
              <a:cs typeface="Arial" charset="0"/>
            </a:endParaRPr>
          </a:p>
          <a:p>
            <a:pPr eaLnBrk="1" hangingPunct="1">
              <a:defRPr/>
            </a:pPr>
            <a:r>
              <a:rPr lang="en-US" altLang="en-US" sz="800" b="0" u="sng" dirty="0" smtClean="0">
                <a:latin typeface="Lucida Sans"/>
                <a:cs typeface="Arial" charset="0"/>
              </a:rPr>
              <a:t>For print version only</a:t>
            </a:r>
          </a:p>
          <a:p>
            <a:pPr eaLnBrk="1" hangingPunct="1">
              <a:defRPr/>
            </a:pPr>
            <a:r>
              <a:rPr lang="en-US" altLang="en-US" sz="800" b="0" dirty="0" smtClean="0">
                <a:latin typeface="Lucida Sans"/>
                <a:cs typeface="Arial" charset="0"/>
              </a:rPr>
              <a:t>Look at the malware-analysis tools available for free to build a malware-analysis</a:t>
            </a:r>
            <a:r>
              <a:rPr lang="en-US" altLang="en-US" sz="800" b="0" baseline="0" dirty="0" smtClean="0">
                <a:latin typeface="Lucida Sans"/>
                <a:cs typeface="Arial" charset="0"/>
              </a:rPr>
              <a:t> toolkit</a:t>
            </a:r>
            <a:r>
              <a:rPr lang="en-US" altLang="en-US" sz="800" b="0" dirty="0" smtClean="0">
                <a:latin typeface="Lucida Sans"/>
                <a:cs typeface="Arial" charset="0"/>
              </a:rPr>
              <a:t>.</a:t>
            </a:r>
          </a:p>
          <a:p>
            <a:pPr lvl="0"/>
            <a:r>
              <a:rPr lang="en-US" sz="800" u="sng" kern="1200" dirty="0" smtClean="0">
                <a:solidFill>
                  <a:schemeClr val="tx1"/>
                </a:solidFill>
                <a:effectLst/>
                <a:latin typeface="Lucida Sans"/>
                <a:hlinkClick r:id="rId3"/>
              </a:rPr>
              <a:t>https://zeltser.com/build-malware-analysis-toolkit/</a:t>
            </a:r>
            <a:r>
              <a:rPr lang="en-US" sz="800" kern="1200" dirty="0" smtClean="0">
                <a:solidFill>
                  <a:schemeClr val="tx1"/>
                </a:solidFill>
                <a:effectLst/>
                <a:latin typeface="Lucida Sans"/>
              </a:rPr>
              <a:t> </a:t>
            </a:r>
            <a:endParaRPr lang="en-US" sz="800" kern="1200" dirty="0">
              <a:solidFill>
                <a:schemeClr val="tx1"/>
              </a:solidFill>
              <a:effectLst/>
              <a:latin typeface="Lucida Sans"/>
            </a:endParaRPr>
          </a:p>
        </p:txBody>
      </p:sp>
      <p:sp>
        <p:nvSpPr>
          <p:cNvPr id="6" name="Rectangle 6"/>
          <p:cNvSpPr>
            <a:spLocks noGrp="1" noChangeArrowheads="1"/>
          </p:cNvSpPr>
          <p:nvPr>
            <p:ph type="ftr" sz="quarter" idx="4"/>
          </p:nvPr>
        </p:nvSpPr>
        <p:spPr bwMode="auto">
          <a:xfrm>
            <a:off x="-1" y="8669508"/>
            <a:ext cx="3438659" cy="46482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200">
                <a:latin typeface="Arial" charset="0"/>
                <a:ea typeface="ＭＳ Ｐゴシック" charset="-128"/>
              </a:defRPr>
            </a:lvl1pPr>
          </a:lstStyle>
          <a:p>
            <a:pPr>
              <a:defRPr/>
            </a:pPr>
            <a:r>
              <a:rPr lang="en-US" altLang="en-US" sz="800" dirty="0">
                <a:latin typeface="Lucida Sans"/>
              </a:rPr>
              <a:t>Training Module 3, CSIRT Operation, Version 2, © 2016 FIRST</a:t>
            </a:r>
          </a:p>
        </p:txBody>
      </p:sp>
      <p:sp>
        <p:nvSpPr>
          <p:cNvPr id="7" name="Rectangle 7"/>
          <p:cNvSpPr>
            <a:spLocks noGrp="1" noChangeArrowheads="1"/>
          </p:cNvSpPr>
          <p:nvPr>
            <p:ph type="sldNum" sz="quarter" idx="5"/>
          </p:nvPr>
        </p:nvSpPr>
        <p:spPr bwMode="auto">
          <a:xfrm>
            <a:off x="3886200" y="8669508"/>
            <a:ext cx="2971800" cy="46482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a:lvl1pPr>
          </a:lstStyle>
          <a:p>
            <a:fld id="{F5E97437-CEF4-4036-91BC-BC5EA72D1A5E}" type="slidenum">
              <a:rPr lang="en-US" altLang="en-US" sz="800">
                <a:latin typeface="Lucida Sans"/>
              </a:rPr>
              <a:pPr/>
              <a:t>19</a:t>
            </a:fld>
            <a:endParaRPr lang="en-US" altLang="en-US" sz="800" dirty="0">
              <a:latin typeface="Lucida Sans"/>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Grp="1" noRot="1" noChangeAspect="1" noChangeArrowheads="1" noTextEdit="1"/>
          </p:cNvSpPr>
          <p:nvPr>
            <p:ph type="sldImg"/>
          </p:nvPr>
        </p:nvSpPr>
        <p:spPr>
          <a:xfrm>
            <a:off x="1752600" y="685800"/>
            <a:ext cx="3352800" cy="2514600"/>
          </a:xfrm>
          <a:ln/>
        </p:spPr>
      </p:sp>
      <p:sp>
        <p:nvSpPr>
          <p:cNvPr id="21507" name="Rectangle 3"/>
          <p:cNvSpPr>
            <a:spLocks noGrp="1" noChangeArrowheads="1"/>
          </p:cNvSpPr>
          <p:nvPr>
            <p:ph type="body" idx="1"/>
          </p:nvPr>
        </p:nvSpPr>
        <p:spPr>
          <a:xfrm>
            <a:off x="644769" y="3657600"/>
            <a:ext cx="5568462" cy="4800600"/>
          </a:xfrm>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defRPr/>
            </a:pPr>
            <a:r>
              <a:rPr lang="en-US" altLang="en-US" sz="900" b="1" dirty="0" smtClean="0">
                <a:latin typeface="Lucida Sans"/>
                <a:cs typeface="Arial" charset="0"/>
              </a:rPr>
              <a:t>Digital Media Analysis: </a:t>
            </a:r>
            <a:r>
              <a:rPr lang="en-US" altLang="en-US" sz="900" i="1" dirty="0" smtClean="0">
                <a:latin typeface="Lucida Sans"/>
                <a:cs typeface="Arial" charset="0"/>
              </a:rPr>
              <a:t>4 minutes</a:t>
            </a:r>
            <a:endParaRPr lang="en-US" altLang="en-US" sz="900" dirty="0" smtClean="0">
              <a:latin typeface="Lucida Sans"/>
              <a:cs typeface="Arial" charset="0"/>
            </a:endParaRPr>
          </a:p>
          <a:p>
            <a:pPr marL="0" marR="0" indent="0" algn="l" defTabSz="457200" rtl="0" eaLnBrk="1" fontAlgn="base" latinLnBrk="0" hangingPunct="1">
              <a:lnSpc>
                <a:spcPct val="100000"/>
              </a:lnSpc>
              <a:spcBef>
                <a:spcPct val="30000"/>
              </a:spcBef>
              <a:spcAft>
                <a:spcPct val="0"/>
              </a:spcAft>
              <a:buClrTx/>
              <a:buSzTx/>
              <a:buFontTx/>
              <a:buNone/>
              <a:tabLst/>
              <a:defRPr/>
            </a:pPr>
            <a:endParaRPr lang="en-US" sz="900" b="0" i="0" kern="1200" dirty="0" smtClean="0">
              <a:solidFill>
                <a:schemeClr val="tx1"/>
              </a:solidFill>
              <a:effectLst/>
              <a:latin typeface="Lucida Sans"/>
            </a:endParaRPr>
          </a:p>
          <a:p>
            <a:pPr marL="0" marR="0" indent="0" algn="l" defTabSz="457200" rtl="0" eaLnBrk="1" fontAlgn="base" latinLnBrk="0" hangingPunct="1">
              <a:lnSpc>
                <a:spcPct val="100000"/>
              </a:lnSpc>
              <a:spcBef>
                <a:spcPct val="30000"/>
              </a:spcBef>
              <a:spcAft>
                <a:spcPct val="0"/>
              </a:spcAft>
              <a:buClrTx/>
              <a:buSzTx/>
              <a:buFontTx/>
              <a:buNone/>
              <a:tabLst/>
              <a:defRPr/>
            </a:pPr>
            <a:r>
              <a:rPr lang="en-US" sz="900" b="1" i="0" kern="1200" dirty="0" smtClean="0">
                <a:solidFill>
                  <a:schemeClr val="tx1"/>
                </a:solidFill>
                <a:effectLst/>
                <a:latin typeface="Lucida Sans"/>
              </a:rPr>
              <a:t>Say: </a:t>
            </a:r>
            <a:r>
              <a:rPr lang="en-US" sz="900" b="0" i="0" kern="1200" dirty="0" smtClean="0">
                <a:solidFill>
                  <a:schemeClr val="tx1"/>
                </a:solidFill>
                <a:effectLst/>
                <a:latin typeface="Lucida Sans"/>
              </a:rPr>
              <a:t>Digital media analysis is another way to evaluate threats. This is the forensic analysis of a system based on a cycle of data gathering and processing the information gathered. Remember</a:t>
            </a:r>
            <a:r>
              <a:rPr lang="en-US" sz="900" b="0" i="0" kern="1200" baseline="0" dirty="0" smtClean="0">
                <a:solidFill>
                  <a:schemeClr val="tx1"/>
                </a:solidFill>
                <a:effectLst/>
                <a:latin typeface="Lucida Sans"/>
              </a:rPr>
              <a:t> these guidelines:</a:t>
            </a:r>
            <a:endParaRPr lang="en-US" sz="900" b="0" i="0" kern="1200" dirty="0" smtClean="0">
              <a:solidFill>
                <a:schemeClr val="tx1"/>
              </a:solidFill>
              <a:effectLst/>
              <a:latin typeface="Lucida Sans"/>
            </a:endParaRPr>
          </a:p>
          <a:p>
            <a:pPr marL="0" marR="0" indent="0" algn="l" defTabSz="457200" rtl="0" eaLnBrk="1" fontAlgn="base" latinLnBrk="0" hangingPunct="1">
              <a:lnSpc>
                <a:spcPct val="100000"/>
              </a:lnSpc>
              <a:spcBef>
                <a:spcPct val="30000"/>
              </a:spcBef>
              <a:spcAft>
                <a:spcPct val="0"/>
              </a:spcAft>
              <a:buClrTx/>
              <a:buSzTx/>
              <a:buFontTx/>
              <a:buNone/>
              <a:tabLst/>
              <a:defRPr/>
            </a:pPr>
            <a:r>
              <a:rPr lang="en-US" sz="900" b="0" i="0" kern="1200" dirty="0" smtClean="0">
                <a:solidFill>
                  <a:schemeClr val="tx1"/>
                </a:solidFill>
                <a:effectLst/>
                <a:latin typeface="Lucida Sans"/>
              </a:rPr>
              <a:t>(1) The more accurate and complete the data, the better and more comprehensive the evaluation can be. </a:t>
            </a:r>
          </a:p>
          <a:p>
            <a:pPr marL="0" marR="0" indent="0" algn="l" defTabSz="457200" rtl="0" eaLnBrk="1" fontAlgn="base" latinLnBrk="0" hangingPunct="1">
              <a:lnSpc>
                <a:spcPct val="100000"/>
              </a:lnSpc>
              <a:spcBef>
                <a:spcPct val="30000"/>
              </a:spcBef>
              <a:spcAft>
                <a:spcPct val="0"/>
              </a:spcAft>
              <a:buClrTx/>
              <a:buSzTx/>
              <a:buFontTx/>
              <a:buNone/>
              <a:tabLst/>
              <a:defRPr/>
            </a:pPr>
            <a:r>
              <a:rPr lang="en-US" sz="900" b="0" i="0" kern="1200" dirty="0" smtClean="0">
                <a:solidFill>
                  <a:schemeClr val="tx1"/>
                </a:solidFill>
                <a:effectLst/>
                <a:latin typeface="Lucida Sans"/>
              </a:rPr>
              <a:t>(2) Isolate the computer or network on which a threat has been detected from the rest of the network</a:t>
            </a:r>
            <a:r>
              <a:rPr lang="en-US" sz="900" b="0" i="0" kern="1200" baseline="0" dirty="0" smtClean="0">
                <a:solidFill>
                  <a:schemeClr val="tx1"/>
                </a:solidFill>
                <a:effectLst/>
                <a:latin typeface="Lucida Sans"/>
              </a:rPr>
              <a:t> and from </a:t>
            </a:r>
            <a:r>
              <a:rPr lang="en-US" sz="900" b="0" i="0" kern="1200" dirty="0" smtClean="0">
                <a:solidFill>
                  <a:schemeClr val="tx1"/>
                </a:solidFill>
                <a:effectLst/>
                <a:latin typeface="Lucida Sans"/>
              </a:rPr>
              <a:t>other users if possible. </a:t>
            </a:r>
          </a:p>
          <a:p>
            <a:pPr marL="0" marR="0" indent="0" algn="l" defTabSz="457200" rtl="0" eaLnBrk="1" fontAlgn="base" latinLnBrk="0" hangingPunct="1">
              <a:lnSpc>
                <a:spcPct val="100000"/>
              </a:lnSpc>
              <a:spcBef>
                <a:spcPct val="30000"/>
              </a:spcBef>
              <a:spcAft>
                <a:spcPct val="0"/>
              </a:spcAft>
              <a:buClrTx/>
              <a:buSzTx/>
              <a:buFontTx/>
              <a:buNone/>
              <a:tabLst/>
              <a:defRPr/>
            </a:pPr>
            <a:r>
              <a:rPr lang="en-US" sz="900" b="0" i="0" kern="1200" dirty="0" smtClean="0">
                <a:solidFill>
                  <a:schemeClr val="tx1"/>
                </a:solidFill>
                <a:effectLst/>
                <a:latin typeface="Lucida Sans"/>
              </a:rPr>
              <a:t>(3) With digital media analysis,</a:t>
            </a:r>
            <a:r>
              <a:rPr lang="en-US" sz="900" b="0" i="0" kern="1200" baseline="0" dirty="0" smtClean="0">
                <a:solidFill>
                  <a:schemeClr val="tx1"/>
                </a:solidFill>
                <a:effectLst/>
                <a:latin typeface="Lucida Sans"/>
              </a:rPr>
              <a:t> i</a:t>
            </a:r>
            <a:r>
              <a:rPr lang="en-US" sz="900" b="0" i="0" kern="1200" dirty="0" smtClean="0">
                <a:solidFill>
                  <a:schemeClr val="tx1"/>
                </a:solidFill>
                <a:effectLst/>
                <a:latin typeface="Lucida Sans"/>
              </a:rPr>
              <a:t>t's better to focus on data from systems that aren't running. Power off the system and copy the data that has survived the transition: program logs, access times, the content of files, and</a:t>
            </a:r>
            <a:r>
              <a:rPr lang="en-US" sz="900" b="0" i="0" kern="1200" baseline="0" dirty="0" smtClean="0">
                <a:solidFill>
                  <a:schemeClr val="tx1"/>
                </a:solidFill>
                <a:effectLst/>
                <a:latin typeface="Lucida Sans"/>
              </a:rPr>
              <a:t> so forth</a:t>
            </a:r>
            <a:r>
              <a:rPr lang="en-US" sz="900" b="0" i="0" kern="1200" dirty="0" smtClean="0">
                <a:solidFill>
                  <a:schemeClr val="tx1"/>
                </a:solidFill>
                <a:effectLst/>
                <a:latin typeface="Lucida Sans"/>
              </a:rPr>
              <a:t>. Then perform your analysis on a copy of the data, which minimizes the danger to the original. Ideally you want an exact copy of the entire system and all its data, but there can be roadblocks that prevent this. As you're collecting data, other users or programs on the system may trigger changes in state or destroy valuable evidence. </a:t>
            </a:r>
          </a:p>
          <a:p>
            <a:pPr marL="0" marR="0" indent="0" algn="l" defTabSz="457200" rtl="0" eaLnBrk="1" fontAlgn="base" latinLnBrk="0" hangingPunct="1">
              <a:lnSpc>
                <a:spcPct val="100000"/>
              </a:lnSpc>
              <a:spcBef>
                <a:spcPct val="30000"/>
              </a:spcBef>
              <a:spcAft>
                <a:spcPct val="0"/>
              </a:spcAft>
              <a:buClrTx/>
              <a:buSzTx/>
              <a:buFontTx/>
              <a:buNone/>
              <a:tabLst/>
              <a:defRPr/>
            </a:pPr>
            <a:r>
              <a:rPr lang="en-US" sz="900" b="0" i="0" kern="1200" dirty="0" smtClean="0">
                <a:solidFill>
                  <a:schemeClr val="tx1"/>
                </a:solidFill>
                <a:effectLst/>
                <a:latin typeface="Lucida Sans"/>
              </a:rPr>
              <a:t>(4) Given that some types of data are less prone to being disturbed by data collection than others, it's a good idea to capture information in accordance with its expected lifespan. The life expectancy of data varies tremendously, ranging from nanoseconds for things like registers and peripheral memory</a:t>
            </a:r>
            <a:r>
              <a:rPr lang="en-US" sz="900" b="0" i="0" kern="1200" baseline="0" dirty="0" smtClean="0">
                <a:solidFill>
                  <a:schemeClr val="tx1"/>
                </a:solidFill>
                <a:effectLst/>
                <a:latin typeface="Lucida Sans"/>
              </a:rPr>
              <a:t> </a:t>
            </a:r>
            <a:r>
              <a:rPr lang="en-US" sz="900" b="0" i="0" kern="1200" dirty="0" smtClean="0">
                <a:solidFill>
                  <a:schemeClr val="tx1"/>
                </a:solidFill>
                <a:effectLst/>
                <a:latin typeface="Lucida Sans"/>
              </a:rPr>
              <a:t>to years for backup media and printouts.</a:t>
            </a:r>
          </a:p>
          <a:p>
            <a:pPr marL="0" marR="0" indent="0" algn="l" defTabSz="457200" rtl="0" eaLnBrk="1" fontAlgn="base" latinLnBrk="0" hangingPunct="1">
              <a:lnSpc>
                <a:spcPct val="100000"/>
              </a:lnSpc>
              <a:spcBef>
                <a:spcPct val="30000"/>
              </a:spcBef>
              <a:spcAft>
                <a:spcPct val="0"/>
              </a:spcAft>
              <a:buClrTx/>
              <a:buSzTx/>
              <a:buFontTx/>
              <a:buNone/>
              <a:tabLst/>
              <a:defRPr/>
            </a:pPr>
            <a:r>
              <a:rPr lang="en-US" sz="900" b="0" i="0" kern="1200" dirty="0" smtClean="0">
                <a:solidFill>
                  <a:schemeClr val="tx1"/>
                </a:solidFill>
                <a:effectLst/>
                <a:latin typeface="Lucida Sans"/>
              </a:rPr>
              <a:t>(5) When performing your analysis, remember that the vast majority of files on two fairly typical web servers have not been used at all in the last year. Also r</a:t>
            </a:r>
            <a:r>
              <a:rPr lang="en-US" sz="900" b="0" i="0" kern="1200" baseline="0" dirty="0" smtClean="0">
                <a:solidFill>
                  <a:schemeClr val="tx1"/>
                </a:solidFill>
                <a:effectLst/>
                <a:latin typeface="Lucida Sans"/>
              </a:rPr>
              <a:t>emember that </a:t>
            </a:r>
            <a:r>
              <a:rPr lang="en-US" sz="900" b="0" i="0" kern="1200" dirty="0" smtClean="0">
                <a:solidFill>
                  <a:schemeClr val="tx1"/>
                </a:solidFill>
                <a:effectLst/>
                <a:latin typeface="Lucida Sans"/>
              </a:rPr>
              <a:t>deleted file information can survive intact for months or even years, and that deleted file-attribute information can give insights about past system activity that can’t be found in ordinary file-attribute information.</a:t>
            </a:r>
            <a:endParaRPr lang="en-US" altLang="en-US" sz="900" b="1" dirty="0" smtClean="0">
              <a:latin typeface="Lucida Sans"/>
              <a:cs typeface="Arial" charset="0"/>
            </a:endParaRPr>
          </a:p>
        </p:txBody>
      </p:sp>
      <p:sp>
        <p:nvSpPr>
          <p:cNvPr id="6" name="Rectangle 6"/>
          <p:cNvSpPr>
            <a:spLocks noGrp="1" noChangeArrowheads="1"/>
          </p:cNvSpPr>
          <p:nvPr>
            <p:ph type="ftr" sz="quarter" idx="4"/>
          </p:nvPr>
        </p:nvSpPr>
        <p:spPr bwMode="auto">
          <a:xfrm>
            <a:off x="-1" y="8669508"/>
            <a:ext cx="3438659" cy="46482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200">
                <a:latin typeface="Arial" charset="0"/>
                <a:ea typeface="ＭＳ Ｐゴシック" charset="-128"/>
              </a:defRPr>
            </a:lvl1pPr>
          </a:lstStyle>
          <a:p>
            <a:pPr>
              <a:defRPr/>
            </a:pPr>
            <a:r>
              <a:rPr lang="en-US" altLang="en-US" sz="800" dirty="0">
                <a:latin typeface="Lucida Sans"/>
              </a:rPr>
              <a:t>Training Module 3, CSIRT Operation, Version 2, © 2016 FIRST</a:t>
            </a:r>
          </a:p>
        </p:txBody>
      </p:sp>
      <p:sp>
        <p:nvSpPr>
          <p:cNvPr id="7" name="Rectangle 7"/>
          <p:cNvSpPr>
            <a:spLocks noGrp="1" noChangeArrowheads="1"/>
          </p:cNvSpPr>
          <p:nvPr>
            <p:ph type="sldNum" sz="quarter" idx="5"/>
          </p:nvPr>
        </p:nvSpPr>
        <p:spPr bwMode="auto">
          <a:xfrm>
            <a:off x="3886200" y="8669508"/>
            <a:ext cx="2971800" cy="46482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a:lvl1pPr>
          </a:lstStyle>
          <a:p>
            <a:fld id="{F5E97437-CEF4-4036-91BC-BC5EA72D1A5E}" type="slidenum">
              <a:rPr lang="en-US" altLang="en-US" sz="800">
                <a:latin typeface="Lucida Sans"/>
              </a:rPr>
              <a:pPr/>
              <a:t>20</a:t>
            </a:fld>
            <a:endParaRPr lang="en-US" altLang="en-US" sz="800" dirty="0">
              <a:latin typeface="Lucida Sans"/>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1825"/>
            <a:ext cx="5472113" cy="4105275"/>
          </a:xfrm>
        </p:spPr>
      </p:sp>
      <p:sp>
        <p:nvSpPr>
          <p:cNvPr id="3" name="Notes Placeholder 2"/>
          <p:cNvSpPr>
            <a:spLocks noGrp="1"/>
          </p:cNvSpPr>
          <p:nvPr>
            <p:ph type="body" idx="1"/>
          </p:nvPr>
        </p:nvSpPr>
        <p:spPr/>
        <p:txBody>
          <a:bodyPr/>
          <a:lstStyle/>
          <a:p>
            <a:r>
              <a:rPr lang="en-GB" dirty="0" smtClean="0"/>
              <a:t>FIRST training materials</a:t>
            </a:r>
            <a:r>
              <a:rPr lang="en-GB" baseline="0" dirty="0" smtClean="0"/>
              <a:t> are available for non-commercial use under a CC license. We would appreciate if you let us know that you use it: Send a mail to </a:t>
            </a:r>
            <a:r>
              <a:rPr lang="en-GB" baseline="0" dirty="0" err="1" smtClean="0"/>
              <a:t>first-sec@firtst.org</a:t>
            </a:r>
            <a:r>
              <a:rPr lang="en-GB" baseline="0" dirty="0" smtClean="0"/>
              <a:t> with your feedback</a:t>
            </a:r>
          </a:p>
          <a:p>
            <a:endParaRPr lang="en-GB" dirty="0"/>
          </a:p>
        </p:txBody>
      </p:sp>
      <p:sp>
        <p:nvSpPr>
          <p:cNvPr id="4" name="Slide Number Placeholder 3"/>
          <p:cNvSpPr>
            <a:spLocks noGrp="1"/>
          </p:cNvSpPr>
          <p:nvPr>
            <p:ph type="sldNum" sz="quarter" idx="10"/>
          </p:nvPr>
        </p:nvSpPr>
        <p:spPr/>
        <p:txBody>
          <a:bodyPr/>
          <a:lstStyle/>
          <a:p>
            <a:fld id="{136E53A4-3F4D-8748-A0FA-BB510B091717}" type="slidenum">
              <a:rPr lang="en-GB" smtClean="0"/>
              <a:t>2</a:t>
            </a:fld>
            <a:endParaRPr lang="en-GB"/>
          </a:p>
        </p:txBody>
      </p:sp>
    </p:spTree>
    <p:extLst>
      <p:ext uri="{BB962C8B-B14F-4D97-AF65-F5344CB8AC3E}">
        <p14:creationId xmlns:p14="http://schemas.microsoft.com/office/powerpoint/2010/main" val="92444629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Grp="1" noRot="1" noChangeAspect="1" noChangeArrowheads="1" noTextEdit="1"/>
          </p:cNvSpPr>
          <p:nvPr>
            <p:ph type="sldImg"/>
          </p:nvPr>
        </p:nvSpPr>
        <p:spPr>
          <a:xfrm>
            <a:off x="1674813" y="603250"/>
            <a:ext cx="3508375" cy="2632075"/>
          </a:xfrm>
          <a:ln/>
        </p:spPr>
      </p:sp>
      <p:sp>
        <p:nvSpPr>
          <p:cNvPr id="21507" name="Rectangle 3"/>
          <p:cNvSpPr>
            <a:spLocks noGrp="1" noChangeArrowheads="1"/>
          </p:cNvSpPr>
          <p:nvPr>
            <p:ph type="body" idx="1"/>
          </p:nvPr>
        </p:nvSpPr>
        <p:spPr>
          <a:xfrm>
            <a:off x="644769" y="3716215"/>
            <a:ext cx="5568462" cy="4741985"/>
          </a:xfrm>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defRPr/>
            </a:pPr>
            <a:r>
              <a:rPr lang="en-US" altLang="en-US" sz="900" b="1" dirty="0" smtClean="0">
                <a:latin typeface="Lucida Sans"/>
                <a:cs typeface="Arial" charset="0"/>
              </a:rPr>
              <a:t>Digital Media Analysis: </a:t>
            </a:r>
            <a:r>
              <a:rPr lang="en-US" altLang="en-US" sz="900" i="1" dirty="0" smtClean="0">
                <a:latin typeface="Lucida Sans"/>
                <a:cs typeface="Arial" charset="0"/>
              </a:rPr>
              <a:t>4 minutes</a:t>
            </a:r>
            <a:endParaRPr lang="en-US" altLang="en-US" sz="900" dirty="0" smtClean="0">
              <a:latin typeface="Lucida Sans"/>
              <a:cs typeface="Arial" charset="0"/>
            </a:endParaRPr>
          </a:p>
          <a:p>
            <a:pPr marL="0" marR="0" indent="0" algn="l" defTabSz="457200" rtl="0" eaLnBrk="1" fontAlgn="base" latinLnBrk="0" hangingPunct="1">
              <a:lnSpc>
                <a:spcPct val="100000"/>
              </a:lnSpc>
              <a:spcBef>
                <a:spcPct val="30000"/>
              </a:spcBef>
              <a:spcAft>
                <a:spcPct val="0"/>
              </a:spcAft>
              <a:buClrTx/>
              <a:buSzTx/>
              <a:buFontTx/>
              <a:buNone/>
              <a:tabLst/>
              <a:defRPr/>
            </a:pPr>
            <a:endParaRPr lang="en-US" sz="900" b="0" i="0" kern="1200" dirty="0" smtClean="0">
              <a:solidFill>
                <a:schemeClr val="tx1"/>
              </a:solidFill>
              <a:effectLst/>
              <a:latin typeface="Lucida Sans"/>
            </a:endParaRPr>
          </a:p>
          <a:p>
            <a:pPr marL="0" marR="0" indent="0" algn="l" defTabSz="457200" rtl="0" eaLnBrk="1" fontAlgn="base" latinLnBrk="0" hangingPunct="1">
              <a:lnSpc>
                <a:spcPct val="100000"/>
              </a:lnSpc>
              <a:spcBef>
                <a:spcPct val="30000"/>
              </a:spcBef>
              <a:spcAft>
                <a:spcPct val="0"/>
              </a:spcAft>
              <a:buClrTx/>
              <a:buSzTx/>
              <a:buFontTx/>
              <a:buNone/>
              <a:tabLst/>
              <a:defRPr/>
            </a:pPr>
            <a:r>
              <a:rPr lang="en-US" sz="900" b="1" i="0" kern="1200" dirty="0" smtClean="0">
                <a:solidFill>
                  <a:schemeClr val="tx1"/>
                </a:solidFill>
                <a:effectLst/>
                <a:latin typeface="Lucida Sans"/>
              </a:rPr>
              <a:t>Say: </a:t>
            </a:r>
            <a:r>
              <a:rPr lang="en-US" sz="900" b="0" i="0" kern="1200" dirty="0" smtClean="0">
                <a:solidFill>
                  <a:schemeClr val="tx1"/>
                </a:solidFill>
                <a:effectLst/>
                <a:latin typeface="Lucida Sans"/>
              </a:rPr>
              <a:t>One way to perform digital media analysis</a:t>
            </a:r>
            <a:r>
              <a:rPr lang="en-US" sz="900" b="0" i="0" kern="1200" baseline="0" dirty="0" smtClean="0">
                <a:solidFill>
                  <a:schemeClr val="tx1"/>
                </a:solidFill>
                <a:effectLst/>
                <a:latin typeface="Lucida Sans"/>
              </a:rPr>
              <a:t> is to c</a:t>
            </a:r>
            <a:r>
              <a:rPr lang="en-US" sz="900" b="0" i="0" kern="1200" dirty="0" smtClean="0">
                <a:solidFill>
                  <a:schemeClr val="tx1"/>
                </a:solidFill>
                <a:effectLst/>
                <a:latin typeface="Lucida Sans"/>
              </a:rPr>
              <a:t>apture volatile information about processes and network connections, file attributes such as access time stamps, configuration files, logfiles, and assorted other files, then store it in a database and</a:t>
            </a:r>
            <a:r>
              <a:rPr lang="en-US" sz="900" b="0" i="0" kern="1200" baseline="0" dirty="0" smtClean="0">
                <a:solidFill>
                  <a:schemeClr val="tx1"/>
                </a:solidFill>
                <a:effectLst/>
                <a:latin typeface="Lucida Sans"/>
              </a:rPr>
              <a:t> transfer it </a:t>
            </a:r>
            <a:r>
              <a:rPr lang="en-US" sz="900" b="0" i="0" kern="1200" dirty="0" smtClean="0">
                <a:solidFill>
                  <a:schemeClr val="tx1"/>
                </a:solidFill>
                <a:effectLst/>
                <a:latin typeface="Lucida Sans"/>
              </a:rPr>
              <a:t>to an analysis system. This approach captures the volatile state of processes and networks, but the accuracy of the information depends strongly on the integrity of the compromised machine. </a:t>
            </a:r>
          </a:p>
          <a:p>
            <a:pPr marL="0" marR="0" indent="0" algn="l" defTabSz="457200" rtl="0" eaLnBrk="1" fontAlgn="base" latinLnBrk="0" hangingPunct="1">
              <a:lnSpc>
                <a:spcPct val="100000"/>
              </a:lnSpc>
              <a:spcBef>
                <a:spcPct val="30000"/>
              </a:spcBef>
              <a:spcAft>
                <a:spcPct val="0"/>
              </a:spcAft>
              <a:buClrTx/>
              <a:buSzTx/>
              <a:buFontTx/>
              <a:buNone/>
              <a:tabLst/>
              <a:defRPr/>
            </a:pPr>
            <a:r>
              <a:rPr lang="en-US" sz="900" b="0" i="0" kern="1200" dirty="0" smtClean="0">
                <a:solidFill>
                  <a:schemeClr val="tx1"/>
                </a:solidFill>
                <a:effectLst/>
                <a:latin typeface="Lucida Sans"/>
              </a:rPr>
              <a:t>(1)</a:t>
            </a:r>
            <a:r>
              <a:rPr lang="en-US" sz="900" b="0" i="0" kern="1200" baseline="0" dirty="0" smtClean="0">
                <a:solidFill>
                  <a:schemeClr val="tx1"/>
                </a:solidFill>
                <a:effectLst/>
                <a:latin typeface="Lucida Sans"/>
              </a:rPr>
              <a:t> </a:t>
            </a:r>
            <a:r>
              <a:rPr lang="en-US" sz="900" b="0" i="0" kern="1200" dirty="0" smtClean="0">
                <a:solidFill>
                  <a:schemeClr val="tx1"/>
                </a:solidFill>
                <a:effectLst/>
                <a:latin typeface="Lucida Sans"/>
              </a:rPr>
              <a:t>Or you can</a:t>
            </a:r>
            <a:r>
              <a:rPr lang="en-US" sz="900" b="0" i="0" kern="1200" baseline="0" dirty="0" smtClean="0">
                <a:solidFill>
                  <a:schemeClr val="tx1"/>
                </a:solidFill>
                <a:effectLst/>
                <a:latin typeface="Lucida Sans"/>
              </a:rPr>
              <a:t> </a:t>
            </a:r>
            <a:r>
              <a:rPr lang="en-US" sz="900" b="0" i="0" kern="1200" dirty="0" smtClean="0">
                <a:solidFill>
                  <a:schemeClr val="tx1"/>
                </a:solidFill>
                <a:effectLst/>
                <a:latin typeface="Lucida Sans"/>
              </a:rPr>
              <a:t>halt the machine, remove the disks, and make copies of the data for forensic analysis. This approach can be 100% reproducible, but it misses all the dynamic state information.</a:t>
            </a:r>
            <a:r>
              <a:rPr lang="en-US" sz="900" b="0" i="0" kern="1200" baseline="0" dirty="0" smtClean="0">
                <a:solidFill>
                  <a:schemeClr val="tx1"/>
                </a:solidFill>
                <a:effectLst/>
                <a:latin typeface="Lucida Sans"/>
              </a:rPr>
              <a:t> </a:t>
            </a:r>
          </a:p>
          <a:p>
            <a:pPr marL="0" marR="0" indent="0" algn="l" defTabSz="457200" rtl="0" eaLnBrk="1" fontAlgn="base" latinLnBrk="0" hangingPunct="1">
              <a:lnSpc>
                <a:spcPct val="100000"/>
              </a:lnSpc>
              <a:spcBef>
                <a:spcPct val="30000"/>
              </a:spcBef>
              <a:spcAft>
                <a:spcPct val="0"/>
              </a:spcAft>
              <a:buClrTx/>
              <a:buSzTx/>
              <a:buFontTx/>
              <a:buNone/>
              <a:tabLst/>
              <a:defRPr/>
            </a:pPr>
            <a:r>
              <a:rPr lang="en-US" sz="900" b="0" i="0" kern="1200" dirty="0" smtClean="0">
                <a:solidFill>
                  <a:schemeClr val="tx1"/>
                </a:solidFill>
                <a:effectLst/>
                <a:latin typeface="Lucida Sans"/>
              </a:rPr>
              <a:t>(2) So how do you proceed with the data you</a:t>
            </a:r>
            <a:r>
              <a:rPr lang="en-US" sz="900" b="0" i="0" kern="1200" baseline="0" dirty="0" smtClean="0">
                <a:solidFill>
                  <a:schemeClr val="tx1"/>
                </a:solidFill>
                <a:effectLst/>
                <a:latin typeface="Lucida Sans"/>
              </a:rPr>
              <a:t> copy</a:t>
            </a:r>
            <a:r>
              <a:rPr lang="en-US" sz="900" b="0" i="0" kern="1200" dirty="0" smtClean="0">
                <a:solidFill>
                  <a:schemeClr val="tx1"/>
                </a:solidFill>
                <a:effectLst/>
                <a:latin typeface="Lucida Sans"/>
              </a:rPr>
              <a:t>? The bulk of the work is to painstakingly verify each finding, by examining all available sources of information and by comparing them for consistency. To that end,</a:t>
            </a:r>
          </a:p>
          <a:p>
            <a:r>
              <a:rPr lang="en-US" sz="900" b="0" i="0" kern="1200" dirty="0" smtClean="0">
                <a:solidFill>
                  <a:schemeClr val="tx1"/>
                </a:solidFill>
                <a:effectLst/>
                <a:latin typeface="Lucida Sans"/>
              </a:rPr>
              <a:t>(3) you</a:t>
            </a:r>
            <a:r>
              <a:rPr lang="en-US" sz="900" b="0" i="0" kern="1200" baseline="0" dirty="0" smtClean="0">
                <a:solidFill>
                  <a:schemeClr val="tx1"/>
                </a:solidFill>
                <a:effectLst/>
                <a:latin typeface="Lucida Sans"/>
              </a:rPr>
              <a:t> can copy </a:t>
            </a:r>
            <a:r>
              <a:rPr lang="en-US" sz="900" b="0" i="0" kern="1200" dirty="0" smtClean="0">
                <a:solidFill>
                  <a:schemeClr val="tx1"/>
                </a:solidFill>
                <a:effectLst/>
                <a:latin typeface="Lucida Sans"/>
              </a:rPr>
              <a:t>individual files. This is the least accurate approach, because it captures only the content of files. No meta information is captured except perhaps the file size.</a:t>
            </a:r>
          </a:p>
          <a:p>
            <a:r>
              <a:rPr lang="en-US" sz="900" b="0" i="0" kern="1200" dirty="0" smtClean="0">
                <a:solidFill>
                  <a:schemeClr val="tx1"/>
                </a:solidFill>
                <a:effectLst/>
                <a:latin typeface="Lucida Sans"/>
              </a:rPr>
              <a:t>(4) You</a:t>
            </a:r>
            <a:r>
              <a:rPr lang="en-US" sz="900" b="0" i="0" kern="1200" baseline="0" dirty="0" smtClean="0">
                <a:solidFill>
                  <a:schemeClr val="tx1"/>
                </a:solidFill>
                <a:effectLst/>
                <a:latin typeface="Lucida Sans"/>
              </a:rPr>
              <a:t> can make</a:t>
            </a:r>
            <a:r>
              <a:rPr lang="en-US" sz="900" b="0" i="0" kern="1200" dirty="0" smtClean="0">
                <a:solidFill>
                  <a:schemeClr val="tx1"/>
                </a:solidFill>
                <a:effectLst/>
                <a:latin typeface="Lucida Sans"/>
              </a:rPr>
              <a:t> a backup. Depending on the backup software used, this preserves some meta information such as ownership, information about hard links, and last modification time, but it does not capture the last read access time. Commonly used UNIX utilities are tar, cpio, and dump. </a:t>
            </a:r>
          </a:p>
          <a:p>
            <a:r>
              <a:rPr lang="en-US" sz="900" b="0" i="0" kern="1200" dirty="0" smtClean="0">
                <a:solidFill>
                  <a:schemeClr val="tx1"/>
                </a:solidFill>
                <a:effectLst/>
                <a:latin typeface="Lucida Sans"/>
              </a:rPr>
              <a:t>(5) You</a:t>
            </a:r>
            <a:r>
              <a:rPr lang="en-US" sz="900" b="0" i="0" kern="1200" baseline="0" dirty="0" smtClean="0">
                <a:solidFill>
                  <a:schemeClr val="tx1"/>
                </a:solidFill>
                <a:effectLst/>
                <a:latin typeface="Lucida Sans"/>
              </a:rPr>
              <a:t> can copy </a:t>
            </a:r>
            <a:r>
              <a:rPr lang="en-US" sz="900" b="0" i="0" kern="1200" dirty="0" smtClean="0">
                <a:solidFill>
                  <a:schemeClr val="tx1"/>
                </a:solidFill>
                <a:effectLst/>
                <a:latin typeface="Lucida Sans"/>
              </a:rPr>
              <a:t>individual disk partitions. This creates a bit-for-bit identical copy of each file system, including all the meta information, and including all the information that sits in unallocated space at the end of files, between files, in unallocated inode blocks, and so on. This is typically done with the dd command. </a:t>
            </a:r>
          </a:p>
          <a:p>
            <a:r>
              <a:rPr lang="en-US" sz="900" b="0" i="0" kern="1200" dirty="0" smtClean="0">
                <a:solidFill>
                  <a:schemeClr val="tx1"/>
                </a:solidFill>
                <a:effectLst/>
                <a:latin typeface="Lucida Sans"/>
              </a:rPr>
              <a:t>(6) You</a:t>
            </a:r>
            <a:r>
              <a:rPr lang="en-US" sz="900" b="0" i="0" kern="1200" baseline="0" dirty="0" smtClean="0">
                <a:solidFill>
                  <a:schemeClr val="tx1"/>
                </a:solidFill>
                <a:effectLst/>
                <a:latin typeface="Lucida Sans"/>
              </a:rPr>
              <a:t> can copy </a:t>
            </a:r>
            <a:r>
              <a:rPr lang="en-US" sz="900" b="0" i="0" kern="1200" dirty="0" smtClean="0">
                <a:solidFill>
                  <a:schemeClr val="tx1"/>
                </a:solidFill>
                <a:effectLst/>
                <a:latin typeface="Lucida Sans"/>
              </a:rPr>
              <a:t>the entire disk to gather a bit-for-bit identical copy of all accessible information on the disk, including storage space before or after disk partitions. This can be necessary when suspicion exists that data could be hidden outside disk partitions. Again, dd is the preferred command for doing this. </a:t>
            </a:r>
          </a:p>
        </p:txBody>
      </p:sp>
      <p:sp>
        <p:nvSpPr>
          <p:cNvPr id="6" name="Rectangle 6"/>
          <p:cNvSpPr>
            <a:spLocks noGrp="1" noChangeArrowheads="1"/>
          </p:cNvSpPr>
          <p:nvPr>
            <p:ph type="ftr" sz="quarter" idx="4"/>
          </p:nvPr>
        </p:nvSpPr>
        <p:spPr bwMode="auto">
          <a:xfrm>
            <a:off x="-1" y="8669508"/>
            <a:ext cx="3438659" cy="46482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200">
                <a:latin typeface="Arial" charset="0"/>
                <a:ea typeface="ＭＳ Ｐゴシック" charset="-128"/>
              </a:defRPr>
            </a:lvl1pPr>
          </a:lstStyle>
          <a:p>
            <a:pPr>
              <a:defRPr/>
            </a:pPr>
            <a:r>
              <a:rPr lang="en-US" altLang="en-US" sz="800" dirty="0">
                <a:latin typeface="Lucida Sans"/>
              </a:rPr>
              <a:t>Training Module 3, CSIRT Operation, Version 2, © 2016 FIRST</a:t>
            </a:r>
          </a:p>
        </p:txBody>
      </p:sp>
      <p:sp>
        <p:nvSpPr>
          <p:cNvPr id="7" name="Rectangle 7"/>
          <p:cNvSpPr>
            <a:spLocks noGrp="1" noChangeArrowheads="1"/>
          </p:cNvSpPr>
          <p:nvPr>
            <p:ph type="sldNum" sz="quarter" idx="5"/>
          </p:nvPr>
        </p:nvSpPr>
        <p:spPr bwMode="auto">
          <a:xfrm>
            <a:off x="3886200" y="8669508"/>
            <a:ext cx="2971800" cy="46482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a:lvl1pPr>
          </a:lstStyle>
          <a:p>
            <a:fld id="{F5E97437-CEF4-4036-91BC-BC5EA72D1A5E}" type="slidenum">
              <a:rPr lang="en-US" altLang="en-US" sz="800">
                <a:latin typeface="Lucida Sans"/>
              </a:rPr>
              <a:pPr/>
              <a:t>21</a:t>
            </a:fld>
            <a:endParaRPr lang="en-US" altLang="en-US" sz="800" dirty="0">
              <a:latin typeface="Lucida Sans"/>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2"/>
          <p:cNvSpPr>
            <a:spLocks noGrp="1" noRot="1" noChangeAspect="1" noChangeArrowheads="1" noTextEdit="1"/>
          </p:cNvSpPr>
          <p:nvPr>
            <p:ph type="sldImg"/>
          </p:nvPr>
        </p:nvSpPr>
        <p:spPr>
          <a:ln/>
        </p:spPr>
      </p:sp>
      <p:sp>
        <p:nvSpPr>
          <p:cNvPr id="21507" name="Rectangle 3"/>
          <p:cNvSpPr>
            <a:spLocks noGrp="1" noChangeArrowheads="1"/>
          </p:cNvSpPr>
          <p:nvPr>
            <p:ph type="body" idx="1"/>
          </p:nvPr>
        </p:nvSpPr>
        <p:spPr>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defRPr/>
            </a:pPr>
            <a:r>
              <a:rPr lang="en-US" altLang="en-US" sz="900" b="1" dirty="0" smtClean="0">
                <a:latin typeface="Lucida Sans"/>
                <a:cs typeface="Arial" charset="0"/>
              </a:rPr>
              <a:t>Network Traffic Analysis: </a:t>
            </a:r>
            <a:r>
              <a:rPr lang="en-US" altLang="en-US" sz="900" b="0" i="1" dirty="0" smtClean="0">
                <a:latin typeface="Lucida Sans"/>
                <a:cs typeface="Arial" charset="0"/>
              </a:rPr>
              <a:t>4</a:t>
            </a:r>
            <a:r>
              <a:rPr lang="en-US" altLang="en-US" sz="900" i="1" dirty="0" smtClean="0">
                <a:latin typeface="Lucida Sans"/>
                <a:cs typeface="Arial" charset="0"/>
              </a:rPr>
              <a:t> minutes</a:t>
            </a:r>
            <a:endParaRPr lang="en-US" altLang="en-US" sz="900" dirty="0" smtClean="0">
              <a:latin typeface="Lucida Sans"/>
              <a:cs typeface="Arial" charset="0"/>
            </a:endParaRPr>
          </a:p>
          <a:p>
            <a:pPr eaLnBrk="1" hangingPunct="1">
              <a:defRPr/>
            </a:pPr>
            <a:endParaRPr lang="en-US" altLang="en-US" sz="900" b="1" dirty="0" smtClean="0">
              <a:latin typeface="Lucida Sans"/>
              <a:cs typeface="Arial" charset="0"/>
            </a:endParaRPr>
          </a:p>
          <a:p>
            <a:pPr eaLnBrk="1" hangingPunct="1">
              <a:defRPr/>
            </a:pPr>
            <a:r>
              <a:rPr lang="en-US" altLang="en-US" sz="900" b="1" dirty="0" smtClean="0">
                <a:latin typeface="Lucida Sans"/>
                <a:cs typeface="Arial" charset="0"/>
              </a:rPr>
              <a:t>Say: </a:t>
            </a:r>
            <a:r>
              <a:rPr lang="en-US" altLang="en-US" sz="900" b="0" dirty="0" smtClean="0">
                <a:latin typeface="Lucida Sans"/>
                <a:cs typeface="Arial" charset="0"/>
              </a:rPr>
              <a:t>Network traffic analysis focuses on</a:t>
            </a:r>
            <a:r>
              <a:rPr lang="en-US" sz="900" dirty="0" smtClean="0">
                <a:latin typeface="Lucida Sans"/>
              </a:rPr>
              <a:t> traffic performance</a:t>
            </a:r>
            <a:r>
              <a:rPr lang="en-US" sz="900" b="0" dirty="0" smtClean="0">
                <a:latin typeface="Lucida Sans"/>
              </a:rPr>
              <a:t>. It focuses on </a:t>
            </a:r>
            <a:r>
              <a:rPr lang="en-US" sz="900" b="0" baseline="0" dirty="0" smtClean="0">
                <a:latin typeface="Lucida Sans"/>
              </a:rPr>
              <a:t>the amount and movement of bytes</a:t>
            </a:r>
            <a:r>
              <a:rPr lang="en-US" sz="900" b="0" dirty="0" smtClean="0">
                <a:latin typeface="Lucida Sans"/>
              </a:rPr>
              <a:t>, uptime, latency, jitter, and similar items associated with graphs like the </a:t>
            </a:r>
            <a:r>
              <a:rPr lang="en-US" sz="900" dirty="0" smtClean="0">
                <a:latin typeface="Lucida Sans"/>
              </a:rPr>
              <a:t>one shown. </a:t>
            </a:r>
          </a:p>
          <a:p>
            <a:pPr eaLnBrk="1" hangingPunct="1">
              <a:defRPr/>
            </a:pPr>
            <a:r>
              <a:rPr lang="en-US" sz="900" dirty="0" smtClean="0">
                <a:latin typeface="Lucida Sans"/>
              </a:rPr>
              <a:t>(1) NetFlow and IPFIX are the main ways to collect this information. </a:t>
            </a:r>
          </a:p>
          <a:p>
            <a:pPr eaLnBrk="1" hangingPunct="1">
              <a:defRPr/>
            </a:pPr>
            <a:r>
              <a:rPr lang="en-US" sz="900" dirty="0" smtClean="0">
                <a:latin typeface="Lucida Sans"/>
              </a:rPr>
              <a:t>(2) Incident analysis looks deeper into communication. You can use NetFlow for this, but packet capture is a much better method. Whatever method you use,</a:t>
            </a:r>
            <a:r>
              <a:rPr lang="en-US" sz="900" baseline="0" dirty="0" smtClean="0">
                <a:latin typeface="Lucida Sans"/>
              </a:rPr>
              <a:t> </a:t>
            </a:r>
            <a:r>
              <a:rPr lang="en-US" sz="900" dirty="0" smtClean="0">
                <a:latin typeface="Lucida Sans"/>
              </a:rPr>
              <a:t>configure things in </a:t>
            </a:r>
            <a:r>
              <a:rPr lang="en-US" sz="900" b="0" dirty="0" smtClean="0">
                <a:latin typeface="Lucida Sans"/>
              </a:rPr>
              <a:t>advance so</a:t>
            </a:r>
            <a:r>
              <a:rPr lang="en-US" sz="900" b="0" baseline="0" dirty="0" smtClean="0">
                <a:latin typeface="Lucida Sans"/>
              </a:rPr>
              <a:t> </a:t>
            </a:r>
            <a:r>
              <a:rPr lang="en-US" sz="900" b="0" dirty="0" smtClean="0">
                <a:latin typeface="Lucida Sans"/>
              </a:rPr>
              <a:t>that </a:t>
            </a:r>
            <a:r>
              <a:rPr lang="en-US" sz="900" dirty="0" smtClean="0">
                <a:latin typeface="Lucida Sans"/>
              </a:rPr>
              <a:t>you are able to capture what you need. Wireshark, tcpdump, and Splunk are useful in analyzing wired</a:t>
            </a:r>
            <a:r>
              <a:rPr lang="en-US" sz="900" baseline="0" dirty="0" smtClean="0">
                <a:latin typeface="Lucida Sans"/>
              </a:rPr>
              <a:t> and wireless media.</a:t>
            </a:r>
            <a:endParaRPr lang="en-US" sz="900" dirty="0" smtClean="0">
              <a:latin typeface="Lucida Sans"/>
            </a:endParaRPr>
          </a:p>
          <a:p>
            <a:pPr eaLnBrk="1" hangingPunct="1">
              <a:defRPr/>
            </a:pPr>
            <a:r>
              <a:rPr lang="en-US" sz="900" dirty="0" smtClean="0">
                <a:latin typeface="Lucida Sans"/>
              </a:rPr>
              <a:t>(3) Wireless can be used to locate unauthorized stations. The most common wireless is Wi-Fi, but Global System for Mobile Communications, or GSM, can also be used, given that mobile broadband offers the main principles of traffic capture and analysis for different media. Wireless has limited range,</a:t>
            </a:r>
            <a:r>
              <a:rPr lang="en-US" sz="900" baseline="0" dirty="0" smtClean="0">
                <a:latin typeface="Lucida Sans"/>
              </a:rPr>
              <a:t> </a:t>
            </a:r>
            <a:r>
              <a:rPr lang="en-US" sz="900" dirty="0" smtClean="0">
                <a:latin typeface="Lucida Sans"/>
              </a:rPr>
              <a:t>so place</a:t>
            </a:r>
            <a:r>
              <a:rPr lang="en-US" sz="900" baseline="0" dirty="0" smtClean="0">
                <a:latin typeface="Lucida Sans"/>
              </a:rPr>
              <a:t> d</a:t>
            </a:r>
            <a:r>
              <a:rPr lang="en-US" sz="900" dirty="0" smtClean="0">
                <a:latin typeface="Lucida Sans"/>
              </a:rPr>
              <a:t>etectors at different places. Also, wireless tends to be harder to decode because it is usually encrypted. </a:t>
            </a:r>
          </a:p>
          <a:p>
            <a:pPr eaLnBrk="1" hangingPunct="1">
              <a:defRPr/>
            </a:pPr>
            <a:r>
              <a:rPr lang="en-US" sz="900" dirty="0" smtClean="0">
                <a:latin typeface="Lucida Sans"/>
              </a:rPr>
              <a:t>(4) There are two modes of capture to consider: session data and full data capture. </a:t>
            </a:r>
          </a:p>
          <a:p>
            <a:pPr marL="171450" indent="-171450" eaLnBrk="1" hangingPunct="1">
              <a:buFont typeface="Arial" pitchFamily="34" charset="0"/>
              <a:buChar char="•"/>
              <a:defRPr/>
            </a:pPr>
            <a:r>
              <a:rPr lang="en-US" sz="900" dirty="0" smtClean="0">
                <a:latin typeface="Lucida Sans"/>
              </a:rPr>
              <a:t>Session data captures only information from packet headers;</a:t>
            </a:r>
            <a:r>
              <a:rPr lang="en-US" sz="900" baseline="0" dirty="0" smtClean="0">
                <a:latin typeface="Lucida Sans"/>
              </a:rPr>
              <a:t> </a:t>
            </a:r>
            <a:r>
              <a:rPr lang="en-US" sz="900" dirty="0" smtClean="0">
                <a:latin typeface="Lucida Sans"/>
              </a:rPr>
              <a:t>NetFlow and IPFIX do that. Flow data may be sampled or full. Sampled flow data has less fidelity and will not record all events. </a:t>
            </a:r>
          </a:p>
          <a:p>
            <a:pPr marL="171450" indent="-171450" eaLnBrk="1" hangingPunct="1">
              <a:buFont typeface="Arial" pitchFamily="34" charset="0"/>
              <a:buChar char="•"/>
              <a:defRPr/>
            </a:pPr>
            <a:r>
              <a:rPr lang="en-US" sz="900" dirty="0" smtClean="0">
                <a:latin typeface="Lucida Sans"/>
              </a:rPr>
              <a:t>Full data capture is done using sniffers. You can capture all information but it may be encrypted. All network information tends to be large, and full data capture is even more so.</a:t>
            </a:r>
          </a:p>
          <a:p>
            <a:pPr eaLnBrk="1" hangingPunct="1">
              <a:defRPr/>
            </a:pPr>
            <a:endParaRPr lang="en-US" altLang="en-US" sz="900" b="1" dirty="0" smtClean="0">
              <a:latin typeface="Lucida Sans"/>
              <a:cs typeface="Arial" charset="0"/>
            </a:endParaRPr>
          </a:p>
        </p:txBody>
      </p:sp>
      <p:sp>
        <p:nvSpPr>
          <p:cNvPr id="6" name="Rectangle 6"/>
          <p:cNvSpPr>
            <a:spLocks noGrp="1" noChangeArrowheads="1"/>
          </p:cNvSpPr>
          <p:nvPr>
            <p:ph type="ftr" sz="quarter" idx="4"/>
          </p:nvPr>
        </p:nvSpPr>
        <p:spPr bwMode="auto">
          <a:xfrm>
            <a:off x="-1" y="8669508"/>
            <a:ext cx="3438659" cy="46482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200">
                <a:latin typeface="Arial" charset="0"/>
                <a:ea typeface="ＭＳ Ｐゴシック" charset="-128"/>
              </a:defRPr>
            </a:lvl1pPr>
          </a:lstStyle>
          <a:p>
            <a:pPr>
              <a:defRPr/>
            </a:pPr>
            <a:r>
              <a:rPr lang="en-US" altLang="en-US" sz="800" dirty="0">
                <a:latin typeface="Lucida Sans"/>
              </a:rPr>
              <a:t>Training Module 3, CSIRT Operation, Version 2, © 2016 FIRST</a:t>
            </a:r>
          </a:p>
        </p:txBody>
      </p:sp>
      <p:sp>
        <p:nvSpPr>
          <p:cNvPr id="7" name="Rectangle 7"/>
          <p:cNvSpPr>
            <a:spLocks noGrp="1" noChangeArrowheads="1"/>
          </p:cNvSpPr>
          <p:nvPr>
            <p:ph type="sldNum" sz="quarter" idx="5"/>
          </p:nvPr>
        </p:nvSpPr>
        <p:spPr bwMode="auto">
          <a:xfrm>
            <a:off x="3886200" y="8669508"/>
            <a:ext cx="2971800" cy="46482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a:lvl1pPr>
          </a:lstStyle>
          <a:p>
            <a:fld id="{F5E97437-CEF4-4036-91BC-BC5EA72D1A5E}" type="slidenum">
              <a:rPr lang="en-US" altLang="en-US" sz="800">
                <a:latin typeface="Lucida Sans"/>
              </a:rPr>
              <a:pPr/>
              <a:t>22</a:t>
            </a:fld>
            <a:endParaRPr lang="en-US" altLang="en-US" sz="800" dirty="0">
              <a:latin typeface="Lucida Sans"/>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p:cNvSpPr>
            <a:spLocks noGrp="1" noRot="1" noChangeAspect="1" noChangeArrowheads="1" noTextEdit="1"/>
          </p:cNvSpPr>
          <p:nvPr>
            <p:ph type="sldImg"/>
          </p:nvPr>
        </p:nvSpPr>
        <p:spPr>
          <a:ln/>
        </p:spPr>
      </p:sp>
      <p:sp>
        <p:nvSpPr>
          <p:cNvPr id="59395"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sz="1000" b="1" dirty="0" smtClean="0">
                <a:latin typeface="Lucida Sans"/>
                <a:cs typeface="Arial" charset="0"/>
              </a:rPr>
              <a:t>Learning Check: </a:t>
            </a:r>
            <a:r>
              <a:rPr lang="en-US" altLang="en-US" sz="1000" i="1" dirty="0" smtClean="0">
                <a:latin typeface="Lucida Sans"/>
                <a:cs typeface="Arial" charset="0"/>
              </a:rPr>
              <a:t>4 minutes</a:t>
            </a:r>
            <a:endParaRPr lang="en-US" altLang="en-US" sz="1000" dirty="0" smtClean="0">
              <a:latin typeface="Lucida Sans"/>
              <a:cs typeface="Arial" charset="0"/>
            </a:endParaRPr>
          </a:p>
          <a:p>
            <a:pPr eaLnBrk="1" hangingPunct="1"/>
            <a:r>
              <a:rPr lang="en-US" altLang="en-US" sz="1000" b="1" dirty="0" smtClean="0">
                <a:latin typeface="Lucida Sans"/>
                <a:cs typeface="Arial" charset="0"/>
              </a:rPr>
              <a:t>Say: </a:t>
            </a:r>
            <a:r>
              <a:rPr lang="en-US" altLang="en-US" sz="1000" dirty="0" smtClean="0">
                <a:latin typeface="Lucida Sans"/>
                <a:cs typeface="Arial" charset="0"/>
              </a:rPr>
              <a:t>Now let’s have another learning check!</a:t>
            </a:r>
          </a:p>
          <a:p>
            <a:pPr eaLnBrk="1" hangingPunct="1"/>
            <a:r>
              <a:rPr lang="en-US" altLang="en-US" sz="1000" b="1" dirty="0" smtClean="0">
                <a:latin typeface="Lucida Sans"/>
                <a:cs typeface="Arial" charset="0"/>
              </a:rPr>
              <a:t>Ask</a:t>
            </a:r>
            <a:r>
              <a:rPr lang="en-US" altLang="en-US" sz="1000" dirty="0" smtClean="0">
                <a:latin typeface="Lucida Sans"/>
                <a:cs typeface="Arial" charset="0"/>
              </a:rPr>
              <a:t> learners to list examples of business impacts related to an incident.</a:t>
            </a:r>
          </a:p>
          <a:p>
            <a:pPr marL="0" marR="0" indent="0" algn="l" defTabSz="457200" rtl="0" eaLnBrk="1" fontAlgn="base" latinLnBrk="0" hangingPunct="1">
              <a:lnSpc>
                <a:spcPct val="100000"/>
              </a:lnSpc>
              <a:spcBef>
                <a:spcPct val="30000"/>
              </a:spcBef>
              <a:spcAft>
                <a:spcPct val="0"/>
              </a:spcAft>
              <a:buClrTx/>
              <a:buSzTx/>
              <a:buFontTx/>
              <a:buNone/>
              <a:tabLst/>
              <a:defRPr/>
            </a:pPr>
            <a:r>
              <a:rPr lang="en-US" altLang="en-US" sz="1000" b="1" dirty="0" smtClean="0">
                <a:latin typeface="Lucida Sans"/>
                <a:cs typeface="Arial" charset="0"/>
              </a:rPr>
              <a:t>Sample answers:</a:t>
            </a:r>
            <a:r>
              <a:rPr lang="en-US" altLang="en-US" sz="1000" b="0" dirty="0" smtClean="0">
                <a:latin typeface="Lucida Sans"/>
                <a:cs typeface="Arial" charset="0"/>
              </a:rPr>
              <a:t> [These are starter answers, but add what you</a:t>
            </a:r>
            <a:r>
              <a:rPr lang="en-US" altLang="en-US" sz="1000" b="0" baseline="0" dirty="0" smtClean="0">
                <a:latin typeface="Lucida Sans"/>
                <a:cs typeface="Arial" charset="0"/>
              </a:rPr>
              <a:t> know.] </a:t>
            </a:r>
            <a:r>
              <a:rPr lang="en-US" altLang="en-US" sz="1000" b="0" dirty="0" smtClean="0">
                <a:latin typeface="Lucida Sans"/>
                <a:cs typeface="Arial" charset="0"/>
              </a:rPr>
              <a:t>Focus</a:t>
            </a:r>
            <a:r>
              <a:rPr lang="en-US" altLang="en-US" sz="1000" b="0" baseline="0" dirty="0" smtClean="0">
                <a:latin typeface="Lucida Sans"/>
                <a:cs typeface="Arial" charset="0"/>
              </a:rPr>
              <a:t> on:</a:t>
            </a:r>
          </a:p>
          <a:p>
            <a:pPr marL="171450" marR="0" indent="-171450" algn="l" defTabSz="457200" rtl="0" eaLnBrk="1" fontAlgn="base" latinLnBrk="0" hangingPunct="1">
              <a:lnSpc>
                <a:spcPct val="100000"/>
              </a:lnSpc>
              <a:spcBef>
                <a:spcPct val="30000"/>
              </a:spcBef>
              <a:spcAft>
                <a:spcPct val="0"/>
              </a:spcAft>
              <a:buClrTx/>
              <a:buSzTx/>
              <a:buFont typeface="Arial" pitchFamily="34" charset="0"/>
              <a:buChar char="•"/>
              <a:tabLst/>
              <a:defRPr/>
            </a:pPr>
            <a:r>
              <a:rPr lang="en-US" altLang="en-US" sz="1000" b="0" baseline="0" dirty="0" smtClean="0">
                <a:latin typeface="Lucida Sans"/>
                <a:cs typeface="Arial" charset="0"/>
              </a:rPr>
              <a:t>R</a:t>
            </a:r>
            <a:r>
              <a:rPr lang="en-US" altLang="en-US" sz="1000" b="0" dirty="0" smtClean="0">
                <a:latin typeface="Lucida Sans"/>
                <a:cs typeface="Arial" charset="0"/>
              </a:rPr>
              <a:t>educed</a:t>
            </a:r>
            <a:r>
              <a:rPr lang="en-US" altLang="en-US" sz="1000" b="0" baseline="0" dirty="0" smtClean="0">
                <a:latin typeface="Lucida Sans"/>
                <a:cs typeface="Arial" charset="0"/>
              </a:rPr>
              <a:t> productivity</a:t>
            </a:r>
          </a:p>
          <a:p>
            <a:pPr marL="171450" marR="0" indent="-171450" algn="l" defTabSz="457200" rtl="0" eaLnBrk="1" fontAlgn="base" latinLnBrk="0" hangingPunct="1">
              <a:lnSpc>
                <a:spcPct val="100000"/>
              </a:lnSpc>
              <a:spcBef>
                <a:spcPct val="30000"/>
              </a:spcBef>
              <a:spcAft>
                <a:spcPct val="0"/>
              </a:spcAft>
              <a:buClrTx/>
              <a:buSzTx/>
              <a:buFont typeface="Arial" pitchFamily="34" charset="0"/>
              <a:buChar char="•"/>
              <a:tabLst/>
              <a:defRPr/>
            </a:pPr>
            <a:r>
              <a:rPr lang="en-US" altLang="en-US" sz="1000" b="0" baseline="0" dirty="0" smtClean="0">
                <a:latin typeface="Lucida Sans"/>
                <a:cs typeface="Arial" charset="0"/>
              </a:rPr>
              <a:t>Reduced customer trust</a:t>
            </a:r>
          </a:p>
          <a:p>
            <a:pPr marL="171450" marR="0" indent="-171450" algn="l" defTabSz="457200" rtl="0" eaLnBrk="1" fontAlgn="base" latinLnBrk="0" hangingPunct="1">
              <a:lnSpc>
                <a:spcPct val="100000"/>
              </a:lnSpc>
              <a:spcBef>
                <a:spcPct val="30000"/>
              </a:spcBef>
              <a:spcAft>
                <a:spcPct val="0"/>
              </a:spcAft>
              <a:buClrTx/>
              <a:buSzTx/>
              <a:buFont typeface="Arial" pitchFamily="34" charset="0"/>
              <a:buChar char="•"/>
              <a:tabLst/>
              <a:defRPr/>
            </a:pPr>
            <a:r>
              <a:rPr lang="en-US" altLang="en-US" sz="1000" b="0" baseline="0" dirty="0" smtClean="0">
                <a:latin typeface="Lucida Sans"/>
                <a:cs typeface="Arial" charset="0"/>
              </a:rPr>
              <a:t>Rising costs</a:t>
            </a:r>
          </a:p>
          <a:p>
            <a:pPr marL="171450" marR="0" indent="-171450" algn="l" defTabSz="457200" rtl="0" eaLnBrk="1" fontAlgn="base" latinLnBrk="0" hangingPunct="1">
              <a:lnSpc>
                <a:spcPct val="100000"/>
              </a:lnSpc>
              <a:spcBef>
                <a:spcPct val="30000"/>
              </a:spcBef>
              <a:spcAft>
                <a:spcPct val="0"/>
              </a:spcAft>
              <a:buClrTx/>
              <a:buSzTx/>
              <a:buFont typeface="Arial" pitchFamily="34" charset="0"/>
              <a:buChar char="•"/>
              <a:tabLst/>
              <a:defRPr/>
            </a:pPr>
            <a:r>
              <a:rPr lang="en-US" altLang="en-US" sz="1000" b="0" baseline="0" dirty="0" smtClean="0">
                <a:latin typeface="Lucida Sans"/>
                <a:cs typeface="Arial" charset="0"/>
              </a:rPr>
              <a:t>Direct or visible costs: downtime, wasted money</a:t>
            </a:r>
          </a:p>
          <a:p>
            <a:pPr marL="171450" marR="0" indent="-171450" algn="l" defTabSz="457200" rtl="0" eaLnBrk="1" fontAlgn="base" latinLnBrk="0" hangingPunct="1">
              <a:lnSpc>
                <a:spcPct val="100000"/>
              </a:lnSpc>
              <a:spcBef>
                <a:spcPct val="30000"/>
              </a:spcBef>
              <a:spcAft>
                <a:spcPct val="0"/>
              </a:spcAft>
              <a:buClrTx/>
              <a:buSzTx/>
              <a:buFont typeface="Arial" pitchFamily="34" charset="0"/>
              <a:buChar char="•"/>
              <a:tabLst/>
              <a:defRPr/>
            </a:pPr>
            <a:r>
              <a:rPr lang="en-US" altLang="en-US" sz="1000" b="0" baseline="0" dirty="0" smtClean="0">
                <a:latin typeface="Lucida Sans"/>
                <a:cs typeface="Arial" charset="0"/>
              </a:rPr>
              <a:t>Indirect or not-easily-seen costs: legal fees, lost sales, brand reputation, stock price</a:t>
            </a:r>
          </a:p>
          <a:p>
            <a:pPr marL="0" marR="0" indent="0" algn="l" defTabSz="457200" rtl="0" eaLnBrk="1" fontAlgn="base" latinLnBrk="0" hangingPunct="1">
              <a:lnSpc>
                <a:spcPct val="100000"/>
              </a:lnSpc>
              <a:spcBef>
                <a:spcPct val="30000"/>
              </a:spcBef>
              <a:spcAft>
                <a:spcPct val="0"/>
              </a:spcAft>
              <a:buClrTx/>
              <a:buSzTx/>
              <a:buFontTx/>
              <a:buNone/>
              <a:tabLst/>
              <a:defRPr/>
            </a:pPr>
            <a:r>
              <a:rPr lang="en-US" altLang="en-US" sz="1000" b="1" baseline="0" dirty="0" smtClean="0">
                <a:latin typeface="Lucida Sans"/>
                <a:cs typeface="Arial" charset="0"/>
              </a:rPr>
              <a:t>Make sure </a:t>
            </a:r>
            <a:r>
              <a:rPr lang="en-US" altLang="en-US" sz="1000" b="0" baseline="0" dirty="0" smtClean="0">
                <a:latin typeface="Lucida Sans"/>
                <a:cs typeface="Arial" charset="0"/>
              </a:rPr>
              <a:t>learners understand that there are business impacts related to threats and what some of those business impacts are. However, the goal is to get the learners thinking about these impacts, not have all the right answers.</a:t>
            </a:r>
          </a:p>
          <a:p>
            <a:pPr marL="0" marR="0" indent="0" algn="l" defTabSz="457200" rtl="0" eaLnBrk="1" fontAlgn="base" latinLnBrk="0" hangingPunct="1">
              <a:lnSpc>
                <a:spcPct val="100000"/>
              </a:lnSpc>
              <a:spcBef>
                <a:spcPct val="30000"/>
              </a:spcBef>
              <a:spcAft>
                <a:spcPct val="0"/>
              </a:spcAft>
              <a:buClrTx/>
              <a:buSzTx/>
              <a:buFontTx/>
              <a:buNone/>
              <a:tabLst/>
              <a:defRPr/>
            </a:pPr>
            <a:r>
              <a:rPr lang="en-US" altLang="en-US" sz="1000" b="1" dirty="0" smtClean="0">
                <a:latin typeface="Lucida Sans"/>
                <a:cs typeface="Arial" charset="0"/>
              </a:rPr>
              <a:t>Mention</a:t>
            </a:r>
            <a:r>
              <a:rPr lang="en-US" altLang="en-US" sz="1000" dirty="0" smtClean="0">
                <a:latin typeface="Lucida Sans"/>
                <a:cs typeface="Arial" charset="0"/>
              </a:rPr>
              <a:t> ways to mitigate those business impacts by responding to incidents in a timely and thorough</a:t>
            </a:r>
            <a:r>
              <a:rPr lang="en-US" altLang="en-US" sz="1000" baseline="0" dirty="0" smtClean="0">
                <a:latin typeface="Lucida Sans"/>
                <a:cs typeface="Arial" charset="0"/>
              </a:rPr>
              <a:t> manner.</a:t>
            </a:r>
            <a:endParaRPr lang="en-US" altLang="en-US" sz="1000" dirty="0" smtClean="0">
              <a:latin typeface="Lucida Sans"/>
              <a:cs typeface="Arial" charset="0"/>
            </a:endParaRPr>
          </a:p>
        </p:txBody>
      </p:sp>
      <p:sp>
        <p:nvSpPr>
          <p:cNvPr id="6" name="Rectangle 6"/>
          <p:cNvSpPr>
            <a:spLocks noGrp="1" noChangeArrowheads="1"/>
          </p:cNvSpPr>
          <p:nvPr>
            <p:ph type="ftr" sz="quarter" idx="4"/>
          </p:nvPr>
        </p:nvSpPr>
        <p:spPr bwMode="auto">
          <a:xfrm>
            <a:off x="-1" y="8669508"/>
            <a:ext cx="3438659" cy="46482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200">
                <a:latin typeface="Arial" charset="0"/>
                <a:ea typeface="ＭＳ Ｐゴシック" charset="-128"/>
              </a:defRPr>
            </a:lvl1pPr>
          </a:lstStyle>
          <a:p>
            <a:pPr>
              <a:defRPr/>
            </a:pPr>
            <a:r>
              <a:rPr lang="en-US" altLang="en-US" sz="800" dirty="0">
                <a:latin typeface="Lucida Sans"/>
              </a:rPr>
              <a:t>Training Module 3, CSIRT Operation, Version 2, © 2016 FIRST</a:t>
            </a:r>
          </a:p>
        </p:txBody>
      </p:sp>
      <p:sp>
        <p:nvSpPr>
          <p:cNvPr id="7" name="Rectangle 7"/>
          <p:cNvSpPr>
            <a:spLocks noGrp="1" noChangeArrowheads="1"/>
          </p:cNvSpPr>
          <p:nvPr>
            <p:ph type="sldNum" sz="quarter" idx="5"/>
          </p:nvPr>
        </p:nvSpPr>
        <p:spPr bwMode="auto">
          <a:xfrm>
            <a:off x="3886200" y="8669508"/>
            <a:ext cx="2971800" cy="46482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a:lvl1pPr>
          </a:lstStyle>
          <a:p>
            <a:fld id="{F5E97437-CEF4-4036-91BC-BC5EA72D1A5E}" type="slidenum">
              <a:rPr lang="en-US" altLang="en-US" sz="800">
                <a:latin typeface="Lucida Sans"/>
              </a:rPr>
              <a:pPr/>
              <a:t>23</a:t>
            </a:fld>
            <a:endParaRPr lang="en-US" altLang="en-US" sz="800" dirty="0">
              <a:latin typeface="Lucida Sans"/>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2"/>
          <p:cNvSpPr>
            <a:spLocks noGrp="1" noRot="1" noChangeAspect="1" noChangeArrowheads="1" noTextEdit="1"/>
          </p:cNvSpPr>
          <p:nvPr>
            <p:ph type="sldImg"/>
          </p:nvPr>
        </p:nvSpPr>
        <p:spPr>
          <a:ln/>
        </p:spPr>
      </p:sp>
      <p:sp>
        <p:nvSpPr>
          <p:cNvPr id="21507" name="Rectangle 3"/>
          <p:cNvSpPr>
            <a:spLocks noGrp="1" noChangeArrowheads="1"/>
          </p:cNvSpPr>
          <p:nvPr>
            <p:ph type="body" idx="1"/>
          </p:nvPr>
        </p:nvSpPr>
        <p:spPr>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defRPr/>
            </a:pPr>
            <a:r>
              <a:rPr lang="en-US" altLang="en-US" sz="900" b="1" dirty="0" smtClean="0">
                <a:latin typeface="Lucida Sans"/>
                <a:cs typeface="Arial" charset="0"/>
              </a:rPr>
              <a:t>5. Respond: </a:t>
            </a:r>
            <a:r>
              <a:rPr lang="en-US" altLang="en-US" sz="900" i="1" dirty="0" smtClean="0">
                <a:latin typeface="Lucida Sans"/>
                <a:cs typeface="Arial" charset="0"/>
              </a:rPr>
              <a:t>4 minutes </a:t>
            </a:r>
          </a:p>
          <a:p>
            <a:pPr eaLnBrk="1" hangingPunct="1">
              <a:defRPr/>
            </a:pPr>
            <a:endParaRPr lang="en-US" altLang="en-US" sz="900" i="0" dirty="0" smtClean="0">
              <a:latin typeface="Lucida Sans"/>
              <a:cs typeface="Arial" charset="0"/>
            </a:endParaRPr>
          </a:p>
          <a:p>
            <a:pPr eaLnBrk="1" hangingPunct="1">
              <a:defRPr/>
            </a:pPr>
            <a:r>
              <a:rPr lang="en-US" altLang="en-US" sz="900" b="1" dirty="0" smtClean="0">
                <a:latin typeface="Lucida Sans"/>
                <a:cs typeface="Arial" charset="0"/>
              </a:rPr>
              <a:t>Say: </a:t>
            </a:r>
            <a:r>
              <a:rPr lang="en-US" altLang="en-US" sz="900" b="0" dirty="0" smtClean="0">
                <a:latin typeface="Lucida Sans"/>
                <a:cs typeface="Arial" charset="0"/>
              </a:rPr>
              <a:t>Now let’s look</a:t>
            </a:r>
            <a:r>
              <a:rPr lang="en-US" altLang="en-US" sz="900" b="0" baseline="0" dirty="0" smtClean="0">
                <a:latin typeface="Lucida Sans"/>
                <a:cs typeface="Arial" charset="0"/>
              </a:rPr>
              <a:t> at the Respond step of Incident Management. </a:t>
            </a:r>
            <a:r>
              <a:rPr lang="en-US" altLang="en-US" sz="900" dirty="0" smtClean="0">
                <a:latin typeface="Lucida Sans"/>
                <a:cs typeface="Arial" charset="0"/>
              </a:rPr>
              <a:t>If you find yourself or your organization in a situation in which you have a compromised machine, you might need to contact victims in remote locations to alert them. Here are some options:</a:t>
            </a:r>
          </a:p>
          <a:p>
            <a:pPr eaLnBrk="1" hangingPunct="1">
              <a:defRPr/>
            </a:pPr>
            <a:r>
              <a:rPr lang="en-US" sz="900" kern="1200" dirty="0" smtClean="0">
                <a:solidFill>
                  <a:schemeClr val="tx1"/>
                </a:solidFill>
                <a:effectLst/>
                <a:latin typeface="Lucida Sans"/>
              </a:rPr>
              <a:t>Contact the local CSIRT, or a local correspondent whose position is related to security</a:t>
            </a:r>
            <a:r>
              <a:rPr lang="en-US" altLang="en-US" sz="900" b="0" dirty="0" smtClean="0">
                <a:latin typeface="Lucida Sans"/>
                <a:cs typeface="Arial" charset="0"/>
              </a:rPr>
              <a:t>, and engage their help in seeking relief from the attack. </a:t>
            </a:r>
          </a:p>
          <a:p>
            <a:pPr eaLnBrk="1" hangingPunct="1">
              <a:defRPr/>
            </a:pPr>
            <a:r>
              <a:rPr lang="en-US" altLang="en-US" sz="900" b="0" dirty="0" smtClean="0">
                <a:latin typeface="Lucida Sans"/>
                <a:cs typeface="Arial" charset="0"/>
              </a:rPr>
              <a:t>(1) The FIRST website is a good resource for international contacts, and the TERENA website is a good resource for European contacts.</a:t>
            </a:r>
            <a:r>
              <a:rPr lang="en-US" altLang="en-US" sz="900" b="0" baseline="0" dirty="0" smtClean="0">
                <a:latin typeface="Lucida Sans"/>
                <a:cs typeface="Arial" charset="0"/>
              </a:rPr>
              <a:t> Both links are </a:t>
            </a:r>
            <a:r>
              <a:rPr lang="en-US" altLang="en-US" sz="900" b="0" dirty="0" smtClean="0">
                <a:latin typeface="Lucida Sans"/>
                <a:cs typeface="Arial" charset="0"/>
              </a:rPr>
              <a:t>shown on the slide.</a:t>
            </a:r>
          </a:p>
          <a:p>
            <a:pPr eaLnBrk="1" hangingPunct="1">
              <a:defRPr/>
            </a:pPr>
            <a:r>
              <a:rPr lang="en-US" sz="900" b="0" i="0" u="none" strike="noStrike" kern="1200" baseline="0" dirty="0" smtClean="0">
                <a:solidFill>
                  <a:schemeClr val="tx1"/>
                </a:solidFill>
                <a:latin typeface="Lucida Sans"/>
              </a:rPr>
              <a:t>(2) Organizations that adhere to RFC 2142 should have common email addresses for their domain similar to security@example.com or abuse@example.com that can provide an additional avenue through which to seek help, especially if you want help from a service provider. </a:t>
            </a:r>
          </a:p>
          <a:p>
            <a:pPr eaLnBrk="1" hangingPunct="1">
              <a:defRPr/>
            </a:pPr>
            <a:r>
              <a:rPr lang="en-US" sz="900" b="0" i="0" u="none" strike="noStrike" kern="1200" baseline="0" dirty="0" smtClean="0">
                <a:solidFill>
                  <a:schemeClr val="tx1"/>
                </a:solidFill>
                <a:latin typeface="Lucida Sans"/>
              </a:rPr>
              <a:t>(3) Organizations often list contact information for those within an organization handling security issues. Common examples of those groups might be information security teams, product security teams, physical and site security teams, or copyright and abuse-handling teams. Web pages for such teams are referred to as “slash security” pages because they appear as /security [pronounced “slash security”] at the end of an organization’s URL.</a:t>
            </a:r>
          </a:p>
          <a:p>
            <a:pPr eaLnBrk="1" hangingPunct="1">
              <a:defRPr/>
            </a:pPr>
            <a:r>
              <a:rPr lang="en-US" sz="900" b="0" i="0" u="none" strike="noStrike" kern="1200" baseline="0" dirty="0" smtClean="0">
                <a:solidFill>
                  <a:schemeClr val="tx1"/>
                </a:solidFill>
                <a:latin typeface="Lucida Sans"/>
              </a:rPr>
              <a:t>(4) whois is a utility that can be used to query the domain registration databases. When domains are registered, the registrar needs to maintain information about who to contact for that domain. Those contacts can include a CSIRT for an organization.</a:t>
            </a:r>
          </a:p>
        </p:txBody>
      </p:sp>
      <p:sp>
        <p:nvSpPr>
          <p:cNvPr id="6" name="Rectangle 6"/>
          <p:cNvSpPr>
            <a:spLocks noGrp="1" noChangeArrowheads="1"/>
          </p:cNvSpPr>
          <p:nvPr>
            <p:ph type="ftr" sz="quarter" idx="4"/>
          </p:nvPr>
        </p:nvSpPr>
        <p:spPr bwMode="auto">
          <a:xfrm>
            <a:off x="-1" y="8669508"/>
            <a:ext cx="3438659" cy="46482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200">
                <a:latin typeface="Arial" charset="0"/>
                <a:ea typeface="ＭＳ Ｐゴシック" charset="-128"/>
              </a:defRPr>
            </a:lvl1pPr>
          </a:lstStyle>
          <a:p>
            <a:pPr>
              <a:defRPr/>
            </a:pPr>
            <a:r>
              <a:rPr lang="en-US" altLang="en-US" sz="800" dirty="0">
                <a:latin typeface="Lucida Sans"/>
              </a:rPr>
              <a:t>Training Module 3, CSIRT Operation, Version 2, © 2016 FIRST</a:t>
            </a:r>
          </a:p>
        </p:txBody>
      </p:sp>
      <p:sp>
        <p:nvSpPr>
          <p:cNvPr id="7" name="Rectangle 7"/>
          <p:cNvSpPr>
            <a:spLocks noGrp="1" noChangeArrowheads="1"/>
          </p:cNvSpPr>
          <p:nvPr>
            <p:ph type="sldNum" sz="quarter" idx="5"/>
          </p:nvPr>
        </p:nvSpPr>
        <p:spPr bwMode="auto">
          <a:xfrm>
            <a:off x="3886200" y="8669508"/>
            <a:ext cx="2971800" cy="46482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a:lvl1pPr>
          </a:lstStyle>
          <a:p>
            <a:fld id="{F5E97437-CEF4-4036-91BC-BC5EA72D1A5E}" type="slidenum">
              <a:rPr lang="en-US" altLang="en-US" sz="800">
                <a:latin typeface="Lucida Sans"/>
              </a:rPr>
              <a:pPr/>
              <a:t>25</a:t>
            </a:fld>
            <a:endParaRPr lang="en-US" altLang="en-US" sz="800" dirty="0">
              <a:latin typeface="Lucida Sans"/>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2"/>
          <p:cNvSpPr>
            <a:spLocks noGrp="1" noRot="1" noChangeAspect="1" noChangeArrowheads="1" noTextEdit="1"/>
          </p:cNvSpPr>
          <p:nvPr>
            <p:ph type="sldImg"/>
          </p:nvPr>
        </p:nvSpPr>
        <p:spPr>
          <a:ln/>
        </p:spPr>
      </p:sp>
      <p:sp>
        <p:nvSpPr>
          <p:cNvPr id="21507" name="Rectangle 3"/>
          <p:cNvSpPr>
            <a:spLocks noGrp="1" noChangeArrowheads="1"/>
          </p:cNvSpPr>
          <p:nvPr>
            <p:ph type="body" idx="1"/>
          </p:nvPr>
        </p:nvSpPr>
        <p:spPr>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defRPr/>
            </a:pPr>
            <a:r>
              <a:rPr lang="en-US" altLang="en-US" sz="1000" b="1" dirty="0" smtClean="0">
                <a:latin typeface="Lucida Sans"/>
              </a:rPr>
              <a:t>Disseminate Information:</a:t>
            </a:r>
            <a:r>
              <a:rPr lang="en-US" altLang="en-US" sz="1000" b="1" baseline="0" dirty="0" smtClean="0">
                <a:latin typeface="Lucida Sans"/>
              </a:rPr>
              <a:t> </a:t>
            </a:r>
            <a:r>
              <a:rPr lang="en-US" altLang="en-US" sz="1000" b="0" i="1" baseline="0" dirty="0" smtClean="0">
                <a:latin typeface="Lucida Sans"/>
                <a:cs typeface="Arial" charset="0"/>
              </a:rPr>
              <a:t>2</a:t>
            </a:r>
            <a:r>
              <a:rPr lang="en-US" altLang="en-US" sz="1000" i="1" dirty="0" smtClean="0">
                <a:latin typeface="Lucida Sans"/>
                <a:cs typeface="Arial" charset="0"/>
              </a:rPr>
              <a:t> minutes</a:t>
            </a:r>
          </a:p>
          <a:p>
            <a:pPr eaLnBrk="1" hangingPunct="1">
              <a:defRPr/>
            </a:pPr>
            <a:endParaRPr lang="en-US" altLang="en-US" sz="1000" dirty="0" smtClean="0">
              <a:latin typeface="Lucida Sans"/>
              <a:cs typeface="Arial" charset="0"/>
            </a:endParaRPr>
          </a:p>
          <a:p>
            <a:r>
              <a:rPr lang="en-US" altLang="en-US" sz="1000" b="1" dirty="0" smtClean="0">
                <a:latin typeface="Lucida Sans"/>
                <a:cs typeface="Arial" charset="0"/>
              </a:rPr>
              <a:t>Say: </a:t>
            </a:r>
            <a:r>
              <a:rPr lang="en-US" sz="1000" b="0" i="0" u="none" strike="noStrike" kern="1200" baseline="0" dirty="0" smtClean="0">
                <a:solidFill>
                  <a:schemeClr val="tx1"/>
                </a:solidFill>
                <a:latin typeface="Lucida Sans"/>
              </a:rPr>
              <a:t>The level at which you disseminate information, or that your organization disseminates information to its customers, depends on how major or minor the attack or vulnerability is and how widespread the problem is. In one case, a vendor would like customers to take notice and react. In another case, customers might not need to take any action. </a:t>
            </a:r>
          </a:p>
          <a:p>
            <a:r>
              <a:rPr lang="en-US" sz="1000" b="0" i="0" u="none" strike="noStrike" kern="1200" baseline="0" dirty="0" smtClean="0">
                <a:solidFill>
                  <a:schemeClr val="tx1"/>
                </a:solidFill>
                <a:latin typeface="Lucida Sans"/>
              </a:rPr>
              <a:t>(1) If you do not want a customer to take any action, why would your organization publish a notification? The answer is to provide an authoritative answer, stop users from guessing at the impact of the vulnerability, and prevent users from opening support cases to clarify the situation. </a:t>
            </a:r>
          </a:p>
          <a:p>
            <a:r>
              <a:rPr lang="en-US" sz="1000" b="0" i="0" u="none" strike="noStrike" kern="1200" baseline="0" dirty="0" smtClean="0">
                <a:solidFill>
                  <a:schemeClr val="tx1"/>
                </a:solidFill>
                <a:latin typeface="Lucida Sans"/>
              </a:rPr>
              <a:t>(2) The Common Vulnerability Scoring System, or CVSS, is a universal open and standardized method for rating IT vulnerabilities and determining the urgency of response. More information on the standard is available at https://www.first.org/cvss.</a:t>
            </a:r>
          </a:p>
        </p:txBody>
      </p:sp>
      <p:sp>
        <p:nvSpPr>
          <p:cNvPr id="6" name="Rectangle 6"/>
          <p:cNvSpPr>
            <a:spLocks noGrp="1" noChangeArrowheads="1"/>
          </p:cNvSpPr>
          <p:nvPr>
            <p:ph type="ftr" sz="quarter" idx="4"/>
          </p:nvPr>
        </p:nvSpPr>
        <p:spPr bwMode="auto">
          <a:xfrm>
            <a:off x="-1" y="8669508"/>
            <a:ext cx="3438659" cy="46482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200">
                <a:latin typeface="Arial" charset="0"/>
                <a:ea typeface="ＭＳ Ｐゴシック" charset="-128"/>
              </a:defRPr>
            </a:lvl1pPr>
          </a:lstStyle>
          <a:p>
            <a:pPr>
              <a:defRPr/>
            </a:pPr>
            <a:r>
              <a:rPr lang="en-US" altLang="en-US" sz="800" dirty="0">
                <a:latin typeface="Lucida Sans"/>
              </a:rPr>
              <a:t>Training Module 3, CSIRT Operation, Version 2, © 2016 FIRST</a:t>
            </a:r>
          </a:p>
        </p:txBody>
      </p:sp>
      <p:sp>
        <p:nvSpPr>
          <p:cNvPr id="7" name="Rectangle 7"/>
          <p:cNvSpPr>
            <a:spLocks noGrp="1" noChangeArrowheads="1"/>
          </p:cNvSpPr>
          <p:nvPr>
            <p:ph type="sldNum" sz="quarter" idx="5"/>
          </p:nvPr>
        </p:nvSpPr>
        <p:spPr bwMode="auto">
          <a:xfrm>
            <a:off x="3886200" y="8669508"/>
            <a:ext cx="2971800" cy="46482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a:lvl1pPr>
          </a:lstStyle>
          <a:p>
            <a:fld id="{F5E97437-CEF4-4036-91BC-BC5EA72D1A5E}" type="slidenum">
              <a:rPr lang="en-US" altLang="en-US" sz="800">
                <a:latin typeface="Lucida Sans"/>
              </a:rPr>
              <a:pPr/>
              <a:t>26</a:t>
            </a:fld>
            <a:endParaRPr lang="en-US" altLang="en-US" sz="800" dirty="0">
              <a:latin typeface="Lucida Sans"/>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noRot="1" noChangeAspect="1" noChangeArrowheads="1" noTextEdit="1"/>
          </p:cNvSpPr>
          <p:nvPr>
            <p:ph type="sldImg"/>
          </p:nvPr>
        </p:nvSpPr>
        <p:spPr>
          <a:ln/>
        </p:spPr>
      </p:sp>
      <p:sp>
        <p:nvSpPr>
          <p:cNvPr id="21507" name="Rectangle 3"/>
          <p:cNvSpPr>
            <a:spLocks noGrp="1" noChangeArrowheads="1"/>
          </p:cNvSpPr>
          <p:nvPr>
            <p:ph type="body" idx="1"/>
          </p:nvPr>
        </p:nvSpPr>
        <p:spPr>
          <a:xfrm>
            <a:off x="738554" y="4343400"/>
            <a:ext cx="5380892" cy="4114800"/>
          </a:xfrm>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defRPr/>
            </a:pPr>
            <a:r>
              <a:rPr lang="en-US" altLang="en-US" sz="1000" b="1" dirty="0" smtClean="0">
                <a:latin typeface="Lucida Sans"/>
                <a:cs typeface="Arial" charset="0"/>
              </a:rPr>
              <a:t>6. Conduct Post-Mortem and Lessons Learned Sessions: </a:t>
            </a:r>
            <a:r>
              <a:rPr lang="en-US" altLang="en-US" sz="1000" b="0" i="1" dirty="0" smtClean="0">
                <a:latin typeface="Lucida Sans"/>
                <a:cs typeface="Arial" charset="0"/>
              </a:rPr>
              <a:t>2</a:t>
            </a:r>
            <a:r>
              <a:rPr lang="en-US" altLang="en-US" sz="1000" i="1" dirty="0" smtClean="0">
                <a:latin typeface="Lucida Sans"/>
                <a:cs typeface="Arial" charset="0"/>
              </a:rPr>
              <a:t> minutes</a:t>
            </a:r>
            <a:endParaRPr lang="en-US" altLang="en-US" sz="1000" dirty="0" smtClean="0">
              <a:latin typeface="Lucida Sans"/>
              <a:cs typeface="Arial" charset="0"/>
            </a:endParaRPr>
          </a:p>
          <a:p>
            <a:pPr marL="0" marR="0" indent="0" algn="l" defTabSz="457200" rtl="0" eaLnBrk="1" fontAlgn="base" latinLnBrk="0" hangingPunct="1">
              <a:lnSpc>
                <a:spcPct val="100000"/>
              </a:lnSpc>
              <a:spcBef>
                <a:spcPct val="30000"/>
              </a:spcBef>
              <a:spcAft>
                <a:spcPct val="0"/>
              </a:spcAft>
              <a:buClrTx/>
              <a:buSzTx/>
              <a:buFontTx/>
              <a:buNone/>
              <a:tabLst/>
              <a:defRPr/>
            </a:pPr>
            <a:endParaRPr lang="en-US" altLang="en-US" sz="1000" b="0" dirty="0" smtClean="0">
              <a:latin typeface="Lucida Sans"/>
              <a:cs typeface="Arial" charset="0"/>
            </a:endParaRPr>
          </a:p>
          <a:p>
            <a:r>
              <a:rPr lang="en-US" altLang="en-US" sz="1000" b="1" dirty="0" smtClean="0">
                <a:latin typeface="Lucida Sans"/>
                <a:cs typeface="Arial" charset="0"/>
              </a:rPr>
              <a:t>Say: </a:t>
            </a:r>
            <a:r>
              <a:rPr lang="en-US" sz="1000" kern="1200" dirty="0" smtClean="0">
                <a:solidFill>
                  <a:schemeClr val="tx1"/>
                </a:solidFill>
                <a:effectLst/>
                <a:latin typeface="Lucida Sans"/>
              </a:rPr>
              <a:t>After an incident occurs, take </a:t>
            </a:r>
            <a:r>
              <a:rPr lang="en-US" sz="1000" b="0" kern="1200" dirty="0" smtClean="0">
                <a:solidFill>
                  <a:schemeClr val="tx1"/>
                </a:solidFill>
                <a:effectLst/>
                <a:latin typeface="Lucida Sans"/>
              </a:rPr>
              <a:t>time to conduct a post-mortem session to discuss how the incident happened, how it can be prevented from happening again, and what the business impacts were.</a:t>
            </a:r>
          </a:p>
          <a:p>
            <a:pPr marL="0" marR="0" indent="0" algn="l" defTabSz="457200" rtl="0" eaLnBrk="0" fontAlgn="base" latinLnBrk="0" hangingPunct="0">
              <a:lnSpc>
                <a:spcPct val="100000"/>
              </a:lnSpc>
              <a:spcBef>
                <a:spcPct val="30000"/>
              </a:spcBef>
              <a:spcAft>
                <a:spcPct val="0"/>
              </a:spcAft>
              <a:buClrTx/>
              <a:buSzTx/>
              <a:buFontTx/>
              <a:buNone/>
              <a:tabLst/>
              <a:defRPr/>
            </a:pPr>
            <a:r>
              <a:rPr lang="en-US" sz="1000" kern="1200" dirty="0" smtClean="0">
                <a:solidFill>
                  <a:schemeClr val="tx1"/>
                </a:solidFill>
                <a:effectLst/>
                <a:latin typeface="Lucida Sans"/>
              </a:rPr>
              <a:t>(1) Try using a methodology known informally as the “five whys.” In other words, keep asking “why” until you have a decent root cause.</a:t>
            </a:r>
          </a:p>
          <a:p>
            <a:r>
              <a:rPr lang="en-US" sz="1000" kern="1200" dirty="0" smtClean="0">
                <a:solidFill>
                  <a:schemeClr val="tx1"/>
                </a:solidFill>
                <a:effectLst/>
                <a:latin typeface="Lucida Sans"/>
              </a:rPr>
              <a:t>(2) This can result in:</a:t>
            </a:r>
          </a:p>
          <a:p>
            <a:pPr marL="171450" indent="-171450">
              <a:buFont typeface="Arial" panose="020B0604020202020204" pitchFamily="34" charset="0"/>
              <a:buChar char="•"/>
            </a:pPr>
            <a:r>
              <a:rPr lang="en-US" sz="1000" kern="1200" dirty="0" smtClean="0">
                <a:solidFill>
                  <a:schemeClr val="tx1"/>
                </a:solidFill>
                <a:effectLst/>
                <a:latin typeface="Lucida Sans"/>
              </a:rPr>
              <a:t>New or changed requirements for information security controls;</a:t>
            </a:r>
          </a:p>
          <a:p>
            <a:pPr marL="171450" indent="-171450">
              <a:buFont typeface="Arial" panose="020B0604020202020204" pitchFamily="34" charset="0"/>
              <a:buChar char="•"/>
            </a:pPr>
            <a:r>
              <a:rPr lang="en-US" sz="1000" kern="1200" dirty="0" smtClean="0">
                <a:solidFill>
                  <a:schemeClr val="tx1"/>
                </a:solidFill>
                <a:effectLst/>
                <a:latin typeface="Lucida Sans"/>
              </a:rPr>
              <a:t>New or changed threat and vulnerability information and thus changes to how the organization assesses threats; and</a:t>
            </a:r>
          </a:p>
          <a:p>
            <a:pPr marL="171450" indent="-171450">
              <a:buFont typeface="Arial" panose="020B0604020202020204" pitchFamily="34" charset="0"/>
              <a:buChar char="•"/>
            </a:pPr>
            <a:r>
              <a:rPr lang="en-US" sz="1000" kern="1200" dirty="0" smtClean="0">
                <a:solidFill>
                  <a:schemeClr val="tx1"/>
                </a:solidFill>
                <a:effectLst/>
                <a:latin typeface="Lucida Sans"/>
              </a:rPr>
              <a:t>Changes to the information security incident management plan and its related information. </a:t>
            </a:r>
          </a:p>
          <a:p>
            <a:pPr marL="0" indent="0">
              <a:buFont typeface="Arial" panose="020B0604020202020204" pitchFamily="34" charset="0"/>
              <a:buNone/>
            </a:pPr>
            <a:r>
              <a:rPr lang="en-US" sz="1000" kern="1200" dirty="0" smtClean="0">
                <a:solidFill>
                  <a:schemeClr val="tx1"/>
                </a:solidFill>
                <a:effectLst/>
                <a:latin typeface="Lucida Sans"/>
              </a:rPr>
              <a:t>(3) It is recommended that</a:t>
            </a:r>
            <a:r>
              <a:rPr lang="en-US" sz="1000" kern="1200" baseline="0" dirty="0" smtClean="0">
                <a:solidFill>
                  <a:schemeClr val="tx1"/>
                </a:solidFill>
                <a:effectLst/>
                <a:latin typeface="Lucida Sans"/>
              </a:rPr>
              <a:t> you share the</a:t>
            </a:r>
            <a:r>
              <a:rPr lang="en-US" sz="1000" kern="1200" dirty="0" smtClean="0">
                <a:solidFill>
                  <a:schemeClr val="tx1"/>
                </a:solidFill>
                <a:effectLst/>
                <a:latin typeface="Lucida Sans"/>
              </a:rPr>
              <a:t> post-mortem with the entire CSIRT for discussion and debate and share it at a high level outside of the CSIRT to get outside input.</a:t>
            </a:r>
            <a:r>
              <a:rPr lang="en-US" sz="1000" kern="1200" baseline="0" dirty="0" smtClean="0">
                <a:solidFill>
                  <a:schemeClr val="tx1"/>
                </a:solidFill>
                <a:effectLst/>
                <a:latin typeface="Lucida Sans"/>
              </a:rPr>
              <a:t> Figure out the best way to share post-mortem information within your organization.</a:t>
            </a:r>
          </a:p>
        </p:txBody>
      </p:sp>
      <p:sp>
        <p:nvSpPr>
          <p:cNvPr id="6" name="Rectangle 6"/>
          <p:cNvSpPr>
            <a:spLocks noGrp="1" noChangeArrowheads="1"/>
          </p:cNvSpPr>
          <p:nvPr>
            <p:ph type="ftr" sz="quarter" idx="4"/>
          </p:nvPr>
        </p:nvSpPr>
        <p:spPr bwMode="auto">
          <a:xfrm>
            <a:off x="-1" y="8669508"/>
            <a:ext cx="3438659" cy="46482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200">
                <a:latin typeface="Arial" charset="0"/>
                <a:ea typeface="ＭＳ Ｐゴシック" charset="-128"/>
              </a:defRPr>
            </a:lvl1pPr>
          </a:lstStyle>
          <a:p>
            <a:pPr>
              <a:defRPr/>
            </a:pPr>
            <a:r>
              <a:rPr lang="en-US" altLang="en-US" sz="800" dirty="0">
                <a:latin typeface="Lucida Sans"/>
              </a:rPr>
              <a:t>Training Module 3, CSIRT Operation, Version 2, © 2016 FIRST</a:t>
            </a:r>
          </a:p>
        </p:txBody>
      </p:sp>
      <p:sp>
        <p:nvSpPr>
          <p:cNvPr id="7" name="Rectangle 7"/>
          <p:cNvSpPr>
            <a:spLocks noGrp="1" noChangeArrowheads="1"/>
          </p:cNvSpPr>
          <p:nvPr>
            <p:ph type="sldNum" sz="quarter" idx="5"/>
          </p:nvPr>
        </p:nvSpPr>
        <p:spPr bwMode="auto">
          <a:xfrm>
            <a:off x="3886200" y="8669508"/>
            <a:ext cx="2971800" cy="46482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a:lvl1pPr>
          </a:lstStyle>
          <a:p>
            <a:fld id="{F5E97437-CEF4-4036-91BC-BC5EA72D1A5E}" type="slidenum">
              <a:rPr lang="en-US" altLang="en-US" sz="800">
                <a:latin typeface="Lucida Sans"/>
              </a:rPr>
              <a:pPr/>
              <a:t>27</a:t>
            </a:fld>
            <a:endParaRPr lang="en-US" altLang="en-US" sz="800" dirty="0">
              <a:latin typeface="Lucida Sans"/>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p:cNvSpPr>
            <a:spLocks noGrp="1" noRot="1" noChangeAspect="1" noChangeArrowheads="1" noTextEdit="1"/>
          </p:cNvSpPr>
          <p:nvPr>
            <p:ph type="sldImg"/>
          </p:nvPr>
        </p:nvSpPr>
        <p:spPr>
          <a:ln/>
        </p:spPr>
      </p:sp>
      <p:sp>
        <p:nvSpPr>
          <p:cNvPr id="59395"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sz="1000" b="1" dirty="0" smtClean="0">
                <a:latin typeface="Lucida Sans"/>
                <a:cs typeface="Arial" charset="0"/>
              </a:rPr>
              <a:t>Learning Check: </a:t>
            </a:r>
            <a:r>
              <a:rPr lang="en-US" altLang="en-US" sz="1000" i="1" dirty="0" smtClean="0">
                <a:latin typeface="Lucida Sans"/>
                <a:cs typeface="Arial" charset="0"/>
              </a:rPr>
              <a:t>4 minutes</a:t>
            </a:r>
            <a:endParaRPr lang="en-US" altLang="en-US" sz="1000" dirty="0" smtClean="0">
              <a:latin typeface="Lucida Sans"/>
              <a:cs typeface="Arial" charset="0"/>
            </a:endParaRPr>
          </a:p>
          <a:p>
            <a:pPr eaLnBrk="1" hangingPunct="1"/>
            <a:r>
              <a:rPr lang="en-US" altLang="en-US" sz="1000" b="1" dirty="0" smtClean="0">
                <a:latin typeface="Lucida Sans"/>
                <a:cs typeface="Arial" charset="0"/>
              </a:rPr>
              <a:t>Say: </a:t>
            </a:r>
            <a:r>
              <a:rPr lang="en-US" altLang="en-US" sz="1000" dirty="0" smtClean="0">
                <a:latin typeface="Lucida Sans"/>
                <a:cs typeface="Arial" charset="0"/>
              </a:rPr>
              <a:t>Now let’s have another learning check!</a:t>
            </a:r>
          </a:p>
          <a:p>
            <a:pPr eaLnBrk="1" hangingPunct="1"/>
            <a:r>
              <a:rPr lang="en-US" altLang="en-US" sz="1000" b="1" dirty="0" smtClean="0">
                <a:latin typeface="Lucida Sans"/>
                <a:cs typeface="Arial" charset="0"/>
              </a:rPr>
              <a:t>Ask</a:t>
            </a:r>
            <a:r>
              <a:rPr lang="en-US" altLang="en-US" sz="1000" dirty="0" smtClean="0">
                <a:latin typeface="Lucida Sans"/>
                <a:cs typeface="Arial" charset="0"/>
              </a:rPr>
              <a:t> learners to talk about how their companies deal with continuous</a:t>
            </a:r>
            <a:r>
              <a:rPr lang="en-US" altLang="en-US" sz="1000" baseline="0" dirty="0" smtClean="0">
                <a:latin typeface="Lucida Sans"/>
                <a:cs typeface="Arial" charset="0"/>
              </a:rPr>
              <a:t> improvement through a post-mortem process</a:t>
            </a:r>
            <a:r>
              <a:rPr lang="en-US" altLang="en-US" sz="1000" dirty="0" smtClean="0">
                <a:latin typeface="Lucida Sans"/>
                <a:cs typeface="Arial" charset="0"/>
              </a:rPr>
              <a:t>.</a:t>
            </a:r>
          </a:p>
          <a:p>
            <a:pPr marL="0" marR="0" indent="0" algn="l" defTabSz="457200" rtl="0" eaLnBrk="1" fontAlgn="base" latinLnBrk="0" hangingPunct="1">
              <a:lnSpc>
                <a:spcPct val="100000"/>
              </a:lnSpc>
              <a:spcBef>
                <a:spcPct val="30000"/>
              </a:spcBef>
              <a:spcAft>
                <a:spcPct val="0"/>
              </a:spcAft>
              <a:buClrTx/>
              <a:buSzTx/>
              <a:buFontTx/>
              <a:buNone/>
              <a:tabLst/>
              <a:defRPr/>
            </a:pPr>
            <a:r>
              <a:rPr lang="en-US" altLang="en-US" sz="1000" b="1" dirty="0" smtClean="0">
                <a:latin typeface="Lucida Sans"/>
                <a:cs typeface="Arial" charset="0"/>
              </a:rPr>
              <a:t>Questions to ask: </a:t>
            </a:r>
            <a:endParaRPr lang="en-US" altLang="en-US" sz="1000" b="0" dirty="0" smtClean="0">
              <a:latin typeface="Lucida Sans"/>
              <a:cs typeface="Arial" charset="0"/>
            </a:endParaRPr>
          </a:p>
          <a:p>
            <a:pPr marL="171450" marR="0" indent="-171450" algn="l" defTabSz="457200" rtl="0" eaLnBrk="1" fontAlgn="base" latinLnBrk="0" hangingPunct="1">
              <a:lnSpc>
                <a:spcPct val="100000"/>
              </a:lnSpc>
              <a:spcBef>
                <a:spcPct val="30000"/>
              </a:spcBef>
              <a:spcAft>
                <a:spcPct val="0"/>
              </a:spcAft>
              <a:buClrTx/>
              <a:buSzTx/>
              <a:buFont typeface="Arial" panose="020B0604020202020204" pitchFamily="34" charset="0"/>
              <a:buChar char="•"/>
              <a:tabLst/>
              <a:defRPr/>
            </a:pPr>
            <a:r>
              <a:rPr lang="en-US" altLang="en-US" sz="1000" b="0" dirty="0" smtClean="0">
                <a:latin typeface="Lucida Sans"/>
                <a:cs typeface="Arial" charset="0"/>
              </a:rPr>
              <a:t>How open are managers and co-workers</a:t>
            </a:r>
            <a:r>
              <a:rPr lang="en-US" altLang="en-US" sz="1000" b="0" baseline="0" dirty="0" smtClean="0">
                <a:latin typeface="Lucida Sans"/>
                <a:cs typeface="Arial" charset="0"/>
              </a:rPr>
              <a:t> to feedback in your organization?</a:t>
            </a:r>
          </a:p>
          <a:p>
            <a:pPr marL="171450" marR="0" indent="-171450" algn="l" defTabSz="457200" rtl="0" eaLnBrk="1" fontAlgn="base" latinLnBrk="0" hangingPunct="1">
              <a:lnSpc>
                <a:spcPct val="100000"/>
              </a:lnSpc>
              <a:spcBef>
                <a:spcPct val="30000"/>
              </a:spcBef>
              <a:spcAft>
                <a:spcPct val="0"/>
              </a:spcAft>
              <a:buClrTx/>
              <a:buSzTx/>
              <a:buFont typeface="Arial" panose="020B0604020202020204" pitchFamily="34" charset="0"/>
              <a:buChar char="•"/>
              <a:tabLst/>
              <a:defRPr/>
            </a:pPr>
            <a:r>
              <a:rPr lang="en-US" altLang="en-US" sz="1000" b="0" baseline="0" dirty="0" smtClean="0">
                <a:latin typeface="Lucida Sans"/>
                <a:cs typeface="Arial" charset="0"/>
              </a:rPr>
              <a:t>How does information tend to travel through your organization? Is the organization open to sharing information or more hierarchical? </a:t>
            </a:r>
          </a:p>
          <a:p>
            <a:pPr marL="171450" marR="0" indent="-171450" algn="l" defTabSz="457200" rtl="0" eaLnBrk="1" fontAlgn="base" latinLnBrk="0" hangingPunct="1">
              <a:lnSpc>
                <a:spcPct val="100000"/>
              </a:lnSpc>
              <a:spcBef>
                <a:spcPct val="30000"/>
              </a:spcBef>
              <a:spcAft>
                <a:spcPct val="0"/>
              </a:spcAft>
              <a:buClrTx/>
              <a:buSzTx/>
              <a:buFont typeface="Arial" panose="020B0604020202020204" pitchFamily="34" charset="0"/>
              <a:buChar char="•"/>
              <a:tabLst/>
              <a:defRPr/>
            </a:pPr>
            <a:r>
              <a:rPr lang="en-US" altLang="en-US" sz="1000" b="0" baseline="0" dirty="0" smtClean="0">
                <a:latin typeface="Lucida Sans"/>
                <a:cs typeface="Arial" charset="0"/>
              </a:rPr>
              <a:t>How often does the CSIRT evaluate its own processes even with no incidents that cause concern about process?</a:t>
            </a:r>
          </a:p>
          <a:p>
            <a:pPr marL="0" marR="0" lvl="1" indent="0" algn="l" defTabSz="457200" rtl="0" eaLnBrk="1" fontAlgn="base" latinLnBrk="0" hangingPunct="1">
              <a:lnSpc>
                <a:spcPct val="100000"/>
              </a:lnSpc>
              <a:spcBef>
                <a:spcPct val="30000"/>
              </a:spcBef>
              <a:spcAft>
                <a:spcPct val="0"/>
              </a:spcAft>
              <a:buClrTx/>
              <a:buSzTx/>
              <a:buFontTx/>
              <a:buNone/>
              <a:tabLst/>
              <a:defRPr/>
            </a:pPr>
            <a:r>
              <a:rPr lang="en-US" altLang="en-US" sz="1000" b="1" baseline="0" dirty="0" smtClean="0">
                <a:latin typeface="Lucida Sans"/>
                <a:cs typeface="Arial" charset="0"/>
              </a:rPr>
              <a:t>Make sure </a:t>
            </a:r>
            <a:r>
              <a:rPr lang="en-US" altLang="en-US" sz="1000" b="0" baseline="0" dirty="0" smtClean="0">
                <a:latin typeface="Lucida Sans"/>
                <a:cs typeface="Arial" charset="0"/>
              </a:rPr>
              <a:t>learners understand that post-mortems are part of a continuous improvement process that helps mitigate both threats and business impacts. Hark back to the idea that </a:t>
            </a:r>
            <a:r>
              <a:rPr lang="en-US" altLang="en-US" sz="1000" b="0" baseline="0" dirty="0" smtClean="0">
                <a:latin typeface="Lucida Sans"/>
                <a:ea typeface="Lucida Sans" panose="020B0602030504020204" pitchFamily="34" charset="0"/>
                <a:cs typeface="Lucida Sans" panose="020B0602030504020204" pitchFamily="34" charset="0"/>
              </a:rPr>
              <a:t>incidents are addressed one at a time, but the post-mortem is for improving team efficiency and internal processes overall. Each learner and each CSIRT is responsible for enacting this improvement over time.</a:t>
            </a:r>
          </a:p>
        </p:txBody>
      </p:sp>
      <p:sp>
        <p:nvSpPr>
          <p:cNvPr id="6" name="Rectangle 6"/>
          <p:cNvSpPr>
            <a:spLocks noGrp="1" noChangeArrowheads="1"/>
          </p:cNvSpPr>
          <p:nvPr>
            <p:ph type="ftr" sz="quarter" idx="4"/>
          </p:nvPr>
        </p:nvSpPr>
        <p:spPr bwMode="auto">
          <a:xfrm>
            <a:off x="-1" y="8669508"/>
            <a:ext cx="3438659" cy="46482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200">
                <a:latin typeface="Arial" charset="0"/>
                <a:ea typeface="ＭＳ Ｐゴシック" charset="-128"/>
              </a:defRPr>
            </a:lvl1pPr>
          </a:lstStyle>
          <a:p>
            <a:pPr>
              <a:defRPr/>
            </a:pPr>
            <a:r>
              <a:rPr lang="en-US" altLang="en-US" sz="800" dirty="0">
                <a:latin typeface="Lucida Sans"/>
              </a:rPr>
              <a:t>Training Module 3, CSIRT Operation, Version 2, © 2016 FIRST</a:t>
            </a:r>
          </a:p>
        </p:txBody>
      </p:sp>
      <p:sp>
        <p:nvSpPr>
          <p:cNvPr id="7" name="Rectangle 7"/>
          <p:cNvSpPr>
            <a:spLocks noGrp="1" noChangeArrowheads="1"/>
          </p:cNvSpPr>
          <p:nvPr>
            <p:ph type="sldNum" sz="quarter" idx="5"/>
          </p:nvPr>
        </p:nvSpPr>
        <p:spPr bwMode="auto">
          <a:xfrm>
            <a:off x="3886200" y="8669508"/>
            <a:ext cx="2971800" cy="46482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a:lvl1pPr>
          </a:lstStyle>
          <a:p>
            <a:fld id="{F5E97437-CEF4-4036-91BC-BC5EA72D1A5E}" type="slidenum">
              <a:rPr lang="en-US" altLang="en-US" sz="800">
                <a:latin typeface="Lucida Sans"/>
              </a:rPr>
              <a:pPr/>
              <a:t>28</a:t>
            </a:fld>
            <a:endParaRPr lang="en-US" altLang="en-US" sz="800" dirty="0">
              <a:latin typeface="Lucida Sans"/>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Rot="1" noChangeAspect="1" noChangeArrowheads="1" noTextEdit="1"/>
          </p:cNvSpPr>
          <p:nvPr>
            <p:ph type="sldImg"/>
          </p:nvPr>
        </p:nvSpPr>
        <p:spPr>
          <a:ln/>
        </p:spPr>
      </p:sp>
      <p:sp>
        <p:nvSpPr>
          <p:cNvPr id="1229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sz="1000" b="1" dirty="0" smtClean="0">
                <a:latin typeface="Lucida Sans"/>
                <a:cs typeface="Arial" charset="0"/>
              </a:rPr>
              <a:t>Section 2: Tools and Technologies: </a:t>
            </a:r>
            <a:r>
              <a:rPr lang="en-US" altLang="en-US" sz="1000" i="1" dirty="0" smtClean="0">
                <a:latin typeface="Lucida Sans"/>
                <a:cs typeface="Arial" charset="0"/>
              </a:rPr>
              <a:t>0 minutes</a:t>
            </a:r>
            <a:endParaRPr lang="en-US" altLang="en-US" sz="1000" dirty="0" smtClean="0">
              <a:latin typeface="Lucida Sans"/>
              <a:cs typeface="Arial" charset="0"/>
            </a:endParaRPr>
          </a:p>
          <a:p>
            <a:pPr eaLnBrk="1" hangingPunct="1"/>
            <a:r>
              <a:rPr lang="en-US" altLang="en-US" sz="1000" b="1" dirty="0" smtClean="0">
                <a:latin typeface="Lucida Sans"/>
                <a:cs typeface="Arial" charset="0"/>
              </a:rPr>
              <a:t>Say: </a:t>
            </a:r>
            <a:r>
              <a:rPr lang="en-US" altLang="en-US" sz="1000" b="0" dirty="0" smtClean="0">
                <a:latin typeface="Lucida Sans"/>
                <a:cs typeface="Arial" charset="0"/>
              </a:rPr>
              <a:t>Now</a:t>
            </a:r>
            <a:r>
              <a:rPr lang="en-US" altLang="en-US" sz="1000" b="0" baseline="0" dirty="0" smtClean="0">
                <a:latin typeface="Lucida Sans"/>
                <a:cs typeface="Arial" charset="0"/>
              </a:rPr>
              <a:t> let’s move to S</a:t>
            </a:r>
            <a:r>
              <a:rPr lang="en-US" altLang="en-US" sz="1000" dirty="0" smtClean="0">
                <a:latin typeface="Lucida Sans"/>
                <a:cs typeface="Arial" charset="0"/>
              </a:rPr>
              <a:t>ection 2,</a:t>
            </a:r>
            <a:r>
              <a:rPr lang="en-US" altLang="en-US" sz="1000" baseline="0" dirty="0" smtClean="0">
                <a:latin typeface="Lucida Sans"/>
                <a:cs typeface="Arial" charset="0"/>
              </a:rPr>
              <a:t> on tools and technologies</a:t>
            </a:r>
            <a:r>
              <a:rPr lang="en-US" altLang="en-US" sz="1000" dirty="0" smtClean="0">
                <a:latin typeface="Lucida Sans"/>
                <a:cs typeface="Arial" charset="0"/>
              </a:rPr>
              <a:t>.</a:t>
            </a:r>
          </a:p>
        </p:txBody>
      </p:sp>
      <p:sp>
        <p:nvSpPr>
          <p:cNvPr id="6" name="Rectangle 6"/>
          <p:cNvSpPr>
            <a:spLocks noGrp="1" noChangeArrowheads="1"/>
          </p:cNvSpPr>
          <p:nvPr>
            <p:ph type="ftr" sz="quarter" idx="4"/>
          </p:nvPr>
        </p:nvSpPr>
        <p:spPr bwMode="auto">
          <a:xfrm>
            <a:off x="-1" y="8669508"/>
            <a:ext cx="3438659" cy="46482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200">
                <a:latin typeface="Arial" charset="0"/>
                <a:ea typeface="ＭＳ Ｐゴシック" charset="-128"/>
              </a:defRPr>
            </a:lvl1pPr>
          </a:lstStyle>
          <a:p>
            <a:pPr>
              <a:defRPr/>
            </a:pPr>
            <a:r>
              <a:rPr lang="en-US" altLang="en-US" sz="800" dirty="0">
                <a:latin typeface="Lucida Sans"/>
              </a:rPr>
              <a:t>Training Module 3, CSIRT Operation, Version 2, © 2016 FIRST</a:t>
            </a:r>
          </a:p>
        </p:txBody>
      </p:sp>
      <p:sp>
        <p:nvSpPr>
          <p:cNvPr id="7" name="Rectangle 7"/>
          <p:cNvSpPr>
            <a:spLocks noGrp="1" noChangeArrowheads="1"/>
          </p:cNvSpPr>
          <p:nvPr>
            <p:ph type="sldNum" sz="quarter" idx="5"/>
          </p:nvPr>
        </p:nvSpPr>
        <p:spPr bwMode="auto">
          <a:xfrm>
            <a:off x="3886200" y="8669508"/>
            <a:ext cx="2971800" cy="46482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a:lvl1pPr>
          </a:lstStyle>
          <a:p>
            <a:fld id="{F5E97437-CEF4-4036-91BC-BC5EA72D1A5E}" type="slidenum">
              <a:rPr lang="en-US" altLang="en-US" sz="800">
                <a:latin typeface="Lucida Sans"/>
              </a:rPr>
              <a:pPr/>
              <a:t>30</a:t>
            </a:fld>
            <a:endParaRPr lang="en-US" altLang="en-US" sz="800" dirty="0">
              <a:latin typeface="Lucida Sans"/>
            </a:endParaRPr>
          </a:p>
        </p:txBody>
      </p:sp>
    </p:spTree>
    <p:extLst>
      <p:ext uri="{BB962C8B-B14F-4D97-AF65-F5344CB8AC3E}">
        <p14:creationId xmlns:p14="http://schemas.microsoft.com/office/powerpoint/2010/main" val="211392846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Rot="1" noChangeAspect="1" noChangeArrowheads="1" noTextEdit="1"/>
          </p:cNvSpPr>
          <p:nvPr>
            <p:ph type="sldImg"/>
          </p:nvPr>
        </p:nvSpPr>
        <p:spPr>
          <a:ln/>
        </p:spPr>
      </p:sp>
      <p:sp>
        <p:nvSpPr>
          <p:cNvPr id="21507" name="Rectangle 3"/>
          <p:cNvSpPr>
            <a:spLocks noGrp="1" noChangeArrowheads="1"/>
          </p:cNvSpPr>
          <p:nvPr>
            <p:ph type="body" idx="1"/>
          </p:nvPr>
        </p:nvSpPr>
        <p:spPr>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defRPr/>
            </a:pPr>
            <a:r>
              <a:rPr lang="en-US" altLang="en-US" sz="1000" b="1" dirty="0" smtClean="0">
                <a:latin typeface="Lucida Sans"/>
                <a:cs typeface="Arial" charset="0"/>
              </a:rPr>
              <a:t>Tools</a:t>
            </a:r>
            <a:r>
              <a:rPr lang="en-US" altLang="en-US" sz="1000" b="1" i="0" dirty="0" smtClean="0">
                <a:latin typeface="Lucida Sans"/>
                <a:cs typeface="Arial" charset="0"/>
              </a:rPr>
              <a:t>:</a:t>
            </a:r>
            <a:r>
              <a:rPr lang="en-US" altLang="en-US" sz="1000" b="1" i="1" dirty="0" smtClean="0">
                <a:latin typeface="Lucida Sans"/>
                <a:cs typeface="Arial" charset="0"/>
              </a:rPr>
              <a:t> </a:t>
            </a:r>
            <a:r>
              <a:rPr lang="en-US" altLang="en-US" sz="1000" i="1" dirty="0" smtClean="0">
                <a:latin typeface="Lucida Sans"/>
                <a:cs typeface="Arial" charset="0"/>
              </a:rPr>
              <a:t>2 minutes</a:t>
            </a:r>
          </a:p>
          <a:p>
            <a:pPr eaLnBrk="1" hangingPunct="1">
              <a:defRPr/>
            </a:pPr>
            <a:endParaRPr lang="en-US" altLang="en-US" sz="1000" i="1" dirty="0" smtClean="0">
              <a:latin typeface="Lucida Sans"/>
              <a:cs typeface="Arial" charset="0"/>
            </a:endParaRPr>
          </a:p>
          <a:p>
            <a:r>
              <a:rPr lang="en-US" altLang="en-US" sz="1000" b="1" dirty="0" smtClean="0">
                <a:latin typeface="Lucida Sans"/>
                <a:cs typeface="Arial" charset="0"/>
              </a:rPr>
              <a:t>Say: </a:t>
            </a:r>
            <a:r>
              <a:rPr lang="en-US" altLang="en-US" sz="1000" b="0" dirty="0" smtClean="0">
                <a:latin typeface="Lucida Sans"/>
                <a:cs typeface="Arial" charset="0"/>
              </a:rPr>
              <a:t>First let’s look at tools. </a:t>
            </a:r>
            <a:r>
              <a:rPr lang="en-US" sz="1000" kern="1200" dirty="0" smtClean="0">
                <a:solidFill>
                  <a:schemeClr val="tx1"/>
                </a:solidFill>
                <a:effectLst/>
                <a:latin typeface="Lucida Sans"/>
              </a:rPr>
              <a:t>Different categories of tools can be useful</a:t>
            </a:r>
            <a:r>
              <a:rPr lang="en-US" sz="1000" kern="1200" baseline="0" dirty="0" smtClean="0">
                <a:solidFill>
                  <a:schemeClr val="tx1"/>
                </a:solidFill>
                <a:effectLst/>
                <a:latin typeface="Lucida Sans"/>
              </a:rPr>
              <a:t> in different ways. </a:t>
            </a:r>
            <a:endParaRPr lang="en-US" sz="1000" kern="1200" dirty="0" smtClean="0">
              <a:solidFill>
                <a:schemeClr val="tx1"/>
              </a:solidFill>
              <a:effectLst/>
              <a:latin typeface="Lucida Sans"/>
            </a:endParaRPr>
          </a:p>
          <a:p>
            <a:r>
              <a:rPr lang="en-US" sz="1000" kern="1200" dirty="0" smtClean="0">
                <a:solidFill>
                  <a:schemeClr val="tx1"/>
                </a:solidFill>
                <a:effectLst/>
                <a:latin typeface="Lucida Sans"/>
              </a:rPr>
              <a:t>(1) For one thing, log files are text, so you can use text manipulation tools to extract</a:t>
            </a:r>
            <a:r>
              <a:rPr lang="en-US" sz="1000" kern="1200" baseline="0" dirty="0" smtClean="0">
                <a:solidFill>
                  <a:schemeClr val="tx1"/>
                </a:solidFill>
                <a:effectLst/>
                <a:latin typeface="Lucida Sans"/>
              </a:rPr>
              <a:t> </a:t>
            </a:r>
            <a:r>
              <a:rPr lang="en-US" sz="1000" kern="1200" dirty="0" smtClean="0">
                <a:solidFill>
                  <a:schemeClr val="tx1"/>
                </a:solidFill>
                <a:effectLst/>
                <a:latin typeface="Lucida Sans"/>
              </a:rPr>
              <a:t>and sort information.</a:t>
            </a:r>
          </a:p>
          <a:p>
            <a:r>
              <a:rPr lang="en-US" sz="1000" kern="1200" dirty="0" smtClean="0">
                <a:solidFill>
                  <a:schemeClr val="tx1"/>
                </a:solidFill>
                <a:effectLst/>
                <a:latin typeface="Lucida Sans"/>
              </a:rPr>
              <a:t>(2) You can use other tools to automate repetitive tasks.</a:t>
            </a:r>
          </a:p>
          <a:p>
            <a:r>
              <a:rPr lang="en-US" sz="1000" kern="1200" dirty="0" smtClean="0">
                <a:solidFill>
                  <a:schemeClr val="tx1"/>
                </a:solidFill>
                <a:effectLst/>
                <a:latin typeface="Lucida Sans"/>
              </a:rPr>
              <a:t>(3) You can use databases to collect</a:t>
            </a:r>
            <a:r>
              <a:rPr lang="en-US" sz="1000" kern="1200" baseline="0" dirty="0" smtClean="0">
                <a:solidFill>
                  <a:schemeClr val="tx1"/>
                </a:solidFill>
                <a:effectLst/>
                <a:latin typeface="Lucida Sans"/>
              </a:rPr>
              <a:t> and store large amounts of data. </a:t>
            </a:r>
            <a:r>
              <a:rPr lang="en-US" sz="1000" dirty="0" smtClean="0">
                <a:latin typeface="Lucida Sans"/>
              </a:rPr>
              <a:t>When dealing with large amounts of data that is split across multiple files, it may be easier to put it in a database and then analyze</a:t>
            </a:r>
            <a:r>
              <a:rPr lang="en-US" sz="1000" baseline="0" dirty="0" smtClean="0">
                <a:latin typeface="Lucida Sans"/>
              </a:rPr>
              <a:t> it.</a:t>
            </a:r>
            <a:r>
              <a:rPr lang="en-US" sz="1000" dirty="0" smtClean="0">
                <a:latin typeface="Lucida Sans"/>
              </a:rPr>
              <a:t> These</a:t>
            </a:r>
            <a:r>
              <a:rPr lang="en-US" sz="1000" baseline="0" dirty="0" smtClean="0">
                <a:latin typeface="Lucida Sans"/>
              </a:rPr>
              <a:t> are three examples of tool categories, but you get the idea.</a:t>
            </a:r>
            <a:endParaRPr lang="en-US" sz="1000" kern="1200" baseline="0" dirty="0" smtClean="0">
              <a:solidFill>
                <a:schemeClr val="tx1"/>
              </a:solidFill>
              <a:effectLst/>
              <a:latin typeface="Lucida Sans"/>
            </a:endParaRPr>
          </a:p>
          <a:p>
            <a:r>
              <a:rPr lang="en-US" sz="1000" kern="1200" dirty="0" smtClean="0">
                <a:solidFill>
                  <a:schemeClr val="tx1"/>
                </a:solidFill>
                <a:effectLst/>
                <a:latin typeface="Lucida Sans"/>
              </a:rPr>
              <a:t>(4) Often, information can be received in different formats and must be processed so that existing tools can use it.</a:t>
            </a:r>
          </a:p>
          <a:p>
            <a:r>
              <a:rPr lang="en-US" sz="1000" kern="1200" dirty="0" smtClean="0">
                <a:solidFill>
                  <a:schemeClr val="tx1"/>
                </a:solidFill>
                <a:effectLst/>
                <a:latin typeface="Lucida Sans"/>
              </a:rPr>
              <a:t>(5) The small size of a CSIRT team</a:t>
            </a:r>
            <a:r>
              <a:rPr lang="en-US" sz="1000" kern="1200" baseline="0" dirty="0" smtClean="0">
                <a:solidFill>
                  <a:schemeClr val="tx1"/>
                </a:solidFill>
                <a:effectLst/>
                <a:latin typeface="Lucida Sans"/>
              </a:rPr>
              <a:t> means that the team </a:t>
            </a:r>
            <a:r>
              <a:rPr lang="en-US" sz="1000" kern="1200" dirty="0" smtClean="0">
                <a:solidFill>
                  <a:schemeClr val="tx1"/>
                </a:solidFill>
                <a:effectLst/>
                <a:latin typeface="Lucida Sans"/>
              </a:rPr>
              <a:t>must automate its processes. Team members must be capable of doing that themselves.</a:t>
            </a:r>
          </a:p>
          <a:p>
            <a:pPr eaLnBrk="1" hangingPunct="1">
              <a:defRPr/>
            </a:pPr>
            <a:endParaRPr lang="en-US" altLang="en-US" sz="1000" dirty="0" smtClean="0">
              <a:latin typeface="Lucida Sans"/>
              <a:cs typeface="Arial" charset="0"/>
            </a:endParaRPr>
          </a:p>
          <a:p>
            <a:pPr eaLnBrk="1" hangingPunct="1">
              <a:defRPr/>
            </a:pPr>
            <a:endParaRPr lang="en-US" altLang="en-US" sz="900" dirty="0" smtClean="0">
              <a:latin typeface="Lucida Sans"/>
              <a:cs typeface="Arial" charset="0"/>
            </a:endParaRPr>
          </a:p>
        </p:txBody>
      </p:sp>
      <p:sp>
        <p:nvSpPr>
          <p:cNvPr id="6" name="Rectangle 6"/>
          <p:cNvSpPr>
            <a:spLocks noGrp="1" noChangeArrowheads="1"/>
          </p:cNvSpPr>
          <p:nvPr>
            <p:ph type="ftr" sz="quarter" idx="4"/>
          </p:nvPr>
        </p:nvSpPr>
        <p:spPr bwMode="auto">
          <a:xfrm>
            <a:off x="-1" y="8669508"/>
            <a:ext cx="3438659" cy="46482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200">
                <a:latin typeface="Arial" charset="0"/>
                <a:ea typeface="ＭＳ Ｐゴシック" charset="-128"/>
              </a:defRPr>
            </a:lvl1pPr>
          </a:lstStyle>
          <a:p>
            <a:pPr>
              <a:defRPr/>
            </a:pPr>
            <a:r>
              <a:rPr lang="en-US" altLang="en-US" sz="800" dirty="0">
                <a:latin typeface="Lucida Sans"/>
              </a:rPr>
              <a:t>Training Module 3, CSIRT Operation, Version 2, © 2016 FIRST</a:t>
            </a:r>
          </a:p>
        </p:txBody>
      </p:sp>
      <p:sp>
        <p:nvSpPr>
          <p:cNvPr id="7" name="Rectangle 7"/>
          <p:cNvSpPr>
            <a:spLocks noGrp="1" noChangeArrowheads="1"/>
          </p:cNvSpPr>
          <p:nvPr>
            <p:ph type="sldNum" sz="quarter" idx="5"/>
          </p:nvPr>
        </p:nvSpPr>
        <p:spPr bwMode="auto">
          <a:xfrm>
            <a:off x="3886200" y="8669508"/>
            <a:ext cx="2971800" cy="46482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a:lvl1pPr>
          </a:lstStyle>
          <a:p>
            <a:fld id="{F5E97437-CEF4-4036-91BC-BC5EA72D1A5E}" type="slidenum">
              <a:rPr lang="en-US" altLang="en-US" sz="800">
                <a:latin typeface="Lucida Sans"/>
              </a:rPr>
              <a:pPr/>
              <a:t>31</a:t>
            </a:fld>
            <a:endParaRPr lang="en-US" altLang="en-US" sz="800" dirty="0">
              <a:latin typeface="Lucida Sans"/>
            </a:endParaRPr>
          </a:p>
        </p:txBody>
      </p:sp>
    </p:spTree>
    <p:extLst>
      <p:ext uri="{BB962C8B-B14F-4D97-AF65-F5344CB8AC3E}">
        <p14:creationId xmlns:p14="http://schemas.microsoft.com/office/powerpoint/2010/main" val="302816438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Rot="1" noChangeAspect="1" noChangeArrowheads="1" noTextEdit="1"/>
          </p:cNvSpPr>
          <p:nvPr>
            <p:ph type="sldImg"/>
          </p:nvPr>
        </p:nvSpPr>
        <p:spPr>
          <a:xfrm>
            <a:off x="1736725" y="650875"/>
            <a:ext cx="3384550" cy="2538413"/>
          </a:xfrm>
          <a:ln/>
        </p:spPr>
      </p:sp>
      <p:sp>
        <p:nvSpPr>
          <p:cNvPr id="21507" name="Rectangle 3"/>
          <p:cNvSpPr>
            <a:spLocks noGrp="1" noChangeArrowheads="1"/>
          </p:cNvSpPr>
          <p:nvPr>
            <p:ph type="body" idx="1"/>
          </p:nvPr>
        </p:nvSpPr>
        <p:spPr>
          <a:xfrm>
            <a:off x="867508" y="3622431"/>
            <a:ext cx="5122984" cy="4835769"/>
          </a:xfrm>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defRPr/>
            </a:pPr>
            <a:r>
              <a:rPr lang="en-US" altLang="en-US" sz="800" b="1" dirty="0" smtClean="0">
                <a:latin typeface="Lucida Sans"/>
                <a:cs typeface="Arial" charset="0"/>
              </a:rPr>
              <a:t>Tools</a:t>
            </a:r>
            <a:r>
              <a:rPr lang="en-US" altLang="en-US" sz="800" b="1" i="0" dirty="0" smtClean="0">
                <a:latin typeface="Lucida Sans"/>
                <a:cs typeface="Arial" charset="0"/>
              </a:rPr>
              <a:t>:</a:t>
            </a:r>
            <a:r>
              <a:rPr lang="en-US" altLang="en-US" sz="800" b="1" i="1" dirty="0" smtClean="0">
                <a:latin typeface="Lucida Sans"/>
                <a:cs typeface="Arial" charset="0"/>
              </a:rPr>
              <a:t> </a:t>
            </a:r>
            <a:r>
              <a:rPr lang="en-US" altLang="en-US" sz="800" b="0" i="1" dirty="0" smtClean="0">
                <a:latin typeface="Lucida Sans"/>
                <a:cs typeface="Arial" charset="0"/>
              </a:rPr>
              <a:t>4</a:t>
            </a:r>
            <a:r>
              <a:rPr lang="en-US" altLang="en-US" sz="800" b="0" i="1" baseline="0" dirty="0" smtClean="0">
                <a:latin typeface="Lucida Sans"/>
                <a:cs typeface="Arial" charset="0"/>
              </a:rPr>
              <a:t> to 5 </a:t>
            </a:r>
            <a:r>
              <a:rPr lang="en-US" altLang="en-US" sz="800" i="1" dirty="0" smtClean="0">
                <a:latin typeface="Lucida Sans"/>
                <a:cs typeface="Arial" charset="0"/>
              </a:rPr>
              <a:t>minutes</a:t>
            </a:r>
          </a:p>
          <a:p>
            <a:pPr eaLnBrk="1" hangingPunct="1">
              <a:defRPr/>
            </a:pPr>
            <a:endParaRPr lang="en-US" altLang="en-US" sz="800" i="1" dirty="0" smtClean="0">
              <a:latin typeface="Lucida Sans"/>
              <a:cs typeface="Arial" charset="0"/>
            </a:endParaRPr>
          </a:p>
          <a:p>
            <a:pPr eaLnBrk="1" hangingPunct="1">
              <a:defRPr/>
            </a:pPr>
            <a:r>
              <a:rPr lang="en-US" altLang="en-US" sz="800" b="1" dirty="0" smtClean="0">
                <a:latin typeface="Lucida Sans"/>
                <a:cs typeface="Arial" charset="0"/>
              </a:rPr>
              <a:t>Say: </a:t>
            </a:r>
            <a:r>
              <a:rPr lang="en-US" altLang="en-US" sz="800" dirty="0" smtClean="0">
                <a:latin typeface="Lucida Sans"/>
                <a:cs typeface="Arial" charset="0"/>
              </a:rPr>
              <a:t>It is important to be proactive</a:t>
            </a:r>
            <a:r>
              <a:rPr lang="en-US" altLang="en-US" sz="800" baseline="0" dirty="0" smtClean="0">
                <a:latin typeface="Lucida Sans"/>
                <a:cs typeface="Arial" charset="0"/>
              </a:rPr>
              <a:t> in guarding against</a:t>
            </a:r>
            <a:r>
              <a:rPr lang="en-US" altLang="en-US" sz="800" dirty="0" smtClean="0">
                <a:latin typeface="Lucida Sans"/>
                <a:cs typeface="Arial" charset="0"/>
              </a:rPr>
              <a:t> security incidents. These tools can</a:t>
            </a:r>
            <a:r>
              <a:rPr lang="en-US" altLang="en-US" sz="800" baseline="0" dirty="0" smtClean="0">
                <a:latin typeface="Lucida Sans"/>
                <a:cs typeface="Arial" charset="0"/>
              </a:rPr>
              <a:t> help you</a:t>
            </a:r>
            <a:r>
              <a:rPr lang="en-US" altLang="en-US" sz="800" b="0" baseline="0" dirty="0" smtClean="0">
                <a:latin typeface="Lucida Sans"/>
                <a:cs typeface="Arial" charset="0"/>
              </a:rPr>
              <a:t> detect and block</a:t>
            </a:r>
            <a:r>
              <a:rPr lang="en-US" altLang="en-US" sz="800" b="1" baseline="0" dirty="0" smtClean="0">
                <a:latin typeface="Lucida Sans"/>
                <a:cs typeface="Arial" charset="0"/>
              </a:rPr>
              <a:t> </a:t>
            </a:r>
            <a:r>
              <a:rPr lang="en-US" altLang="en-US" sz="800" baseline="0" dirty="0" smtClean="0">
                <a:latin typeface="Lucida Sans"/>
                <a:cs typeface="Arial" charset="0"/>
              </a:rPr>
              <a:t>attacks before they happen. Let’s look at network auditing tools, network intrusion detection tools, forensics tools, and network analysis tools.</a:t>
            </a:r>
          </a:p>
          <a:p>
            <a:pPr marL="0" indent="0" eaLnBrk="1" hangingPunct="1">
              <a:buFont typeface="Arial" panose="020B0604020202020204" pitchFamily="34" charset="0"/>
              <a:buNone/>
              <a:defRPr/>
            </a:pPr>
            <a:r>
              <a:rPr lang="en-US" altLang="en-US" sz="800" b="0" baseline="0" dirty="0" smtClean="0">
                <a:latin typeface="Lucida Sans"/>
                <a:cs typeface="Arial" charset="0"/>
              </a:rPr>
              <a:t>(1) AbuseHelper lets you retrieve internet abuse handling–related information and aggregate that information.</a:t>
            </a:r>
          </a:p>
          <a:p>
            <a:pPr marL="0" indent="0" eaLnBrk="1" hangingPunct="1">
              <a:buFont typeface="Arial" panose="020B0604020202020204" pitchFamily="34" charset="0"/>
              <a:buNone/>
              <a:defRPr/>
            </a:pPr>
            <a:r>
              <a:rPr lang="en-US" altLang="en-US" sz="800" b="0" baseline="0" dirty="0" smtClean="0">
                <a:latin typeface="Lucida Sans"/>
                <a:cs typeface="Arial" charset="0"/>
              </a:rPr>
              <a:t>Wireshark is a popular network protocol analyzer with a powerful feature set.</a:t>
            </a:r>
          </a:p>
          <a:p>
            <a:pPr marL="0" indent="0" eaLnBrk="1" hangingPunct="1">
              <a:buFont typeface="Arial" panose="020B0604020202020204" pitchFamily="34" charset="0"/>
              <a:buNone/>
              <a:defRPr/>
            </a:pPr>
            <a:r>
              <a:rPr lang="en-US" altLang="en-US" sz="800" b="0" baseline="0" dirty="0" smtClean="0">
                <a:latin typeface="Lucida Sans"/>
                <a:cs typeface="Arial" charset="0"/>
              </a:rPr>
              <a:t>(2) Snort is a network intrusion detection system that performs real-time traffic analysis and packet logging on IP networks.</a:t>
            </a:r>
          </a:p>
          <a:p>
            <a:pPr marL="0" indent="0" eaLnBrk="1" hangingPunct="1">
              <a:buFont typeface="Arial" panose="020B0604020202020204" pitchFamily="34" charset="0"/>
              <a:buNone/>
              <a:defRPr/>
            </a:pPr>
            <a:r>
              <a:rPr lang="en-US" altLang="en-US" sz="800" b="0" baseline="0" dirty="0" smtClean="0">
                <a:latin typeface="Lucida Sans"/>
                <a:cs typeface="Arial" charset="0"/>
              </a:rPr>
              <a:t>(3) Sleuth Kit is a collection of command line tools and utilities for the forensic analysis of computer systems.</a:t>
            </a:r>
          </a:p>
          <a:p>
            <a:pPr marL="0" indent="0" eaLnBrk="1" hangingPunct="1">
              <a:buFont typeface="Arial" panose="020B0604020202020204" pitchFamily="34" charset="0"/>
              <a:buNone/>
              <a:defRPr/>
            </a:pPr>
            <a:r>
              <a:rPr lang="en-US" altLang="en-US" sz="800" b="0" baseline="0" dirty="0" smtClean="0">
                <a:latin typeface="Lucida Sans"/>
                <a:cs typeface="Arial" charset="0"/>
              </a:rPr>
              <a:t>EnCase offers forensic analysis of commercial applications.</a:t>
            </a:r>
          </a:p>
          <a:p>
            <a:pPr marL="0" indent="0" eaLnBrk="1" hangingPunct="1">
              <a:buFont typeface="Arial" panose="020B0604020202020204" pitchFamily="34" charset="0"/>
              <a:buNone/>
              <a:defRPr/>
            </a:pPr>
            <a:r>
              <a:rPr lang="en-US" altLang="en-US" sz="800" b="0" baseline="0" dirty="0" smtClean="0">
                <a:latin typeface="Lucida Sans"/>
                <a:cs typeface="Arial" charset="0"/>
              </a:rPr>
              <a:t>(4) whois is a method to search databases for contact details using internet registries.</a:t>
            </a:r>
          </a:p>
          <a:p>
            <a:pPr marL="0" indent="0" eaLnBrk="1" hangingPunct="1">
              <a:buFont typeface="Arial" panose="020B0604020202020204" pitchFamily="34" charset="0"/>
              <a:buNone/>
              <a:defRPr/>
            </a:pPr>
            <a:r>
              <a:rPr lang="en-US" altLang="en-US" sz="800" b="0" baseline="0" dirty="0" smtClean="0">
                <a:latin typeface="Lucida Sans"/>
                <a:cs typeface="Arial" charset="0"/>
              </a:rPr>
              <a:t>Splunk is used to search, monitor, analyze and visualize machine data for log correlation.</a:t>
            </a:r>
          </a:p>
          <a:p>
            <a:pPr marL="0" indent="0" eaLnBrk="1" hangingPunct="1">
              <a:buFont typeface="Arial" panose="020B0604020202020204" pitchFamily="34" charset="0"/>
              <a:buNone/>
              <a:defRPr/>
            </a:pPr>
            <a:r>
              <a:rPr lang="en-US" altLang="en-US" sz="800" b="0" baseline="0" dirty="0" smtClean="0">
                <a:latin typeface="Lucida Sans"/>
                <a:cs typeface="Arial" charset="0"/>
              </a:rPr>
              <a:t>dig, or domain information groper, is a network administration command-line tool that can be used to query DNS address data.</a:t>
            </a:r>
          </a:p>
          <a:p>
            <a:pPr marL="0" indent="0" eaLnBrk="1" hangingPunct="1">
              <a:buFont typeface="Arial" panose="020B0604020202020204" pitchFamily="34" charset="0"/>
              <a:buNone/>
              <a:defRPr/>
            </a:pPr>
            <a:r>
              <a:rPr lang="en-US" altLang="en-US" sz="800" b="0" baseline="0" dirty="0" smtClean="0">
                <a:latin typeface="Lucida Sans"/>
                <a:cs typeface="Arial" charset="0"/>
              </a:rPr>
              <a:t>(5) GnuPG encrypts and decrypts mail or data.</a:t>
            </a:r>
          </a:p>
          <a:p>
            <a:pPr eaLnBrk="1" hangingPunct="1">
              <a:defRPr/>
            </a:pPr>
            <a:endParaRPr lang="en-US" altLang="en-US" sz="800" baseline="0" dirty="0" smtClean="0">
              <a:latin typeface="Lucida Sans"/>
              <a:cs typeface="Arial" charset="0"/>
            </a:endParaRPr>
          </a:p>
          <a:p>
            <a:pPr eaLnBrk="1" hangingPunct="1">
              <a:defRPr/>
            </a:pPr>
            <a:r>
              <a:rPr lang="en-US" altLang="en-US" sz="800" b="1" baseline="0" dirty="0" smtClean="0">
                <a:latin typeface="Lucida Sans"/>
                <a:cs typeface="Arial" charset="0"/>
              </a:rPr>
              <a:t>Mention: </a:t>
            </a:r>
            <a:r>
              <a:rPr lang="en-US" altLang="en-US" sz="800" baseline="0" dirty="0" smtClean="0">
                <a:latin typeface="Lucida Sans"/>
                <a:cs typeface="Arial" charset="0"/>
              </a:rPr>
              <a:t>Tools you (the instructor) recommend to manage your network and address and resolve incidents.</a:t>
            </a:r>
            <a:endParaRPr lang="en-US" altLang="en-US" sz="800" dirty="0" smtClean="0">
              <a:latin typeface="Lucida Sans"/>
              <a:cs typeface="Arial" charset="0"/>
            </a:endParaRPr>
          </a:p>
          <a:p>
            <a:pPr eaLnBrk="1" hangingPunct="1">
              <a:defRPr/>
            </a:pPr>
            <a:endParaRPr lang="en-US" altLang="en-US" sz="800" dirty="0" smtClean="0">
              <a:latin typeface="Lucida Sans"/>
              <a:cs typeface="Arial" charset="0"/>
            </a:endParaRPr>
          </a:p>
        </p:txBody>
      </p:sp>
      <p:sp>
        <p:nvSpPr>
          <p:cNvPr id="6" name="Rectangle 6"/>
          <p:cNvSpPr>
            <a:spLocks noGrp="1" noChangeArrowheads="1"/>
          </p:cNvSpPr>
          <p:nvPr>
            <p:ph type="ftr" sz="quarter" idx="4"/>
          </p:nvPr>
        </p:nvSpPr>
        <p:spPr bwMode="auto">
          <a:xfrm>
            <a:off x="-1" y="8669508"/>
            <a:ext cx="3438659" cy="46482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200">
                <a:latin typeface="Arial" charset="0"/>
                <a:ea typeface="ＭＳ Ｐゴシック" charset="-128"/>
              </a:defRPr>
            </a:lvl1pPr>
          </a:lstStyle>
          <a:p>
            <a:pPr>
              <a:defRPr/>
            </a:pPr>
            <a:r>
              <a:rPr lang="en-US" altLang="en-US" sz="800" dirty="0">
                <a:latin typeface="Lucida Sans"/>
              </a:rPr>
              <a:t>Training Module 3, CSIRT Operation, Version 2, © 2016 FIRST</a:t>
            </a:r>
          </a:p>
        </p:txBody>
      </p:sp>
      <p:sp>
        <p:nvSpPr>
          <p:cNvPr id="7" name="Rectangle 7"/>
          <p:cNvSpPr>
            <a:spLocks noGrp="1" noChangeArrowheads="1"/>
          </p:cNvSpPr>
          <p:nvPr>
            <p:ph type="sldNum" sz="quarter" idx="5"/>
          </p:nvPr>
        </p:nvSpPr>
        <p:spPr bwMode="auto">
          <a:xfrm>
            <a:off x="3886200" y="8669508"/>
            <a:ext cx="2971800" cy="46482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a:lvl1pPr>
          </a:lstStyle>
          <a:p>
            <a:fld id="{F5E97437-CEF4-4036-91BC-BC5EA72D1A5E}" type="slidenum">
              <a:rPr lang="en-US" altLang="en-US" sz="800">
                <a:latin typeface="Lucida Sans"/>
              </a:rPr>
              <a:pPr/>
              <a:t>32</a:t>
            </a:fld>
            <a:endParaRPr lang="en-US" altLang="en-US" sz="800" dirty="0">
              <a:latin typeface="Lucida Sans"/>
            </a:endParaRPr>
          </a:p>
        </p:txBody>
      </p:sp>
    </p:spTree>
    <p:extLst>
      <p:ext uri="{BB962C8B-B14F-4D97-AF65-F5344CB8AC3E}">
        <p14:creationId xmlns:p14="http://schemas.microsoft.com/office/powerpoint/2010/main" val="302816438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Rot="1" noChangeAspect="1" noChangeArrowheads="1" noTextEdit="1"/>
          </p:cNvSpPr>
          <p:nvPr>
            <p:ph type="sldImg"/>
          </p:nvPr>
        </p:nvSpPr>
        <p:spPr>
          <a:ln/>
        </p:spPr>
      </p:sp>
      <p:sp>
        <p:nvSpPr>
          <p:cNvPr id="10243"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sz="1000" b="1" dirty="0" smtClean="0">
                <a:latin typeface="Lucida Sans"/>
                <a:cs typeface="Arial" charset="0"/>
              </a:rPr>
              <a:t>Agenda: </a:t>
            </a:r>
            <a:r>
              <a:rPr lang="en-US" altLang="en-US" sz="1000" i="1" dirty="0" smtClean="0">
                <a:latin typeface="Lucida Sans"/>
                <a:cs typeface="Arial" charset="0"/>
              </a:rPr>
              <a:t>1 minute</a:t>
            </a:r>
            <a:endParaRPr lang="en-US" altLang="en-US" sz="1000" dirty="0" smtClean="0">
              <a:latin typeface="Lucida Sans"/>
              <a:cs typeface="Arial" charset="0"/>
            </a:endParaRPr>
          </a:p>
          <a:p>
            <a:pPr eaLnBrk="1" hangingPunct="1"/>
            <a:r>
              <a:rPr lang="en-US" altLang="en-US" sz="1000" b="1" dirty="0" smtClean="0">
                <a:latin typeface="Lucida Sans"/>
                <a:cs typeface="Arial" charset="0"/>
              </a:rPr>
              <a:t>Say: </a:t>
            </a:r>
            <a:r>
              <a:rPr lang="en-US" altLang="en-US" sz="1000" dirty="0" smtClean="0">
                <a:latin typeface="Lucida Sans"/>
                <a:cs typeface="Arial" charset="0"/>
              </a:rPr>
              <a:t>Let’s take</a:t>
            </a:r>
            <a:r>
              <a:rPr lang="en-US" altLang="en-US" sz="1000" baseline="0" dirty="0" smtClean="0">
                <a:latin typeface="Lucida Sans"/>
                <a:cs typeface="Arial" charset="0"/>
              </a:rPr>
              <a:t> a look at some goals for today. Any questions about what we’ll be covering?</a:t>
            </a:r>
            <a:endParaRPr lang="en-US" altLang="en-US" sz="1000" dirty="0" smtClean="0">
              <a:latin typeface="Lucida Sans"/>
              <a:cs typeface="Arial" charset="0"/>
            </a:endParaRPr>
          </a:p>
          <a:p>
            <a:pPr eaLnBrk="1" hangingPunct="1"/>
            <a:r>
              <a:rPr lang="en-US" altLang="en-US" sz="1000" b="1" dirty="0" smtClean="0">
                <a:latin typeface="Lucida Sans"/>
                <a:cs typeface="Arial" charset="0"/>
              </a:rPr>
              <a:t>Tell </a:t>
            </a:r>
            <a:r>
              <a:rPr lang="en-US" altLang="en-US" sz="1000" dirty="0" smtClean="0">
                <a:latin typeface="Lucida Sans"/>
                <a:cs typeface="Arial" charset="0"/>
              </a:rPr>
              <a:t>learners how this pertains to their everyday jobs.</a:t>
            </a:r>
          </a:p>
        </p:txBody>
      </p:sp>
      <p:sp>
        <p:nvSpPr>
          <p:cNvPr id="6" name="Rectangle 6"/>
          <p:cNvSpPr>
            <a:spLocks noGrp="1" noChangeArrowheads="1"/>
          </p:cNvSpPr>
          <p:nvPr>
            <p:ph type="ftr" sz="quarter" idx="4"/>
          </p:nvPr>
        </p:nvSpPr>
        <p:spPr bwMode="auto">
          <a:xfrm>
            <a:off x="-1" y="8669508"/>
            <a:ext cx="3438659" cy="46482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200">
                <a:latin typeface="Arial" charset="0"/>
                <a:ea typeface="ＭＳ Ｐゴシック" charset="-128"/>
              </a:defRPr>
            </a:lvl1pPr>
          </a:lstStyle>
          <a:p>
            <a:pPr>
              <a:defRPr/>
            </a:pPr>
            <a:r>
              <a:rPr lang="en-US" altLang="en-US" sz="800" dirty="0">
                <a:latin typeface="Lucida Sans"/>
              </a:rPr>
              <a:t>Training Module 3, CSIRT Operation, Version 2, © 2016 FIRST</a:t>
            </a:r>
          </a:p>
        </p:txBody>
      </p:sp>
      <p:sp>
        <p:nvSpPr>
          <p:cNvPr id="7" name="Rectangle 7"/>
          <p:cNvSpPr>
            <a:spLocks noGrp="1" noChangeArrowheads="1"/>
          </p:cNvSpPr>
          <p:nvPr>
            <p:ph type="sldNum" sz="quarter" idx="5"/>
          </p:nvPr>
        </p:nvSpPr>
        <p:spPr bwMode="auto">
          <a:xfrm>
            <a:off x="3886200" y="8669508"/>
            <a:ext cx="2971800" cy="46482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a:lvl1pPr>
          </a:lstStyle>
          <a:p>
            <a:fld id="{F5E97437-CEF4-4036-91BC-BC5EA72D1A5E}" type="slidenum">
              <a:rPr lang="en-US" altLang="en-US" sz="800">
                <a:latin typeface="Lucida Sans"/>
              </a:rPr>
              <a:pPr/>
              <a:t>3</a:t>
            </a:fld>
            <a:endParaRPr lang="en-US" altLang="en-US" sz="800" dirty="0">
              <a:latin typeface="Lucida Sans"/>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Rot="1" noChangeAspect="1" noChangeArrowheads="1" noTextEdit="1"/>
          </p:cNvSpPr>
          <p:nvPr>
            <p:ph type="sldImg"/>
          </p:nvPr>
        </p:nvSpPr>
        <p:spPr>
          <a:xfrm>
            <a:off x="1687513" y="520700"/>
            <a:ext cx="3482975" cy="2611438"/>
          </a:xfrm>
          <a:ln/>
        </p:spPr>
      </p:sp>
      <p:sp>
        <p:nvSpPr>
          <p:cNvPr id="21507" name="Rectangle 3"/>
          <p:cNvSpPr>
            <a:spLocks noGrp="1" noChangeArrowheads="1"/>
          </p:cNvSpPr>
          <p:nvPr>
            <p:ph type="body" idx="1"/>
          </p:nvPr>
        </p:nvSpPr>
        <p:spPr>
          <a:xfrm>
            <a:off x="820615" y="3587262"/>
            <a:ext cx="5216770" cy="4870938"/>
          </a:xfrm>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defRPr/>
            </a:pPr>
            <a:r>
              <a:rPr lang="en-US" altLang="en-US" sz="800" b="1" dirty="0" smtClean="0">
                <a:latin typeface="Lucida Sans"/>
                <a:cs typeface="Arial" charset="0"/>
              </a:rPr>
              <a:t>Tools</a:t>
            </a:r>
            <a:r>
              <a:rPr lang="en-US" altLang="en-US" sz="800" b="1" i="0" dirty="0" smtClean="0">
                <a:latin typeface="Lucida Sans"/>
                <a:cs typeface="Arial" charset="0"/>
              </a:rPr>
              <a:t>:</a:t>
            </a:r>
            <a:r>
              <a:rPr lang="en-US" altLang="en-US" sz="800" b="1" i="1" dirty="0" smtClean="0">
                <a:latin typeface="Lucida Sans"/>
                <a:cs typeface="Arial" charset="0"/>
              </a:rPr>
              <a:t> </a:t>
            </a:r>
            <a:r>
              <a:rPr lang="en-US" altLang="en-US" sz="800" b="0" i="1" dirty="0" smtClean="0">
                <a:latin typeface="Lucida Sans"/>
                <a:cs typeface="Arial" charset="0"/>
              </a:rPr>
              <a:t>4 to 5</a:t>
            </a:r>
            <a:r>
              <a:rPr lang="en-US" altLang="en-US" sz="800" i="1" dirty="0" smtClean="0">
                <a:latin typeface="Lucida Sans"/>
                <a:cs typeface="Arial" charset="0"/>
              </a:rPr>
              <a:t> minutes</a:t>
            </a:r>
          </a:p>
          <a:p>
            <a:pPr eaLnBrk="1" hangingPunct="1">
              <a:defRPr/>
            </a:pPr>
            <a:endParaRPr lang="en-US" altLang="en-US" sz="800" i="1" dirty="0" smtClean="0">
              <a:latin typeface="Lucida Sans"/>
              <a:cs typeface="Arial" charset="0"/>
            </a:endParaRPr>
          </a:p>
          <a:p>
            <a:pPr eaLnBrk="1" hangingPunct="1">
              <a:defRPr/>
            </a:pPr>
            <a:r>
              <a:rPr lang="en-US" altLang="en-US" sz="800" b="1" dirty="0" smtClean="0">
                <a:latin typeface="Lucida Sans"/>
                <a:cs typeface="Arial" charset="0"/>
              </a:rPr>
              <a:t>Say: </a:t>
            </a:r>
            <a:r>
              <a:rPr lang="en-US" altLang="en-US" sz="800" b="0" dirty="0" smtClean="0">
                <a:latin typeface="Lucida Sans"/>
                <a:cs typeface="Arial" charset="0"/>
              </a:rPr>
              <a:t>This</a:t>
            </a:r>
            <a:r>
              <a:rPr lang="en-US" altLang="en-US" sz="800" b="0" baseline="0" dirty="0" smtClean="0">
                <a:latin typeface="Lucida Sans"/>
                <a:cs typeface="Arial" charset="0"/>
              </a:rPr>
              <a:t> list identifies some additional tools, broken into incident-tracking tools, command-line tools, scripting languages, and databases.</a:t>
            </a:r>
          </a:p>
          <a:p>
            <a:pPr eaLnBrk="1" hangingPunct="1">
              <a:defRPr/>
            </a:pPr>
            <a:r>
              <a:rPr lang="en-US" altLang="en-US" sz="800" b="0" baseline="0" dirty="0" smtClean="0">
                <a:latin typeface="Lucida Sans"/>
                <a:cs typeface="Arial" charset="0"/>
              </a:rPr>
              <a:t>(1) RTIR stands for Request Tracker for Incident Response, an open-source incident handling system targeted for computer security teams.</a:t>
            </a:r>
          </a:p>
          <a:p>
            <a:pPr eaLnBrk="1" hangingPunct="1">
              <a:defRPr/>
            </a:pPr>
            <a:r>
              <a:rPr lang="en-US" altLang="en-US" sz="800" dirty="0" smtClean="0">
                <a:latin typeface="Lucida Sans"/>
              </a:rPr>
              <a:t>(2) sed,</a:t>
            </a:r>
            <a:r>
              <a:rPr lang="en-US" altLang="en-US" sz="800" baseline="0" dirty="0" smtClean="0">
                <a:latin typeface="Lucida Sans"/>
              </a:rPr>
              <a:t> or </a:t>
            </a:r>
            <a:r>
              <a:rPr lang="en-US" sz="800" b="0" i="0" kern="1200" dirty="0" smtClean="0">
                <a:solidFill>
                  <a:schemeClr val="tx1"/>
                </a:solidFill>
                <a:effectLst/>
                <a:latin typeface="Lucida Sans"/>
                <a:cs typeface="+mn-cs"/>
              </a:rPr>
              <a:t>stream editor, is a Unix utility that parses and transforms text, using a simple, compact programming language.</a:t>
            </a:r>
          </a:p>
          <a:p>
            <a:pPr eaLnBrk="1" hangingPunct="1">
              <a:defRPr/>
            </a:pPr>
            <a:r>
              <a:rPr lang="en-US" altLang="en-US" sz="800" dirty="0" smtClean="0">
                <a:latin typeface="Lucida Sans"/>
              </a:rPr>
              <a:t>AWK </a:t>
            </a:r>
            <a:r>
              <a:rPr lang="en-US" sz="800" b="0" i="0" kern="1200" dirty="0" smtClean="0">
                <a:solidFill>
                  <a:schemeClr val="tx1"/>
                </a:solidFill>
                <a:effectLst/>
                <a:latin typeface="Lucida Sans"/>
                <a:cs typeface="+mn-cs"/>
              </a:rPr>
              <a:t>is an interpreted programming language designed for text processing and typically used as a data extraction and reporting tool. </a:t>
            </a:r>
          </a:p>
          <a:p>
            <a:pPr eaLnBrk="1" hangingPunct="1">
              <a:defRPr/>
            </a:pPr>
            <a:r>
              <a:rPr lang="en-US" altLang="en-US" sz="800" dirty="0" smtClean="0">
                <a:latin typeface="Lucida Sans"/>
              </a:rPr>
              <a:t>grep </a:t>
            </a:r>
            <a:r>
              <a:rPr lang="en-US" sz="800" b="0" i="0" kern="1200" dirty="0" smtClean="0">
                <a:solidFill>
                  <a:schemeClr val="tx1"/>
                </a:solidFill>
                <a:effectLst/>
                <a:latin typeface="Lucida Sans"/>
                <a:cs typeface="+mn-cs"/>
              </a:rPr>
              <a:t>is a command-line utility for searching plain-text data sets for lines matching a regular expression.</a:t>
            </a:r>
          </a:p>
          <a:p>
            <a:pPr eaLnBrk="1" hangingPunct="1">
              <a:defRPr/>
            </a:pPr>
            <a:r>
              <a:rPr lang="en-US" altLang="en-US" sz="800" dirty="0" smtClean="0">
                <a:latin typeface="Lucida Sans"/>
              </a:rPr>
              <a:t>(3) Python is a general-purpose, high-level programming language with a design that emphasizes code readability</a:t>
            </a:r>
          </a:p>
          <a:p>
            <a:pPr eaLnBrk="1" hangingPunct="1">
              <a:defRPr/>
            </a:pPr>
            <a:r>
              <a:rPr lang="en-US" altLang="en-US" sz="800" dirty="0" smtClean="0">
                <a:latin typeface="Lucida Sans"/>
              </a:rPr>
              <a:t>Perl is a general-purpose Unix scripting language that makes report processing easier.</a:t>
            </a:r>
          </a:p>
          <a:p>
            <a:pPr eaLnBrk="1" hangingPunct="1">
              <a:defRPr/>
            </a:pPr>
            <a:r>
              <a:rPr lang="en-US" altLang="en-US" sz="800" dirty="0" smtClean="0">
                <a:latin typeface="Lucida Sans"/>
              </a:rPr>
              <a:t>(4) SQLite [pronounced “sequelite”] </a:t>
            </a:r>
            <a:r>
              <a:rPr lang="en-US" sz="800" b="0" i="0" kern="1200" dirty="0" smtClean="0">
                <a:solidFill>
                  <a:schemeClr val="tx1"/>
                </a:solidFill>
                <a:effectLst/>
                <a:latin typeface="Lucida Sans"/>
                <a:cs typeface="+mn-cs"/>
              </a:rPr>
              <a:t>is a relational database management system contained in a C programming library.</a:t>
            </a:r>
          </a:p>
          <a:p>
            <a:pPr eaLnBrk="1" hangingPunct="1">
              <a:defRPr/>
            </a:pPr>
            <a:r>
              <a:rPr lang="en-US" altLang="en-US" sz="800" dirty="0" smtClean="0">
                <a:latin typeface="Lucida Sans"/>
              </a:rPr>
              <a:t>MySQL [pronounced “my sequel”] is a widely used relational database management system.</a:t>
            </a:r>
          </a:p>
          <a:p>
            <a:pPr eaLnBrk="1" hangingPunct="1">
              <a:defRPr/>
            </a:pPr>
            <a:r>
              <a:rPr lang="en-US" altLang="en-US" sz="800" dirty="0" smtClean="0">
                <a:latin typeface="Lucida Sans"/>
              </a:rPr>
              <a:t>PostgreSQL [pronounced “postgresequel”], often abbreviated to "Postgres,“</a:t>
            </a:r>
            <a:r>
              <a:rPr lang="en-US" altLang="en-US" sz="800" baseline="0" dirty="0" smtClean="0">
                <a:latin typeface="Lucida Sans"/>
              </a:rPr>
              <a:t> </a:t>
            </a:r>
            <a:r>
              <a:rPr lang="en-US" altLang="en-US" sz="800" dirty="0" smtClean="0">
                <a:latin typeface="Lucida Sans"/>
              </a:rPr>
              <a:t>is an object-relational database management system,</a:t>
            </a:r>
            <a:r>
              <a:rPr lang="en-US" altLang="en-US" sz="800" baseline="0" dirty="0" smtClean="0">
                <a:latin typeface="Lucida Sans"/>
              </a:rPr>
              <a:t> </a:t>
            </a:r>
            <a:r>
              <a:rPr lang="en-US" altLang="en-US" sz="800" dirty="0" smtClean="0">
                <a:latin typeface="Lucida Sans"/>
              </a:rPr>
              <a:t>ORDBMS, with an emphasis on extensibility and standards compliance.</a:t>
            </a:r>
          </a:p>
          <a:p>
            <a:pPr eaLnBrk="1" hangingPunct="1">
              <a:defRPr/>
            </a:pPr>
            <a:endParaRPr lang="en-US" altLang="en-US" sz="800" baseline="0" dirty="0" smtClean="0">
              <a:latin typeface="Lucida Sans"/>
              <a:cs typeface="Arial" charset="0"/>
            </a:endParaRPr>
          </a:p>
          <a:p>
            <a:pPr eaLnBrk="1" hangingPunct="1">
              <a:defRPr/>
            </a:pPr>
            <a:r>
              <a:rPr lang="en-US" altLang="en-US" sz="800" b="1" baseline="0" dirty="0" smtClean="0">
                <a:latin typeface="Lucida Sans"/>
                <a:cs typeface="Arial" charset="0"/>
              </a:rPr>
              <a:t>Ask: </a:t>
            </a:r>
            <a:r>
              <a:rPr lang="en-US" altLang="en-US" sz="800" b="0" baseline="0" dirty="0" smtClean="0">
                <a:latin typeface="Lucida Sans"/>
                <a:cs typeface="Arial" charset="0"/>
              </a:rPr>
              <a:t>What tools does your CSIRT use? Which tools would you find beneficial to assist you in being proactive?</a:t>
            </a:r>
          </a:p>
        </p:txBody>
      </p:sp>
      <p:sp>
        <p:nvSpPr>
          <p:cNvPr id="6" name="Rectangle 6"/>
          <p:cNvSpPr>
            <a:spLocks noGrp="1" noChangeArrowheads="1"/>
          </p:cNvSpPr>
          <p:nvPr>
            <p:ph type="ftr" sz="quarter" idx="4"/>
          </p:nvPr>
        </p:nvSpPr>
        <p:spPr bwMode="auto">
          <a:xfrm>
            <a:off x="-1" y="8669508"/>
            <a:ext cx="3438659" cy="46482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200">
                <a:latin typeface="Arial" charset="0"/>
                <a:ea typeface="ＭＳ Ｐゴシック" charset="-128"/>
              </a:defRPr>
            </a:lvl1pPr>
          </a:lstStyle>
          <a:p>
            <a:pPr>
              <a:defRPr/>
            </a:pPr>
            <a:r>
              <a:rPr lang="en-US" altLang="en-US" sz="800" dirty="0">
                <a:latin typeface="Lucida Sans"/>
              </a:rPr>
              <a:t>Training Module 3, CSIRT Operation, Version 2, © 2016 FIRST</a:t>
            </a:r>
          </a:p>
        </p:txBody>
      </p:sp>
      <p:sp>
        <p:nvSpPr>
          <p:cNvPr id="7" name="Rectangle 7"/>
          <p:cNvSpPr>
            <a:spLocks noGrp="1" noChangeArrowheads="1"/>
          </p:cNvSpPr>
          <p:nvPr>
            <p:ph type="sldNum" sz="quarter" idx="5"/>
          </p:nvPr>
        </p:nvSpPr>
        <p:spPr bwMode="auto">
          <a:xfrm>
            <a:off x="3886200" y="8669508"/>
            <a:ext cx="2971800" cy="46482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a:lvl1pPr>
          </a:lstStyle>
          <a:p>
            <a:fld id="{F5E97437-CEF4-4036-91BC-BC5EA72D1A5E}" type="slidenum">
              <a:rPr lang="en-US" altLang="en-US" sz="800">
                <a:latin typeface="Lucida Sans"/>
              </a:rPr>
              <a:pPr/>
              <a:t>33</a:t>
            </a:fld>
            <a:endParaRPr lang="en-US" altLang="en-US" sz="800" dirty="0">
              <a:latin typeface="Lucida Sans"/>
            </a:endParaRPr>
          </a:p>
        </p:txBody>
      </p:sp>
    </p:spTree>
    <p:extLst>
      <p:ext uri="{BB962C8B-B14F-4D97-AF65-F5344CB8AC3E}">
        <p14:creationId xmlns:p14="http://schemas.microsoft.com/office/powerpoint/2010/main" val="35425032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Rot="1" noChangeAspect="1" noChangeArrowheads="1" noTextEdit="1"/>
          </p:cNvSpPr>
          <p:nvPr>
            <p:ph type="sldImg"/>
          </p:nvPr>
        </p:nvSpPr>
        <p:spPr>
          <a:ln/>
        </p:spPr>
      </p:sp>
      <p:sp>
        <p:nvSpPr>
          <p:cNvPr id="21507" name="Rectangle 3"/>
          <p:cNvSpPr>
            <a:spLocks noGrp="1" noChangeArrowheads="1"/>
          </p:cNvSpPr>
          <p:nvPr>
            <p:ph type="body" idx="1"/>
          </p:nvPr>
        </p:nvSpPr>
        <p:spPr>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defRPr/>
            </a:pPr>
            <a:r>
              <a:rPr lang="en-US" altLang="en-US" sz="1000" b="1" dirty="0" smtClean="0">
                <a:latin typeface="Lucida Sans"/>
                <a:cs typeface="Arial" charset="0"/>
              </a:rPr>
              <a:t>Tools: </a:t>
            </a:r>
            <a:r>
              <a:rPr lang="en-US" altLang="en-US" sz="1000" i="1" dirty="0" smtClean="0">
                <a:latin typeface="Lucida Sans"/>
                <a:cs typeface="Arial" charset="0"/>
              </a:rPr>
              <a:t>1 minute</a:t>
            </a:r>
            <a:endParaRPr lang="en-US" altLang="en-US" sz="1000" b="0" dirty="0" smtClean="0">
              <a:latin typeface="Lucida Sans"/>
              <a:cs typeface="Arial" charset="0"/>
            </a:endParaRPr>
          </a:p>
          <a:p>
            <a:pPr eaLnBrk="1" hangingPunct="1">
              <a:defRPr/>
            </a:pPr>
            <a:endParaRPr lang="en-US" altLang="en-US" sz="1000" b="1" dirty="0" smtClean="0">
              <a:latin typeface="Lucida Sans"/>
              <a:cs typeface="Arial" charset="0"/>
            </a:endParaRPr>
          </a:p>
          <a:p>
            <a:pPr eaLnBrk="1" hangingPunct="1">
              <a:defRPr/>
            </a:pPr>
            <a:r>
              <a:rPr lang="en-US" altLang="en-US" sz="1000" b="1" dirty="0" smtClean="0">
                <a:latin typeface="Lucida Sans"/>
                <a:cs typeface="Arial" charset="0"/>
              </a:rPr>
              <a:t>Say: </a:t>
            </a:r>
            <a:r>
              <a:rPr lang="en-US" altLang="en-US" sz="1000" b="0" dirty="0" smtClean="0">
                <a:latin typeface="Lucida Sans"/>
                <a:cs typeface="Arial" charset="0"/>
              </a:rPr>
              <a:t>The European</a:t>
            </a:r>
            <a:r>
              <a:rPr lang="en-US" altLang="en-US" sz="1000" b="0" baseline="0" dirty="0" smtClean="0">
                <a:latin typeface="Lucida Sans"/>
                <a:cs typeface="Arial" charset="0"/>
              </a:rPr>
              <a:t> Union Agency for Network and Information Security, or </a:t>
            </a:r>
            <a:r>
              <a:rPr lang="en-US" altLang="en-US" sz="1000" b="0" dirty="0" smtClean="0">
                <a:latin typeface="Lucida Sans"/>
                <a:cs typeface="Arial" charset="0"/>
              </a:rPr>
              <a:t>ENISA, </a:t>
            </a:r>
            <a:r>
              <a:rPr lang="en-US" altLang="en-US" sz="1000" b="0" baseline="0" dirty="0" smtClean="0">
                <a:latin typeface="Lucida Sans"/>
                <a:cs typeface="Arial" charset="0"/>
              </a:rPr>
              <a:t>website provides a wealth of information with a list of tools that are beneficial.</a:t>
            </a:r>
          </a:p>
          <a:p>
            <a:pPr eaLnBrk="1" hangingPunct="1">
              <a:defRPr/>
            </a:pPr>
            <a:endParaRPr lang="en-US" altLang="en-US" sz="900" b="0" baseline="0" dirty="0" smtClean="0">
              <a:latin typeface="Lucida Sans"/>
              <a:ea typeface="Lucida Sans" panose="020B0602030504020204" pitchFamily="34" charset="0"/>
              <a:cs typeface="Arial" charset="0"/>
            </a:endParaRPr>
          </a:p>
        </p:txBody>
      </p:sp>
      <p:sp>
        <p:nvSpPr>
          <p:cNvPr id="6" name="Rectangle 6"/>
          <p:cNvSpPr>
            <a:spLocks noGrp="1" noChangeArrowheads="1"/>
          </p:cNvSpPr>
          <p:nvPr>
            <p:ph type="ftr" sz="quarter" idx="4"/>
          </p:nvPr>
        </p:nvSpPr>
        <p:spPr bwMode="auto">
          <a:xfrm>
            <a:off x="-1" y="8669508"/>
            <a:ext cx="3438659" cy="46482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200">
                <a:latin typeface="Arial" charset="0"/>
                <a:ea typeface="ＭＳ Ｐゴシック" charset="-128"/>
              </a:defRPr>
            </a:lvl1pPr>
          </a:lstStyle>
          <a:p>
            <a:pPr>
              <a:defRPr/>
            </a:pPr>
            <a:r>
              <a:rPr lang="en-US" altLang="en-US" sz="800" dirty="0">
                <a:latin typeface="Lucida Sans"/>
              </a:rPr>
              <a:t>Training Module 3, CSIRT Operation, Version 2, © 2016 FIRST</a:t>
            </a:r>
          </a:p>
        </p:txBody>
      </p:sp>
      <p:sp>
        <p:nvSpPr>
          <p:cNvPr id="7" name="Rectangle 7"/>
          <p:cNvSpPr>
            <a:spLocks noGrp="1" noChangeArrowheads="1"/>
          </p:cNvSpPr>
          <p:nvPr>
            <p:ph type="sldNum" sz="quarter" idx="5"/>
          </p:nvPr>
        </p:nvSpPr>
        <p:spPr bwMode="auto">
          <a:xfrm>
            <a:off x="3886200" y="8669508"/>
            <a:ext cx="2971800" cy="46482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a:lvl1pPr>
          </a:lstStyle>
          <a:p>
            <a:fld id="{F5E97437-CEF4-4036-91BC-BC5EA72D1A5E}" type="slidenum">
              <a:rPr lang="en-US" altLang="en-US" sz="800">
                <a:latin typeface="Lucida Sans"/>
              </a:rPr>
              <a:pPr/>
              <a:t>34</a:t>
            </a:fld>
            <a:endParaRPr lang="en-US" altLang="en-US" sz="800" dirty="0">
              <a:latin typeface="Lucida Sans"/>
            </a:endParaRPr>
          </a:p>
        </p:txBody>
      </p:sp>
    </p:spTree>
    <p:extLst>
      <p:ext uri="{BB962C8B-B14F-4D97-AF65-F5344CB8AC3E}">
        <p14:creationId xmlns:p14="http://schemas.microsoft.com/office/powerpoint/2010/main" val="169002748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Rot="1" noChangeAspect="1" noChangeArrowheads="1" noTextEdit="1"/>
          </p:cNvSpPr>
          <p:nvPr>
            <p:ph type="sldImg"/>
          </p:nvPr>
        </p:nvSpPr>
        <p:spPr>
          <a:ln/>
        </p:spPr>
      </p:sp>
      <p:sp>
        <p:nvSpPr>
          <p:cNvPr id="21507" name="Rectangle 3"/>
          <p:cNvSpPr>
            <a:spLocks noGrp="1" noChangeArrowheads="1"/>
          </p:cNvSpPr>
          <p:nvPr>
            <p:ph type="body" idx="1"/>
          </p:nvPr>
        </p:nvSpPr>
        <p:spPr>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defRPr/>
            </a:pPr>
            <a:r>
              <a:rPr lang="en-US" altLang="en-US" sz="1000" b="1" dirty="0" smtClean="0">
                <a:latin typeface="Lucida Sans"/>
              </a:rPr>
              <a:t>Technologies: Need for Automation: </a:t>
            </a:r>
            <a:r>
              <a:rPr lang="en-US" altLang="en-US" sz="1000" b="0" i="1" dirty="0" smtClean="0">
                <a:latin typeface="Lucida Sans"/>
                <a:cs typeface="Arial" charset="0"/>
              </a:rPr>
              <a:t>1 </a:t>
            </a:r>
            <a:r>
              <a:rPr lang="en-US" altLang="en-US" sz="1000" i="1" dirty="0" smtClean="0">
                <a:latin typeface="Lucida Sans"/>
                <a:cs typeface="Arial" charset="0"/>
              </a:rPr>
              <a:t>minute</a:t>
            </a:r>
          </a:p>
          <a:p>
            <a:pPr eaLnBrk="1" hangingPunct="1">
              <a:defRPr/>
            </a:pPr>
            <a:endParaRPr lang="en-US" altLang="en-US" sz="1000" b="1" dirty="0" smtClean="0">
              <a:latin typeface="Lucida Sans"/>
              <a:cs typeface="Arial" charset="0"/>
            </a:endParaRPr>
          </a:p>
          <a:p>
            <a:r>
              <a:rPr lang="en-US" altLang="en-US" sz="1000" b="1" dirty="0" smtClean="0">
                <a:latin typeface="Lucida Sans"/>
                <a:cs typeface="Arial" charset="0"/>
              </a:rPr>
              <a:t>Say: </a:t>
            </a:r>
            <a:r>
              <a:rPr lang="en-US" sz="1000" dirty="0" smtClean="0">
                <a:latin typeface="Lucida Sans"/>
              </a:rPr>
              <a:t>The number of security incidents is increasing,</a:t>
            </a:r>
          </a:p>
          <a:p>
            <a:r>
              <a:rPr lang="en-US" sz="1000" dirty="0" smtClean="0">
                <a:latin typeface="Lucida Sans"/>
              </a:rPr>
              <a:t>(1) as is the volume of information that needs to be examined or shared. </a:t>
            </a:r>
          </a:p>
          <a:p>
            <a:r>
              <a:rPr lang="en-US" sz="1000" dirty="0" smtClean="0">
                <a:latin typeface="Lucida Sans"/>
              </a:rPr>
              <a:t>(2) These trends a</a:t>
            </a:r>
            <a:r>
              <a:rPr lang="en-US" sz="1000" b="0" dirty="0" smtClean="0">
                <a:latin typeface="Lucida Sans"/>
              </a:rPr>
              <a:t>re forcing</a:t>
            </a:r>
            <a:r>
              <a:rPr lang="en-US" sz="1000" b="0" baseline="0" dirty="0" smtClean="0">
                <a:latin typeface="Lucida Sans"/>
              </a:rPr>
              <a:t> </a:t>
            </a:r>
            <a:r>
              <a:rPr lang="en-US" sz="1000" b="0" dirty="0" smtClean="0">
                <a:latin typeface="Lucida Sans"/>
              </a:rPr>
              <a:t>the automation</a:t>
            </a:r>
            <a:r>
              <a:rPr lang="en-US" sz="1000" b="0" baseline="0" dirty="0" smtClean="0">
                <a:latin typeface="Lucida Sans"/>
              </a:rPr>
              <a:t> of</a:t>
            </a:r>
            <a:r>
              <a:rPr lang="en-US" sz="1000" b="0" dirty="0" smtClean="0">
                <a:latin typeface="Lucida Sans"/>
              </a:rPr>
              <a:t> as large a part of CSIRT operations</a:t>
            </a:r>
            <a:r>
              <a:rPr lang="en-US" sz="1000" b="0" baseline="0" dirty="0" smtClean="0">
                <a:latin typeface="Lucida Sans"/>
              </a:rPr>
              <a:t> as possible. </a:t>
            </a:r>
            <a:r>
              <a:rPr lang="en-US" sz="1000" dirty="0" smtClean="0">
                <a:latin typeface="Lucida Sans"/>
              </a:rPr>
              <a:t>You</a:t>
            </a:r>
            <a:r>
              <a:rPr lang="en-US" sz="1000" baseline="0" dirty="0" smtClean="0">
                <a:latin typeface="Lucida Sans"/>
              </a:rPr>
              <a:t> need to be as proactive as possible in automating your team.</a:t>
            </a:r>
            <a:endParaRPr lang="en-US" sz="1000" dirty="0" smtClean="0">
              <a:latin typeface="Lucida Sans"/>
            </a:endParaRPr>
          </a:p>
        </p:txBody>
      </p:sp>
      <p:sp>
        <p:nvSpPr>
          <p:cNvPr id="6" name="Rectangle 6"/>
          <p:cNvSpPr>
            <a:spLocks noGrp="1" noChangeArrowheads="1"/>
          </p:cNvSpPr>
          <p:nvPr>
            <p:ph type="ftr" sz="quarter" idx="4"/>
          </p:nvPr>
        </p:nvSpPr>
        <p:spPr bwMode="auto">
          <a:xfrm>
            <a:off x="-1" y="8669508"/>
            <a:ext cx="3438659" cy="46482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200">
                <a:latin typeface="Arial" charset="0"/>
                <a:ea typeface="ＭＳ Ｐゴシック" charset="-128"/>
              </a:defRPr>
            </a:lvl1pPr>
          </a:lstStyle>
          <a:p>
            <a:pPr>
              <a:defRPr/>
            </a:pPr>
            <a:r>
              <a:rPr lang="en-US" altLang="en-US" sz="800" dirty="0">
                <a:latin typeface="Lucida Sans"/>
              </a:rPr>
              <a:t>Training Module 3, CSIRT Operation, Version 2, © 2016 FIRST</a:t>
            </a:r>
          </a:p>
        </p:txBody>
      </p:sp>
      <p:sp>
        <p:nvSpPr>
          <p:cNvPr id="7" name="Rectangle 7"/>
          <p:cNvSpPr>
            <a:spLocks noGrp="1" noChangeArrowheads="1"/>
          </p:cNvSpPr>
          <p:nvPr>
            <p:ph type="sldNum" sz="quarter" idx="5"/>
          </p:nvPr>
        </p:nvSpPr>
        <p:spPr bwMode="auto">
          <a:xfrm>
            <a:off x="3886200" y="8669508"/>
            <a:ext cx="2971800" cy="46482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a:lvl1pPr>
          </a:lstStyle>
          <a:p>
            <a:fld id="{F5E97437-CEF4-4036-91BC-BC5EA72D1A5E}" type="slidenum">
              <a:rPr lang="en-US" altLang="en-US" sz="800">
                <a:latin typeface="Lucida Sans"/>
              </a:rPr>
              <a:pPr/>
              <a:t>35</a:t>
            </a:fld>
            <a:endParaRPr lang="en-US" altLang="en-US" sz="800" dirty="0">
              <a:latin typeface="Lucida Sans"/>
            </a:endParaRPr>
          </a:p>
        </p:txBody>
      </p:sp>
    </p:spTree>
    <p:extLst>
      <p:ext uri="{BB962C8B-B14F-4D97-AF65-F5344CB8AC3E}">
        <p14:creationId xmlns:p14="http://schemas.microsoft.com/office/powerpoint/2010/main" val="210708163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Rot="1" noChangeAspect="1" noChangeArrowheads="1" noTextEdit="1"/>
          </p:cNvSpPr>
          <p:nvPr>
            <p:ph type="sldImg"/>
          </p:nvPr>
        </p:nvSpPr>
        <p:spPr>
          <a:ln/>
        </p:spPr>
      </p:sp>
      <p:sp>
        <p:nvSpPr>
          <p:cNvPr id="21507" name="Rectangle 3"/>
          <p:cNvSpPr>
            <a:spLocks noGrp="1" noChangeArrowheads="1"/>
          </p:cNvSpPr>
          <p:nvPr>
            <p:ph type="body" idx="1"/>
          </p:nvPr>
        </p:nvSpPr>
        <p:spPr>
          <a:xfrm>
            <a:off x="597877" y="4343400"/>
            <a:ext cx="5662246" cy="4114800"/>
          </a:xfrm>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defRPr/>
            </a:pPr>
            <a:r>
              <a:rPr lang="en-US" altLang="en-US" sz="800" b="1" dirty="0" smtClean="0">
                <a:latin typeface="Lucida Sans"/>
                <a:cs typeface="Arial" charset="0"/>
              </a:rPr>
              <a:t>Technologies</a:t>
            </a:r>
            <a:r>
              <a:rPr lang="en-US" altLang="en-US" sz="800" b="1" i="0" dirty="0" smtClean="0">
                <a:latin typeface="Lucida Sans"/>
                <a:cs typeface="Arial" charset="0"/>
              </a:rPr>
              <a:t>:</a:t>
            </a:r>
            <a:r>
              <a:rPr lang="en-US" altLang="en-US" sz="800" b="1" i="1" dirty="0" smtClean="0">
                <a:latin typeface="Lucida Sans"/>
                <a:cs typeface="Arial" charset="0"/>
              </a:rPr>
              <a:t> </a:t>
            </a:r>
            <a:r>
              <a:rPr lang="en-US" altLang="en-US" sz="800" b="0" i="1" dirty="0" smtClean="0">
                <a:latin typeface="Lucida Sans"/>
                <a:cs typeface="Arial" charset="0"/>
              </a:rPr>
              <a:t>5</a:t>
            </a:r>
            <a:r>
              <a:rPr lang="en-US" altLang="en-US" sz="800" i="1" dirty="0" smtClean="0">
                <a:latin typeface="Lucida Sans"/>
                <a:cs typeface="Arial" charset="0"/>
              </a:rPr>
              <a:t> minutes</a:t>
            </a:r>
          </a:p>
          <a:p>
            <a:pPr eaLnBrk="1" hangingPunct="1">
              <a:defRPr/>
            </a:pPr>
            <a:endParaRPr lang="en-US" altLang="en-US" sz="800" i="1" dirty="0" smtClean="0">
              <a:latin typeface="Lucida Sans"/>
              <a:cs typeface="Arial" charset="0"/>
            </a:endParaRPr>
          </a:p>
          <a:p>
            <a:r>
              <a:rPr lang="en-US" altLang="en-US" sz="800" b="1" dirty="0" smtClean="0">
                <a:latin typeface="Lucida Sans"/>
                <a:cs typeface="Arial" charset="0"/>
              </a:rPr>
              <a:t>Say: </a:t>
            </a:r>
            <a:r>
              <a:rPr lang="en-US" altLang="en-US" sz="800" b="0" dirty="0" smtClean="0">
                <a:latin typeface="Lucida Sans"/>
                <a:cs typeface="Arial" charset="0"/>
              </a:rPr>
              <a:t>There are helpful</a:t>
            </a:r>
            <a:r>
              <a:rPr lang="en-US" altLang="en-US" sz="800" b="0" baseline="0" dirty="0" smtClean="0">
                <a:latin typeface="Lucida Sans"/>
                <a:cs typeface="Arial" charset="0"/>
              </a:rPr>
              <a:t> </a:t>
            </a:r>
            <a:r>
              <a:rPr lang="en-US" altLang="en-US" sz="800" b="0" dirty="0" smtClean="0">
                <a:latin typeface="Lucida Sans"/>
                <a:cs typeface="Arial" charset="0"/>
              </a:rPr>
              <a:t>technologies for your team, particularly in</a:t>
            </a:r>
            <a:r>
              <a:rPr lang="en-US" altLang="en-US" sz="800" b="0" baseline="0" dirty="0" smtClean="0">
                <a:latin typeface="Lucida Sans"/>
                <a:cs typeface="Arial" charset="0"/>
              </a:rPr>
              <a:t> the areas of i</a:t>
            </a:r>
            <a:r>
              <a:rPr lang="en-US" altLang="en-US" sz="800" b="0" dirty="0" smtClean="0">
                <a:latin typeface="Lucida Sans"/>
                <a:cs typeface="Arial" charset="0"/>
              </a:rPr>
              <a:t>nformation exchange,</a:t>
            </a:r>
            <a:r>
              <a:rPr lang="en-US" altLang="en-US" sz="800" b="0" baseline="0" dirty="0" smtClean="0">
                <a:latin typeface="Lucida Sans"/>
                <a:cs typeface="Arial" charset="0"/>
              </a:rPr>
              <a:t> </a:t>
            </a:r>
            <a:r>
              <a:rPr lang="en-US" altLang="en-US" sz="800" b="0" dirty="0" smtClean="0">
                <a:latin typeface="Lucida Sans"/>
                <a:cs typeface="Arial" charset="0"/>
              </a:rPr>
              <a:t>languages, and protocols.</a:t>
            </a:r>
          </a:p>
          <a:p>
            <a:pPr marL="0" indent="0">
              <a:buFontTx/>
              <a:buNone/>
            </a:pPr>
            <a:r>
              <a:rPr lang="en-US" sz="800" b="0" i="0" kern="1200" dirty="0" smtClean="0">
                <a:solidFill>
                  <a:schemeClr val="tx1"/>
                </a:solidFill>
                <a:effectLst/>
                <a:latin typeface="Lucida Sans"/>
              </a:rPr>
              <a:t>(1) Structured Threat Information Expression,</a:t>
            </a:r>
            <a:r>
              <a:rPr lang="en-US" sz="800" b="0" i="0" kern="1200" baseline="0" dirty="0" smtClean="0">
                <a:solidFill>
                  <a:schemeClr val="tx1"/>
                </a:solidFill>
                <a:effectLst/>
                <a:latin typeface="Lucida Sans"/>
              </a:rPr>
              <a:t> or </a:t>
            </a:r>
            <a:r>
              <a:rPr lang="en-US" sz="800" b="0" i="0" kern="1200" dirty="0" smtClean="0">
                <a:solidFill>
                  <a:schemeClr val="tx1"/>
                </a:solidFill>
                <a:effectLst/>
                <a:latin typeface="Lucida Sans"/>
              </a:rPr>
              <a:t>STIX, is a structured language that represents the full range of cyberthreat information.</a:t>
            </a:r>
          </a:p>
          <a:p>
            <a:pPr marL="0" indent="0">
              <a:buFontTx/>
              <a:buNone/>
            </a:pPr>
            <a:r>
              <a:rPr lang="en-US" sz="800" b="0" i="0" kern="1200" dirty="0" smtClean="0">
                <a:solidFill>
                  <a:schemeClr val="tx1"/>
                </a:solidFill>
                <a:effectLst/>
                <a:latin typeface="Lucida Sans"/>
              </a:rPr>
              <a:t>(2) Trusted Automated Exchange of Indicator Information ,</a:t>
            </a:r>
            <a:r>
              <a:rPr lang="en-US" sz="800" b="0" i="0" kern="1200" baseline="0" dirty="0" smtClean="0">
                <a:solidFill>
                  <a:schemeClr val="tx1"/>
                </a:solidFill>
                <a:effectLst/>
                <a:latin typeface="Lucida Sans"/>
              </a:rPr>
              <a:t> or </a:t>
            </a:r>
            <a:r>
              <a:rPr lang="en-US" sz="800" b="0" i="0" kern="1200" dirty="0" smtClean="0">
                <a:solidFill>
                  <a:schemeClr val="tx1"/>
                </a:solidFill>
                <a:effectLst/>
                <a:latin typeface="Lucida Sans"/>
              </a:rPr>
              <a:t>TAXII, defines a set of services and message exchanges that, when implemented, enable sharing of actionable cyberthreat information across organizational, product, and service boundaries.</a:t>
            </a:r>
          </a:p>
          <a:p>
            <a:pPr marL="0" indent="0">
              <a:buFontTx/>
              <a:buNone/>
            </a:pPr>
            <a:r>
              <a:rPr lang="en-US" sz="800" b="0" i="0" kern="1200" dirty="0" smtClean="0">
                <a:solidFill>
                  <a:schemeClr val="tx1"/>
                </a:solidFill>
                <a:effectLst/>
                <a:latin typeface="Lucida Sans"/>
              </a:rPr>
              <a:t>(3) The Incident Object Description and Exchange Format, or IODEF, is a format for CSIRTs to exchange operational and statistical incident information among themselves, their constituencies, and their collaborators. It can also provide the basis for developing interoperable tools and procedures for incident reporting.</a:t>
            </a:r>
          </a:p>
          <a:p>
            <a:pPr marL="0" marR="0" indent="0" algn="l" defTabSz="457200" rtl="0" eaLnBrk="0" fontAlgn="base" latinLnBrk="0" hangingPunct="0">
              <a:lnSpc>
                <a:spcPct val="100000"/>
              </a:lnSpc>
              <a:spcBef>
                <a:spcPct val="30000"/>
              </a:spcBef>
              <a:spcAft>
                <a:spcPct val="0"/>
              </a:spcAft>
              <a:buClrTx/>
              <a:buSzTx/>
              <a:buFontTx/>
              <a:buNone/>
              <a:tabLst/>
              <a:defRPr/>
            </a:pPr>
            <a:r>
              <a:rPr lang="en-US" sz="800" b="0" i="0" kern="1200" dirty="0" smtClean="0">
                <a:solidFill>
                  <a:schemeClr val="tx1"/>
                </a:solidFill>
                <a:effectLst/>
                <a:latin typeface="Lucida Sans"/>
              </a:rPr>
              <a:t>(4) Common Vulnerabilities and Exposures,</a:t>
            </a:r>
            <a:r>
              <a:rPr lang="en-US" sz="800" b="0" i="0" kern="1200" baseline="0" dirty="0" smtClean="0">
                <a:solidFill>
                  <a:schemeClr val="tx1"/>
                </a:solidFill>
                <a:effectLst/>
                <a:latin typeface="Lucida Sans"/>
              </a:rPr>
              <a:t> or </a:t>
            </a:r>
            <a:r>
              <a:rPr lang="en-US" sz="800" b="0" i="0" kern="1200" dirty="0" smtClean="0">
                <a:solidFill>
                  <a:schemeClr val="tx1"/>
                </a:solidFill>
                <a:effectLst/>
                <a:latin typeface="Lucida Sans"/>
              </a:rPr>
              <a:t>CVE, is a dictionary of publicly known information security vulnerabilities and exposures.</a:t>
            </a:r>
          </a:p>
          <a:p>
            <a:pPr marL="0" indent="0">
              <a:buFontTx/>
              <a:buNone/>
            </a:pPr>
            <a:r>
              <a:rPr lang="en-US" sz="800" kern="1200" dirty="0" smtClean="0">
                <a:solidFill>
                  <a:schemeClr val="tx1"/>
                </a:solidFill>
                <a:effectLst/>
                <a:latin typeface="Lucida Sans"/>
              </a:rPr>
              <a:t>(5) Common Platform Enumeration, or CPE, provides a standard machine-readable format for encoding names of IT products and platforms, a set of procedures for comparing names, and a language for constructing "applicability statements" that combine CPE names with simple logical operators. The Official CPE Dictionary, hosted by the U.S. National Institute of Standards and Technology, or NIST [pronounced “nist”], contains the authoritative identifier names. In addition organizations can create their own extended dictionaries for internal software or unreleased products.</a:t>
            </a:r>
            <a:endParaRPr lang="en-US" sz="800" b="0" i="0" kern="1200" dirty="0" smtClean="0">
              <a:solidFill>
                <a:schemeClr val="tx1"/>
              </a:solidFill>
              <a:effectLst/>
              <a:latin typeface="Lucida Sans"/>
            </a:endParaRPr>
          </a:p>
          <a:p>
            <a:pPr marL="0" indent="0">
              <a:buFontTx/>
              <a:buNone/>
            </a:pPr>
            <a:r>
              <a:rPr lang="en-US" sz="800" b="0" i="0" kern="1200" dirty="0" smtClean="0">
                <a:solidFill>
                  <a:schemeClr val="tx1"/>
                </a:solidFill>
                <a:effectLst/>
                <a:latin typeface="Lucida Sans"/>
              </a:rPr>
              <a:t>(6) Open Vulnerability and Assessment Language, or OVAL, is an information security community effort to standardize how to assess and report upon the machine state of computer systems. OVAL includes a language to encode system details, and an assortment of content repositories held throughout the community.</a:t>
            </a:r>
          </a:p>
          <a:p>
            <a:pPr marL="0" indent="0">
              <a:buFontTx/>
              <a:buNone/>
            </a:pPr>
            <a:r>
              <a:rPr lang="en-US" sz="800" kern="1200" dirty="0" smtClean="0">
                <a:solidFill>
                  <a:schemeClr val="tx1"/>
                </a:solidFill>
                <a:effectLst/>
                <a:latin typeface="Lucida Sans"/>
              </a:rPr>
              <a:t>(7) The Security Content Automation Protocol, or SCAP, is a synthesis of interoperable specifications derived from community ideas and sponsored by NIST. </a:t>
            </a:r>
            <a:endParaRPr lang="en-US" sz="800" b="0" i="0" kern="1200" dirty="0" smtClean="0">
              <a:solidFill>
                <a:schemeClr val="tx1"/>
              </a:solidFill>
              <a:effectLst/>
              <a:latin typeface="Lucida Sans"/>
            </a:endParaRPr>
          </a:p>
        </p:txBody>
      </p:sp>
      <p:sp>
        <p:nvSpPr>
          <p:cNvPr id="6" name="Rectangle 6"/>
          <p:cNvSpPr>
            <a:spLocks noGrp="1" noChangeArrowheads="1"/>
          </p:cNvSpPr>
          <p:nvPr>
            <p:ph type="ftr" sz="quarter" idx="4"/>
          </p:nvPr>
        </p:nvSpPr>
        <p:spPr bwMode="auto">
          <a:xfrm>
            <a:off x="-1" y="8669508"/>
            <a:ext cx="3438659" cy="46482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200">
                <a:latin typeface="Arial" charset="0"/>
                <a:ea typeface="ＭＳ Ｐゴシック" charset="-128"/>
              </a:defRPr>
            </a:lvl1pPr>
          </a:lstStyle>
          <a:p>
            <a:pPr>
              <a:defRPr/>
            </a:pPr>
            <a:r>
              <a:rPr lang="en-US" altLang="en-US" sz="800" dirty="0">
                <a:latin typeface="Lucida Sans"/>
              </a:rPr>
              <a:t>Training Module 3, CSIRT Operation, Version 2, © 2016 FIRST</a:t>
            </a:r>
          </a:p>
        </p:txBody>
      </p:sp>
      <p:sp>
        <p:nvSpPr>
          <p:cNvPr id="7" name="Rectangle 7"/>
          <p:cNvSpPr>
            <a:spLocks noGrp="1" noChangeArrowheads="1"/>
          </p:cNvSpPr>
          <p:nvPr>
            <p:ph type="sldNum" sz="quarter" idx="5"/>
          </p:nvPr>
        </p:nvSpPr>
        <p:spPr bwMode="auto">
          <a:xfrm>
            <a:off x="3886200" y="8669508"/>
            <a:ext cx="2971800" cy="46482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a:lvl1pPr>
          </a:lstStyle>
          <a:p>
            <a:fld id="{F5E97437-CEF4-4036-91BC-BC5EA72D1A5E}" type="slidenum">
              <a:rPr lang="en-US" altLang="en-US" sz="800">
                <a:latin typeface="Lucida Sans"/>
              </a:rPr>
              <a:pPr/>
              <a:t>36</a:t>
            </a:fld>
            <a:endParaRPr lang="en-US" altLang="en-US" sz="800" dirty="0">
              <a:latin typeface="Lucida Sans"/>
            </a:endParaRPr>
          </a:p>
        </p:txBody>
      </p:sp>
    </p:spTree>
    <p:extLst>
      <p:ext uri="{BB962C8B-B14F-4D97-AF65-F5344CB8AC3E}">
        <p14:creationId xmlns:p14="http://schemas.microsoft.com/office/powerpoint/2010/main" val="35425032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Rot="1" noChangeAspect="1" noChangeArrowheads="1" noTextEdit="1"/>
          </p:cNvSpPr>
          <p:nvPr>
            <p:ph type="sldImg"/>
          </p:nvPr>
        </p:nvSpPr>
        <p:spPr>
          <a:ln/>
        </p:spPr>
      </p:sp>
      <p:sp>
        <p:nvSpPr>
          <p:cNvPr id="21507" name="Rectangle 3"/>
          <p:cNvSpPr>
            <a:spLocks noGrp="1" noChangeArrowheads="1"/>
          </p:cNvSpPr>
          <p:nvPr>
            <p:ph type="body" idx="1"/>
          </p:nvPr>
        </p:nvSpPr>
        <p:spPr>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defRPr/>
            </a:pPr>
            <a:r>
              <a:rPr lang="en-US" altLang="en-US" sz="1000" b="1" dirty="0" smtClean="0">
                <a:latin typeface="Lucida Sans"/>
              </a:rPr>
              <a:t>Technologies Interrelated: </a:t>
            </a:r>
            <a:r>
              <a:rPr lang="en-US" altLang="en-US" sz="1000" b="0" i="1" dirty="0" smtClean="0">
                <a:latin typeface="Lucida Sans"/>
                <a:cs typeface="Arial" charset="0"/>
              </a:rPr>
              <a:t>1 </a:t>
            </a:r>
            <a:r>
              <a:rPr lang="en-US" altLang="en-US" sz="1000" i="1" dirty="0" smtClean="0">
                <a:latin typeface="Lucida Sans"/>
                <a:cs typeface="Arial" charset="0"/>
              </a:rPr>
              <a:t>minute</a:t>
            </a:r>
            <a:endParaRPr lang="en-US" altLang="en-US" sz="1000" b="1" dirty="0" smtClean="0">
              <a:latin typeface="Lucida Sans"/>
              <a:cs typeface="Arial" charset="0"/>
            </a:endParaRPr>
          </a:p>
          <a:p>
            <a:pPr eaLnBrk="1" hangingPunct="1">
              <a:defRPr/>
            </a:pPr>
            <a:endParaRPr lang="en-US" altLang="en-US" sz="1000" b="0" dirty="0" smtClean="0">
              <a:latin typeface="Lucida Sans"/>
              <a:cs typeface="Arial" charset="0"/>
            </a:endParaRPr>
          </a:p>
          <a:p>
            <a:r>
              <a:rPr lang="en-US" altLang="en-US" sz="1000" b="1" dirty="0" smtClean="0">
                <a:latin typeface="Lucida Sans"/>
                <a:cs typeface="Arial" charset="0"/>
              </a:rPr>
              <a:t>Say: </a:t>
            </a:r>
            <a:r>
              <a:rPr lang="en-US" sz="1000" dirty="0" smtClean="0">
                <a:latin typeface="Lucida Sans"/>
              </a:rPr>
              <a:t>Here</a:t>
            </a:r>
            <a:r>
              <a:rPr lang="en-US" sz="1000" baseline="0" dirty="0" smtClean="0">
                <a:latin typeface="Lucida Sans"/>
              </a:rPr>
              <a:t> is a schematic of how some of these technologies are working together with other technologies to provide a framework to address security incidents.</a:t>
            </a:r>
            <a:endParaRPr lang="en-US" sz="1000" dirty="0" smtClean="0">
              <a:latin typeface="Lucida Sans"/>
            </a:endParaRPr>
          </a:p>
        </p:txBody>
      </p:sp>
      <p:sp>
        <p:nvSpPr>
          <p:cNvPr id="6" name="Rectangle 6"/>
          <p:cNvSpPr>
            <a:spLocks noGrp="1" noChangeArrowheads="1"/>
          </p:cNvSpPr>
          <p:nvPr>
            <p:ph type="ftr" sz="quarter" idx="4"/>
          </p:nvPr>
        </p:nvSpPr>
        <p:spPr bwMode="auto">
          <a:xfrm>
            <a:off x="-1" y="8669508"/>
            <a:ext cx="3438659" cy="46482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200">
                <a:latin typeface="Arial" charset="0"/>
                <a:ea typeface="ＭＳ Ｐゴシック" charset="-128"/>
              </a:defRPr>
            </a:lvl1pPr>
          </a:lstStyle>
          <a:p>
            <a:pPr>
              <a:defRPr/>
            </a:pPr>
            <a:r>
              <a:rPr lang="en-US" altLang="en-US" sz="800" dirty="0">
                <a:latin typeface="Lucida Sans"/>
              </a:rPr>
              <a:t>Training Module 3, CSIRT Operation, Version 2, © 2016 FIRST</a:t>
            </a:r>
          </a:p>
        </p:txBody>
      </p:sp>
      <p:sp>
        <p:nvSpPr>
          <p:cNvPr id="7" name="Rectangle 7"/>
          <p:cNvSpPr>
            <a:spLocks noGrp="1" noChangeArrowheads="1"/>
          </p:cNvSpPr>
          <p:nvPr>
            <p:ph type="sldNum" sz="quarter" idx="5"/>
          </p:nvPr>
        </p:nvSpPr>
        <p:spPr bwMode="auto">
          <a:xfrm>
            <a:off x="3886200" y="8669508"/>
            <a:ext cx="2971800" cy="46482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a:lvl1pPr>
          </a:lstStyle>
          <a:p>
            <a:fld id="{F5E97437-CEF4-4036-91BC-BC5EA72D1A5E}" type="slidenum">
              <a:rPr lang="en-US" altLang="en-US" sz="800">
                <a:latin typeface="Lucida Sans"/>
              </a:rPr>
              <a:pPr/>
              <a:t>37</a:t>
            </a:fld>
            <a:endParaRPr lang="en-US" altLang="en-US" sz="800" dirty="0">
              <a:latin typeface="Lucida Sans"/>
            </a:endParaRPr>
          </a:p>
        </p:txBody>
      </p:sp>
    </p:spTree>
    <p:extLst>
      <p:ext uri="{BB962C8B-B14F-4D97-AF65-F5344CB8AC3E}">
        <p14:creationId xmlns:p14="http://schemas.microsoft.com/office/powerpoint/2010/main" val="2107081636"/>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p:cNvSpPr>
            <a:spLocks noGrp="1" noRot="1" noChangeAspect="1" noChangeArrowheads="1" noTextEdit="1"/>
          </p:cNvSpPr>
          <p:nvPr>
            <p:ph type="sldImg"/>
          </p:nvPr>
        </p:nvSpPr>
        <p:spPr>
          <a:ln/>
        </p:spPr>
      </p:sp>
      <p:sp>
        <p:nvSpPr>
          <p:cNvPr id="59395"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sz="1000" b="1" dirty="0" smtClean="0">
                <a:latin typeface="Lucida Sans"/>
                <a:cs typeface="Arial" charset="0"/>
              </a:rPr>
              <a:t>Learning Check</a:t>
            </a:r>
            <a:r>
              <a:rPr lang="en-US" altLang="en-US" sz="1000" b="1" i="0" dirty="0" smtClean="0">
                <a:latin typeface="Lucida Sans"/>
                <a:cs typeface="Arial" charset="0"/>
              </a:rPr>
              <a:t>: </a:t>
            </a:r>
            <a:r>
              <a:rPr lang="en-US" altLang="en-US" sz="1000" i="1" dirty="0" smtClean="0">
                <a:latin typeface="Lucida Sans"/>
                <a:cs typeface="Arial" charset="0"/>
              </a:rPr>
              <a:t>4 minutes</a:t>
            </a:r>
            <a:endParaRPr lang="en-US" altLang="en-US" sz="1000" dirty="0" smtClean="0">
              <a:latin typeface="Lucida Sans"/>
              <a:cs typeface="Arial" charset="0"/>
            </a:endParaRPr>
          </a:p>
          <a:p>
            <a:pPr eaLnBrk="1" hangingPunct="1"/>
            <a:r>
              <a:rPr lang="en-US" altLang="en-US" sz="1000" b="1" dirty="0" smtClean="0">
                <a:latin typeface="Lucida Sans"/>
                <a:cs typeface="Arial" charset="0"/>
              </a:rPr>
              <a:t>Say: </a:t>
            </a:r>
            <a:r>
              <a:rPr lang="en-US" altLang="en-US" sz="1000" dirty="0" smtClean="0">
                <a:latin typeface="Lucida Sans"/>
                <a:cs typeface="Arial" charset="0"/>
              </a:rPr>
              <a:t>Now let’s have a learning check!</a:t>
            </a:r>
          </a:p>
          <a:p>
            <a:pPr marL="0" marR="0" indent="0" algn="l" defTabSz="457200" rtl="0" eaLnBrk="1" fontAlgn="base" latinLnBrk="0" hangingPunct="1">
              <a:lnSpc>
                <a:spcPct val="100000"/>
              </a:lnSpc>
              <a:spcBef>
                <a:spcPct val="30000"/>
              </a:spcBef>
              <a:spcAft>
                <a:spcPct val="0"/>
              </a:spcAft>
              <a:buClrTx/>
              <a:buSzTx/>
              <a:buFontTx/>
              <a:buNone/>
              <a:tabLst/>
              <a:defRPr/>
            </a:pPr>
            <a:r>
              <a:rPr lang="en-US" altLang="en-US" sz="1000" b="1" dirty="0" smtClean="0">
                <a:latin typeface="Lucida Sans"/>
                <a:cs typeface="Arial" charset="0"/>
              </a:rPr>
              <a:t>Ask:</a:t>
            </a:r>
            <a:r>
              <a:rPr lang="en-US" altLang="en-US" sz="1000" dirty="0" smtClean="0">
                <a:latin typeface="Lucida Sans"/>
                <a:cs typeface="Arial" charset="0"/>
              </a:rPr>
              <a:t> </a:t>
            </a:r>
            <a:r>
              <a:rPr lang="en-US" sz="1000" dirty="0" smtClean="0">
                <a:latin typeface="Lucida Sans"/>
              </a:rPr>
              <a:t>Which types of security tools are the best kind of investment for your organization?</a:t>
            </a:r>
            <a:endParaRPr lang="en-US" altLang="en-US" sz="1000" dirty="0" smtClean="0">
              <a:latin typeface="Lucida Sans"/>
              <a:cs typeface="Arial" charset="0"/>
            </a:endParaRPr>
          </a:p>
          <a:p>
            <a:pPr eaLnBrk="1" hangingPunct="1"/>
            <a:r>
              <a:rPr lang="en-US" altLang="en-US" sz="1000" b="1" dirty="0" smtClean="0">
                <a:latin typeface="Lucida Sans"/>
                <a:cs typeface="Arial" charset="0"/>
              </a:rPr>
              <a:t>Sample answers: </a:t>
            </a:r>
            <a:r>
              <a:rPr lang="en-US" altLang="en-US" sz="1000" b="0" dirty="0" smtClean="0">
                <a:latin typeface="Lucida Sans"/>
                <a:cs typeface="Arial" charset="0"/>
              </a:rPr>
              <a:t>Focus on tools that give the most protection for the least amount of money. </a:t>
            </a:r>
          </a:p>
          <a:p>
            <a:pPr eaLnBrk="1" hangingPunct="1"/>
            <a:r>
              <a:rPr lang="en-US" altLang="en-US" sz="1000" b="1" dirty="0" smtClean="0">
                <a:latin typeface="Lucida Sans"/>
                <a:cs typeface="Arial" charset="0"/>
              </a:rPr>
              <a:t>Discuss </a:t>
            </a:r>
            <a:r>
              <a:rPr lang="en-US" altLang="en-US" sz="1000" b="0" dirty="0" smtClean="0">
                <a:latin typeface="Lucida Sans"/>
                <a:cs typeface="Arial" charset="0"/>
              </a:rPr>
              <a:t>advantages and disadvantages</a:t>
            </a:r>
            <a:r>
              <a:rPr lang="en-US" altLang="en-US" sz="1000" b="0" baseline="0" dirty="0" smtClean="0">
                <a:latin typeface="Lucida Sans"/>
                <a:cs typeface="Arial" charset="0"/>
              </a:rPr>
              <a:t> of tools used only by IT versus by individual contributors.</a:t>
            </a:r>
            <a:endParaRPr lang="en-US" altLang="en-US" sz="1000" b="0" dirty="0" smtClean="0">
              <a:latin typeface="Lucida Sans"/>
              <a:cs typeface="Arial" charset="0"/>
            </a:endParaRPr>
          </a:p>
        </p:txBody>
      </p:sp>
      <p:sp>
        <p:nvSpPr>
          <p:cNvPr id="6" name="Rectangle 6"/>
          <p:cNvSpPr>
            <a:spLocks noGrp="1" noChangeArrowheads="1"/>
          </p:cNvSpPr>
          <p:nvPr>
            <p:ph type="ftr" sz="quarter" idx="4"/>
          </p:nvPr>
        </p:nvSpPr>
        <p:spPr bwMode="auto">
          <a:xfrm>
            <a:off x="-1" y="8669508"/>
            <a:ext cx="3438659" cy="46482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200">
                <a:latin typeface="Arial" charset="0"/>
                <a:ea typeface="ＭＳ Ｐゴシック" charset="-128"/>
              </a:defRPr>
            </a:lvl1pPr>
          </a:lstStyle>
          <a:p>
            <a:pPr>
              <a:defRPr/>
            </a:pPr>
            <a:r>
              <a:rPr lang="en-US" altLang="en-US" sz="800" dirty="0">
                <a:latin typeface="Lucida Sans"/>
              </a:rPr>
              <a:t>Training Module 3, CSIRT Operation, Version 2, © 2016 FIRST</a:t>
            </a:r>
          </a:p>
        </p:txBody>
      </p:sp>
      <p:sp>
        <p:nvSpPr>
          <p:cNvPr id="7" name="Rectangle 7"/>
          <p:cNvSpPr>
            <a:spLocks noGrp="1" noChangeArrowheads="1"/>
          </p:cNvSpPr>
          <p:nvPr>
            <p:ph type="sldNum" sz="quarter" idx="5"/>
          </p:nvPr>
        </p:nvSpPr>
        <p:spPr bwMode="auto">
          <a:xfrm>
            <a:off x="3886200" y="8669508"/>
            <a:ext cx="2971800" cy="46482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a:lvl1pPr>
          </a:lstStyle>
          <a:p>
            <a:fld id="{F5E97437-CEF4-4036-91BC-BC5EA72D1A5E}" type="slidenum">
              <a:rPr lang="en-US" altLang="en-US" sz="800">
                <a:latin typeface="Lucida Sans"/>
              </a:rPr>
              <a:pPr/>
              <a:t>38</a:t>
            </a:fld>
            <a:endParaRPr lang="en-US" altLang="en-US" sz="800" dirty="0">
              <a:latin typeface="Lucida Sans"/>
            </a:endParaRPr>
          </a:p>
        </p:txBody>
      </p:sp>
    </p:spTree>
    <p:extLst>
      <p:ext uri="{BB962C8B-B14F-4D97-AF65-F5344CB8AC3E}">
        <p14:creationId xmlns:p14="http://schemas.microsoft.com/office/powerpoint/2010/main" val="1329992200"/>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Rot="1" noChangeAspect="1" noChangeArrowheads="1" noTextEdit="1"/>
          </p:cNvSpPr>
          <p:nvPr>
            <p:ph type="sldImg"/>
          </p:nvPr>
        </p:nvSpPr>
        <p:spPr>
          <a:ln/>
        </p:spPr>
      </p:sp>
      <p:sp>
        <p:nvSpPr>
          <p:cNvPr id="1229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sz="1000" b="1" dirty="0" smtClean="0">
                <a:latin typeface="Lucida Sans"/>
                <a:cs typeface="Arial" charset="0"/>
              </a:rPr>
              <a:t>Section 3: Identifying and Responding to Attacks:</a:t>
            </a:r>
            <a:r>
              <a:rPr lang="en-US" altLang="en-US" sz="1000" i="1" dirty="0" smtClean="0">
                <a:latin typeface="Lucida Sans"/>
                <a:cs typeface="Arial" charset="0"/>
              </a:rPr>
              <a:t> 0 minutes</a:t>
            </a:r>
            <a:endParaRPr lang="en-US" altLang="en-US" sz="1000" dirty="0" smtClean="0">
              <a:latin typeface="Lucida Sans"/>
              <a:cs typeface="Arial" charset="0"/>
            </a:endParaRPr>
          </a:p>
          <a:p>
            <a:pPr eaLnBrk="1" hangingPunct="1"/>
            <a:r>
              <a:rPr lang="en-US" altLang="en-US" sz="1000" b="1" dirty="0" smtClean="0">
                <a:latin typeface="Lucida Sans"/>
                <a:cs typeface="Arial" charset="0"/>
              </a:rPr>
              <a:t>Say: </a:t>
            </a:r>
            <a:r>
              <a:rPr lang="en-US" altLang="en-US" sz="1000" dirty="0" smtClean="0">
                <a:latin typeface="Lucida Sans"/>
                <a:cs typeface="Arial" charset="0"/>
              </a:rPr>
              <a:t>Section 3 addresses why an attack might happen,</a:t>
            </a:r>
            <a:r>
              <a:rPr lang="en-US" altLang="en-US" sz="1000" baseline="0" dirty="0" smtClean="0">
                <a:latin typeface="Lucida Sans"/>
                <a:cs typeface="Arial" charset="0"/>
              </a:rPr>
              <a:t> </a:t>
            </a:r>
            <a:r>
              <a:rPr lang="en-US" altLang="en-US" sz="1000" dirty="0" smtClean="0">
                <a:latin typeface="Lucida Sans"/>
                <a:cs typeface="Arial" charset="0"/>
              </a:rPr>
              <a:t>how your organization might be vulnerable,</a:t>
            </a:r>
            <a:r>
              <a:rPr lang="en-US" altLang="en-US" sz="1000" baseline="0" dirty="0" smtClean="0">
                <a:latin typeface="Lucida Sans"/>
                <a:cs typeface="Arial" charset="0"/>
              </a:rPr>
              <a:t> and what you can do about it.</a:t>
            </a:r>
            <a:endParaRPr lang="en-US" altLang="en-US" sz="1000" b="0" i="1" dirty="0" smtClean="0">
              <a:latin typeface="Lucida Sans"/>
              <a:cs typeface="Arial" charset="0"/>
            </a:endParaRPr>
          </a:p>
        </p:txBody>
      </p:sp>
      <p:sp>
        <p:nvSpPr>
          <p:cNvPr id="6" name="Rectangle 6"/>
          <p:cNvSpPr>
            <a:spLocks noGrp="1" noChangeArrowheads="1"/>
          </p:cNvSpPr>
          <p:nvPr>
            <p:ph type="ftr" sz="quarter" idx="4"/>
          </p:nvPr>
        </p:nvSpPr>
        <p:spPr bwMode="auto">
          <a:xfrm>
            <a:off x="-1" y="8669508"/>
            <a:ext cx="3438659" cy="46482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200">
                <a:latin typeface="Arial" charset="0"/>
                <a:ea typeface="ＭＳ Ｐゴシック" charset="-128"/>
              </a:defRPr>
            </a:lvl1pPr>
          </a:lstStyle>
          <a:p>
            <a:pPr>
              <a:defRPr/>
            </a:pPr>
            <a:r>
              <a:rPr lang="en-US" altLang="en-US" sz="800" dirty="0">
                <a:latin typeface="Lucida Sans"/>
              </a:rPr>
              <a:t>Training Module 3, CSIRT Operation, Version 2, © 2016 FIRST</a:t>
            </a:r>
          </a:p>
        </p:txBody>
      </p:sp>
      <p:sp>
        <p:nvSpPr>
          <p:cNvPr id="7" name="Rectangle 7"/>
          <p:cNvSpPr>
            <a:spLocks noGrp="1" noChangeArrowheads="1"/>
          </p:cNvSpPr>
          <p:nvPr>
            <p:ph type="sldNum" sz="quarter" idx="5"/>
          </p:nvPr>
        </p:nvSpPr>
        <p:spPr bwMode="auto">
          <a:xfrm>
            <a:off x="3886200" y="8669508"/>
            <a:ext cx="2971800" cy="46482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a:lvl1pPr>
          </a:lstStyle>
          <a:p>
            <a:fld id="{F5E97437-CEF4-4036-91BC-BC5EA72D1A5E}" type="slidenum">
              <a:rPr lang="en-US" altLang="en-US" sz="800">
                <a:latin typeface="Lucida Sans"/>
              </a:rPr>
              <a:pPr/>
              <a:t>40</a:t>
            </a:fld>
            <a:endParaRPr lang="en-US" altLang="en-US" sz="800" dirty="0">
              <a:latin typeface="Lucida Sans"/>
            </a:endParaRPr>
          </a:p>
        </p:txBody>
      </p:sp>
    </p:spTree>
    <p:extLst>
      <p:ext uri="{BB962C8B-B14F-4D97-AF65-F5344CB8AC3E}">
        <p14:creationId xmlns:p14="http://schemas.microsoft.com/office/powerpoint/2010/main" val="58770745"/>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Rot="1" noChangeAspect="1" noChangeArrowheads="1" noTextEdit="1"/>
          </p:cNvSpPr>
          <p:nvPr>
            <p:ph type="sldImg"/>
          </p:nvPr>
        </p:nvSpPr>
        <p:spPr>
          <a:ln/>
        </p:spPr>
      </p:sp>
      <p:sp>
        <p:nvSpPr>
          <p:cNvPr id="21507" name="Rectangle 3"/>
          <p:cNvSpPr>
            <a:spLocks noGrp="1" noChangeArrowheads="1"/>
          </p:cNvSpPr>
          <p:nvPr>
            <p:ph type="body" idx="1"/>
          </p:nvPr>
        </p:nvSpPr>
        <p:spPr>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defRPr/>
            </a:pPr>
            <a:r>
              <a:rPr lang="en-US" altLang="en-US" sz="1000" b="1" dirty="0" smtClean="0">
                <a:latin typeface="Lucida Sans"/>
              </a:rPr>
              <a:t>Exploiting Vulnerabilities: </a:t>
            </a:r>
            <a:r>
              <a:rPr lang="en-US" altLang="en-US" sz="1000" b="0" i="1" dirty="0" smtClean="0">
                <a:latin typeface="Lucida Sans"/>
                <a:cs typeface="Arial" charset="0"/>
              </a:rPr>
              <a:t>1 </a:t>
            </a:r>
            <a:r>
              <a:rPr lang="en-US" altLang="en-US" sz="1000" i="1" dirty="0" smtClean="0">
                <a:latin typeface="Lucida Sans"/>
                <a:cs typeface="Arial" charset="0"/>
              </a:rPr>
              <a:t>minute</a:t>
            </a:r>
            <a:endParaRPr lang="en-US" altLang="en-US" sz="1000" b="1" dirty="0" smtClean="0">
              <a:latin typeface="Lucida Sans"/>
              <a:cs typeface="Arial" charset="0"/>
            </a:endParaRPr>
          </a:p>
          <a:p>
            <a:pPr marL="0" marR="0" indent="0" algn="l" defTabSz="457200" rtl="0" eaLnBrk="1" fontAlgn="base" latinLnBrk="0" hangingPunct="1">
              <a:lnSpc>
                <a:spcPct val="100000"/>
              </a:lnSpc>
              <a:spcBef>
                <a:spcPct val="30000"/>
              </a:spcBef>
              <a:spcAft>
                <a:spcPct val="0"/>
              </a:spcAft>
              <a:buClrTx/>
              <a:buSzTx/>
              <a:buFontTx/>
              <a:buNone/>
              <a:tabLst/>
              <a:defRPr/>
            </a:pPr>
            <a:endParaRPr lang="en-US" altLang="en-US" sz="1000" b="1" dirty="0" smtClean="0">
              <a:latin typeface="Lucida Sans"/>
              <a:cs typeface="Arial" charset="0"/>
            </a:endParaRPr>
          </a:p>
          <a:p>
            <a:pPr eaLnBrk="1" hangingPunct="1">
              <a:defRPr/>
            </a:pPr>
            <a:r>
              <a:rPr lang="en-US" altLang="en-US" sz="1000" b="1" dirty="0" smtClean="0">
                <a:latin typeface="Lucida Sans"/>
                <a:cs typeface="Arial" charset="0"/>
              </a:rPr>
              <a:t>Say: </a:t>
            </a:r>
            <a:r>
              <a:rPr lang="en-US" altLang="en-US" sz="1000" b="0" dirty="0" smtClean="0">
                <a:latin typeface="Lucida Sans"/>
                <a:cs typeface="Arial" charset="0"/>
              </a:rPr>
              <a:t>Often an attack occurs because of an error in a computer program that can be leveraged to launch an attack. These errors that can be exploited are known as vulnerabilities.</a:t>
            </a:r>
          </a:p>
          <a:p>
            <a:pPr eaLnBrk="1" hangingPunct="1">
              <a:defRPr/>
            </a:pPr>
            <a:r>
              <a:rPr lang="en-US" altLang="en-US" sz="1000" b="0" dirty="0" smtClean="0">
                <a:latin typeface="Lucida Sans"/>
                <a:cs typeface="Arial" charset="0"/>
              </a:rPr>
              <a:t>(1) Vulnerability is the intersection of three elements:</a:t>
            </a:r>
          </a:p>
          <a:p>
            <a:pPr eaLnBrk="1" hangingPunct="1">
              <a:defRPr/>
            </a:pPr>
            <a:r>
              <a:rPr lang="en-US" altLang="en-US" sz="1000" b="0" dirty="0" smtClean="0">
                <a:latin typeface="Lucida Sans"/>
                <a:cs typeface="Arial" charset="0"/>
              </a:rPr>
              <a:t>(2) A system susceptibility or flaw, an attacker’s access to the flaw, and an attacker’s capability to exploit the flaw.</a:t>
            </a:r>
          </a:p>
          <a:p>
            <a:pPr eaLnBrk="1" hangingPunct="1">
              <a:defRPr/>
            </a:pPr>
            <a:r>
              <a:rPr lang="en-US" altLang="en-US" sz="1000" b="0" dirty="0" smtClean="0">
                <a:latin typeface="Lucida Sans"/>
                <a:cs typeface="Arial" charset="0"/>
              </a:rPr>
              <a:t>(3) To exploit a vulnerability, an attacker must have at least one tool or technique that can access a system weakness. In this sense, you can think of a “vulnerability” as an “attack surface.”</a:t>
            </a:r>
            <a:r>
              <a:rPr lang="en-US" altLang="en-US" sz="1000" b="0" baseline="0" dirty="0" smtClean="0">
                <a:latin typeface="Lucida Sans"/>
                <a:cs typeface="Arial" charset="0"/>
              </a:rPr>
              <a:t> To protect against attacks, a CSIRT has to conduct constant risk assessments.</a:t>
            </a:r>
            <a:endParaRPr lang="en-US" altLang="en-US" sz="1000" b="0" dirty="0" smtClean="0">
              <a:latin typeface="Lucida Sans"/>
              <a:cs typeface="Arial" charset="0"/>
            </a:endParaRPr>
          </a:p>
        </p:txBody>
      </p:sp>
      <p:sp>
        <p:nvSpPr>
          <p:cNvPr id="6" name="Rectangle 6"/>
          <p:cNvSpPr>
            <a:spLocks noGrp="1" noChangeArrowheads="1"/>
          </p:cNvSpPr>
          <p:nvPr>
            <p:ph type="ftr" sz="quarter" idx="4"/>
          </p:nvPr>
        </p:nvSpPr>
        <p:spPr bwMode="auto">
          <a:xfrm>
            <a:off x="-1" y="8669508"/>
            <a:ext cx="3438659" cy="46482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200">
                <a:latin typeface="Arial" charset="0"/>
                <a:ea typeface="ＭＳ Ｐゴシック" charset="-128"/>
              </a:defRPr>
            </a:lvl1pPr>
          </a:lstStyle>
          <a:p>
            <a:pPr>
              <a:defRPr/>
            </a:pPr>
            <a:r>
              <a:rPr lang="en-US" altLang="en-US" sz="800" dirty="0">
                <a:latin typeface="Lucida Sans"/>
              </a:rPr>
              <a:t>Training Module 3, CSIRT Operation, Version 2, © 2016 FIRST</a:t>
            </a:r>
          </a:p>
        </p:txBody>
      </p:sp>
      <p:sp>
        <p:nvSpPr>
          <p:cNvPr id="7" name="Rectangle 7"/>
          <p:cNvSpPr>
            <a:spLocks noGrp="1" noChangeArrowheads="1"/>
          </p:cNvSpPr>
          <p:nvPr>
            <p:ph type="sldNum" sz="quarter" idx="5"/>
          </p:nvPr>
        </p:nvSpPr>
        <p:spPr bwMode="auto">
          <a:xfrm>
            <a:off x="3886200" y="8669508"/>
            <a:ext cx="2971800" cy="46482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a:lvl1pPr>
          </a:lstStyle>
          <a:p>
            <a:fld id="{F5E97437-CEF4-4036-91BC-BC5EA72D1A5E}" type="slidenum">
              <a:rPr lang="en-US" altLang="en-US" sz="800">
                <a:latin typeface="Lucida Sans"/>
              </a:rPr>
              <a:pPr/>
              <a:t>41</a:t>
            </a:fld>
            <a:endParaRPr lang="en-US" altLang="en-US" sz="800" dirty="0">
              <a:latin typeface="Lucida Sans"/>
            </a:endParaRPr>
          </a:p>
        </p:txBody>
      </p:sp>
    </p:spTree>
    <p:extLst>
      <p:ext uri="{BB962C8B-B14F-4D97-AF65-F5344CB8AC3E}">
        <p14:creationId xmlns:p14="http://schemas.microsoft.com/office/powerpoint/2010/main" val="2146433363"/>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Rot="1" noChangeAspect="1" noChangeArrowheads="1" noTextEdit="1"/>
          </p:cNvSpPr>
          <p:nvPr>
            <p:ph type="sldImg"/>
          </p:nvPr>
        </p:nvSpPr>
        <p:spPr>
          <a:ln/>
        </p:spPr>
      </p:sp>
      <p:sp>
        <p:nvSpPr>
          <p:cNvPr id="21507" name="Rectangle 3"/>
          <p:cNvSpPr>
            <a:spLocks noGrp="1" noChangeArrowheads="1"/>
          </p:cNvSpPr>
          <p:nvPr>
            <p:ph type="body" idx="1"/>
          </p:nvPr>
        </p:nvSpPr>
        <p:spPr>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defRPr/>
            </a:pPr>
            <a:r>
              <a:rPr lang="en-US" altLang="en-US" sz="1000" b="1" dirty="0" smtClean="0">
                <a:latin typeface="Lucida Sans"/>
              </a:rPr>
              <a:t>Risk Assessment: </a:t>
            </a:r>
            <a:r>
              <a:rPr lang="en-US" altLang="en-US" sz="1000" b="0" i="1" dirty="0" smtClean="0">
                <a:latin typeface="Lucida Sans"/>
                <a:cs typeface="Arial" charset="0"/>
              </a:rPr>
              <a:t>2 </a:t>
            </a:r>
            <a:r>
              <a:rPr lang="en-US" altLang="en-US" sz="1000" i="1" dirty="0" smtClean="0">
                <a:latin typeface="Lucida Sans"/>
                <a:cs typeface="Arial" charset="0"/>
              </a:rPr>
              <a:t>minutes</a:t>
            </a:r>
            <a:endParaRPr lang="en-US" altLang="en-US" sz="1000" b="1" dirty="0" smtClean="0">
              <a:latin typeface="Lucida Sans"/>
              <a:cs typeface="Arial" charset="0"/>
            </a:endParaRPr>
          </a:p>
          <a:p>
            <a:pPr eaLnBrk="1" hangingPunct="1">
              <a:defRPr/>
            </a:pPr>
            <a:endParaRPr lang="en-US" altLang="en-US" sz="1000" b="1" dirty="0" smtClean="0">
              <a:latin typeface="Lucida Sans"/>
              <a:cs typeface="Arial" charset="0"/>
            </a:endParaRPr>
          </a:p>
          <a:p>
            <a:pPr eaLnBrk="1" hangingPunct="1">
              <a:defRPr/>
            </a:pPr>
            <a:r>
              <a:rPr lang="en-US" altLang="en-US" sz="1000" b="1" dirty="0" smtClean="0">
                <a:latin typeface="Lucida Sans"/>
                <a:cs typeface="Arial" charset="0"/>
              </a:rPr>
              <a:t>Say: </a:t>
            </a:r>
            <a:r>
              <a:rPr lang="en-US" sz="1000" b="0" i="0" u="none" strike="noStrike" kern="1200" baseline="0" dirty="0" smtClean="0">
                <a:solidFill>
                  <a:schemeClr val="tx1"/>
                </a:solidFill>
                <a:latin typeface="Lucida Sans"/>
              </a:rPr>
              <a:t>Risk assessment is a key component of a holistic, organization-wide risk management process as defined in the National Institute of Standards and Technology, otherwise known as NIST. Risk management processes include:</a:t>
            </a:r>
          </a:p>
          <a:p>
            <a:pPr eaLnBrk="1" hangingPunct="1">
              <a:defRPr/>
            </a:pPr>
            <a:r>
              <a:rPr lang="en-US" sz="1000" b="0" i="0" u="none" strike="noStrike" kern="1200" baseline="0" dirty="0" smtClean="0">
                <a:solidFill>
                  <a:schemeClr val="tx1"/>
                </a:solidFill>
                <a:latin typeface="Lucida Sans"/>
              </a:rPr>
              <a:t>(1) Framing, or estimating, the scope for risk, </a:t>
            </a:r>
          </a:p>
          <a:p>
            <a:pPr eaLnBrk="1" hangingPunct="1">
              <a:defRPr/>
            </a:pPr>
            <a:r>
              <a:rPr lang="en-US" sz="1000" b="0" i="0" u="none" strike="noStrike" kern="1200" baseline="0" dirty="0" smtClean="0">
                <a:solidFill>
                  <a:schemeClr val="tx1"/>
                </a:solidFill>
                <a:latin typeface="Lucida Sans"/>
              </a:rPr>
              <a:t>(2) Assessing the actual risk, </a:t>
            </a:r>
          </a:p>
          <a:p>
            <a:pPr eaLnBrk="1" hangingPunct="1">
              <a:defRPr/>
            </a:pPr>
            <a:r>
              <a:rPr lang="en-US" sz="1000" b="0" i="0" u="none" strike="noStrike" kern="1200" baseline="0" dirty="0" smtClean="0">
                <a:solidFill>
                  <a:schemeClr val="tx1"/>
                </a:solidFill>
                <a:latin typeface="Lucida Sans"/>
              </a:rPr>
              <a:t>(3) Responding to the risk, and </a:t>
            </a:r>
          </a:p>
          <a:p>
            <a:pPr eaLnBrk="1" hangingPunct="1">
              <a:defRPr/>
            </a:pPr>
            <a:r>
              <a:rPr lang="en-US" sz="1000" b="0" i="0" u="none" strike="noStrike" kern="1200" baseline="0" dirty="0" smtClean="0">
                <a:solidFill>
                  <a:schemeClr val="tx1"/>
                </a:solidFill>
                <a:latin typeface="Lucida Sans"/>
              </a:rPr>
              <a:t>(4) Monitoring the risk. The slide shows the four steps in the risk management process and the information and communications flows needed to make the process work effectively.</a:t>
            </a:r>
            <a:endParaRPr lang="en-US" altLang="en-US" sz="1000" b="0" dirty="0" smtClean="0">
              <a:latin typeface="Lucida Sans"/>
              <a:cs typeface="Arial" charset="0"/>
            </a:endParaRPr>
          </a:p>
        </p:txBody>
      </p:sp>
      <p:sp>
        <p:nvSpPr>
          <p:cNvPr id="6" name="Rectangle 6"/>
          <p:cNvSpPr>
            <a:spLocks noGrp="1" noChangeArrowheads="1"/>
          </p:cNvSpPr>
          <p:nvPr>
            <p:ph type="ftr" sz="quarter" idx="4"/>
          </p:nvPr>
        </p:nvSpPr>
        <p:spPr bwMode="auto">
          <a:xfrm>
            <a:off x="-1" y="8669508"/>
            <a:ext cx="3438659" cy="46482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200">
                <a:latin typeface="Arial" charset="0"/>
                <a:ea typeface="ＭＳ Ｐゴシック" charset="-128"/>
              </a:defRPr>
            </a:lvl1pPr>
          </a:lstStyle>
          <a:p>
            <a:pPr>
              <a:defRPr/>
            </a:pPr>
            <a:r>
              <a:rPr lang="en-US" altLang="en-US" sz="800" dirty="0">
                <a:latin typeface="Lucida Sans"/>
              </a:rPr>
              <a:t>Training Module 3, CSIRT Operation, Version 2, © 2016 FIRST</a:t>
            </a:r>
          </a:p>
        </p:txBody>
      </p:sp>
      <p:sp>
        <p:nvSpPr>
          <p:cNvPr id="7" name="Rectangle 7"/>
          <p:cNvSpPr>
            <a:spLocks noGrp="1" noChangeArrowheads="1"/>
          </p:cNvSpPr>
          <p:nvPr>
            <p:ph type="sldNum" sz="quarter" idx="5"/>
          </p:nvPr>
        </p:nvSpPr>
        <p:spPr bwMode="auto">
          <a:xfrm>
            <a:off x="3886200" y="8669508"/>
            <a:ext cx="2971800" cy="46482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a:lvl1pPr>
          </a:lstStyle>
          <a:p>
            <a:fld id="{F5E97437-CEF4-4036-91BC-BC5EA72D1A5E}" type="slidenum">
              <a:rPr lang="en-US" altLang="en-US" sz="800">
                <a:latin typeface="Lucida Sans"/>
              </a:rPr>
              <a:pPr/>
              <a:t>42</a:t>
            </a:fld>
            <a:endParaRPr lang="en-US" altLang="en-US" sz="800" dirty="0">
              <a:latin typeface="Lucida Sans"/>
            </a:endParaRPr>
          </a:p>
        </p:txBody>
      </p:sp>
    </p:spTree>
    <p:extLst>
      <p:ext uri="{BB962C8B-B14F-4D97-AF65-F5344CB8AC3E}">
        <p14:creationId xmlns:p14="http://schemas.microsoft.com/office/powerpoint/2010/main" val="2146433363"/>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Rot="1" noChangeAspect="1" noChangeArrowheads="1" noTextEdit="1"/>
          </p:cNvSpPr>
          <p:nvPr>
            <p:ph type="sldImg"/>
          </p:nvPr>
        </p:nvSpPr>
        <p:spPr>
          <a:ln/>
        </p:spPr>
      </p:sp>
      <p:sp>
        <p:nvSpPr>
          <p:cNvPr id="21507" name="Rectangle 3"/>
          <p:cNvSpPr>
            <a:spLocks noGrp="1" noChangeArrowheads="1"/>
          </p:cNvSpPr>
          <p:nvPr>
            <p:ph type="body" idx="1"/>
          </p:nvPr>
        </p:nvSpPr>
        <p:spPr>
          <a:xfrm>
            <a:off x="539262" y="4343400"/>
            <a:ext cx="5779476" cy="4114800"/>
          </a:xfrm>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defRPr/>
            </a:pPr>
            <a:r>
              <a:rPr lang="en-US" altLang="en-US" sz="900" b="1" dirty="0" smtClean="0">
                <a:latin typeface="Lucida Sans"/>
              </a:rPr>
              <a:t>Risk Assessment Methodology: </a:t>
            </a:r>
            <a:r>
              <a:rPr lang="en-US" altLang="en-US" sz="900" b="0" i="1" dirty="0" smtClean="0">
                <a:latin typeface="Lucida Sans"/>
                <a:cs typeface="Arial" charset="0"/>
              </a:rPr>
              <a:t>2 </a:t>
            </a:r>
            <a:r>
              <a:rPr lang="en-US" altLang="en-US" sz="900" i="1" dirty="0" smtClean="0">
                <a:latin typeface="Lucida Sans"/>
                <a:cs typeface="Arial" charset="0"/>
              </a:rPr>
              <a:t>minutes</a:t>
            </a:r>
            <a:endParaRPr lang="en-US" altLang="en-US" sz="900" b="1" dirty="0" smtClean="0">
              <a:latin typeface="Lucida Sans"/>
              <a:cs typeface="Arial" charset="0"/>
            </a:endParaRPr>
          </a:p>
          <a:p>
            <a:pPr eaLnBrk="1" hangingPunct="1">
              <a:defRPr/>
            </a:pPr>
            <a:endParaRPr lang="en-US" altLang="en-US" sz="900" b="1" dirty="0" smtClean="0">
              <a:latin typeface="Lucida Sans"/>
              <a:cs typeface="Arial" charset="0"/>
            </a:endParaRPr>
          </a:p>
          <a:p>
            <a:pPr eaLnBrk="1" hangingPunct="1">
              <a:defRPr/>
            </a:pPr>
            <a:r>
              <a:rPr lang="en-US" altLang="en-US" sz="900" b="1" dirty="0" smtClean="0">
                <a:latin typeface="Lucida Sans"/>
                <a:cs typeface="Arial" charset="0"/>
              </a:rPr>
              <a:t>Say: </a:t>
            </a:r>
            <a:r>
              <a:rPr lang="en-US" altLang="en-US" sz="900" b="0" dirty="0" smtClean="0">
                <a:latin typeface="Lucida Sans"/>
                <a:cs typeface="Arial" charset="0"/>
              </a:rPr>
              <a:t>An organizational risk frame</a:t>
            </a:r>
            <a:r>
              <a:rPr lang="en-US" altLang="en-US" sz="900" b="0" baseline="0" dirty="0" smtClean="0">
                <a:latin typeface="Lucida Sans"/>
                <a:cs typeface="Arial" charset="0"/>
              </a:rPr>
              <a:t> establishes a foundation for risk management and delineates boundaries for risk-based decisions. It typically includes:</a:t>
            </a:r>
          </a:p>
          <a:p>
            <a:pPr eaLnBrk="1" hangingPunct="1">
              <a:defRPr/>
            </a:pPr>
            <a:r>
              <a:rPr lang="en-US" altLang="en-US" sz="900" b="0" baseline="0" dirty="0" smtClean="0">
                <a:latin typeface="Lucida Sans"/>
                <a:cs typeface="Arial" charset="0"/>
              </a:rPr>
              <a:t>(1) Assumptions about the risk,</a:t>
            </a:r>
          </a:p>
          <a:p>
            <a:pPr eaLnBrk="1" hangingPunct="1">
              <a:defRPr/>
            </a:pPr>
            <a:r>
              <a:rPr lang="en-US" altLang="en-US" sz="900" b="0" baseline="0" dirty="0" smtClean="0">
                <a:latin typeface="Lucida Sans"/>
                <a:cs typeface="Arial" charset="0"/>
              </a:rPr>
              <a:t>(2) The constraints determined for the risk,</a:t>
            </a:r>
          </a:p>
          <a:p>
            <a:pPr eaLnBrk="1" hangingPunct="1">
              <a:defRPr/>
            </a:pPr>
            <a:r>
              <a:rPr lang="en-US" altLang="en-US" sz="900" b="0" baseline="0" dirty="0" smtClean="0">
                <a:latin typeface="Lucida Sans"/>
                <a:cs typeface="Arial" charset="0"/>
              </a:rPr>
              <a:t>(3) A list of priorities and tradeoffs,</a:t>
            </a:r>
          </a:p>
          <a:p>
            <a:pPr eaLnBrk="1" hangingPunct="1">
              <a:defRPr/>
            </a:pPr>
            <a:r>
              <a:rPr lang="en-US" altLang="en-US" sz="900" b="0" baseline="0" dirty="0" smtClean="0">
                <a:latin typeface="Lucida Sans"/>
                <a:cs typeface="Arial" charset="0"/>
              </a:rPr>
              <a:t>(4) An idea of the risk tolerance for the organization, and</a:t>
            </a:r>
          </a:p>
          <a:p>
            <a:pPr eaLnBrk="1" hangingPunct="1">
              <a:defRPr/>
            </a:pPr>
            <a:r>
              <a:rPr lang="en-US" altLang="en-US" sz="900" b="0" baseline="0" dirty="0" smtClean="0">
                <a:latin typeface="Lucida Sans"/>
                <a:cs typeface="Arial" charset="0"/>
              </a:rPr>
              <a:t>(5) The understanding that there is uncertainty about various assumptions surrounding the risk.</a:t>
            </a:r>
            <a:endParaRPr lang="en-US" altLang="en-US" sz="900" b="0" dirty="0" smtClean="0">
              <a:latin typeface="Lucida Sans"/>
              <a:cs typeface="Arial" charset="0"/>
            </a:endParaRPr>
          </a:p>
          <a:p>
            <a:pPr eaLnBrk="1" hangingPunct="1">
              <a:defRPr/>
            </a:pPr>
            <a:r>
              <a:rPr lang="en-US" sz="900" b="0" i="0" u="none" strike="noStrike" kern="1200" baseline="0" dirty="0" smtClean="0">
                <a:solidFill>
                  <a:schemeClr val="tx1"/>
                </a:solidFill>
                <a:latin typeface="Lucida Sans"/>
              </a:rPr>
              <a:t>The organizational risk frame helps determine an organization’s risk assessment methodology. This includes: </a:t>
            </a:r>
          </a:p>
          <a:p>
            <a:pPr eaLnBrk="1" hangingPunct="1">
              <a:defRPr/>
            </a:pPr>
            <a:r>
              <a:rPr lang="en-US" sz="900" b="0" i="0" u="none" strike="noStrike" kern="1200" baseline="0" dirty="0" smtClean="0">
                <a:solidFill>
                  <a:schemeClr val="tx1"/>
                </a:solidFill>
                <a:latin typeface="Lucida Sans"/>
              </a:rPr>
              <a:t>(6) A risk assessment process, which we talked about previously; </a:t>
            </a:r>
          </a:p>
          <a:p>
            <a:pPr eaLnBrk="1" hangingPunct="1">
              <a:defRPr/>
            </a:pPr>
            <a:r>
              <a:rPr lang="en-US" sz="900" b="0" i="0" u="none" strike="noStrike" kern="1200" baseline="0" dirty="0" smtClean="0">
                <a:solidFill>
                  <a:schemeClr val="tx1"/>
                </a:solidFill>
                <a:latin typeface="Lucida Sans"/>
              </a:rPr>
              <a:t>(7) An explicit risk model, defining key terms and assessable risk factors and the relationships among the factors; </a:t>
            </a:r>
          </a:p>
          <a:p>
            <a:pPr eaLnBrk="1" hangingPunct="1">
              <a:defRPr/>
            </a:pPr>
            <a:r>
              <a:rPr lang="en-US" sz="900" b="0" i="0" u="none" strike="noStrike" kern="1200" baseline="0" dirty="0" smtClean="0">
                <a:solidFill>
                  <a:schemeClr val="tx1"/>
                </a:solidFill>
                <a:latin typeface="Lucida Sans"/>
              </a:rPr>
              <a:t>(8) An assessment approach, for instance: quantitative, qualitative, or semi-qualitative; specifying the range of values those risk factors can assume during the risk assessment; how combinations of risk factors are identified and analyzed so that values of those factors can be functionally combined to evaluate risk; and</a:t>
            </a:r>
          </a:p>
          <a:p>
            <a:pPr eaLnBrk="1" hangingPunct="1">
              <a:defRPr/>
            </a:pPr>
            <a:r>
              <a:rPr lang="en-US" sz="900" b="0" i="0" u="none" strike="noStrike" kern="1200" baseline="0" dirty="0" smtClean="0">
                <a:solidFill>
                  <a:schemeClr val="tx1"/>
                </a:solidFill>
                <a:latin typeface="Lucida Sans"/>
              </a:rPr>
              <a:t>(9) An analysis approach, for instance: threat-oriented, asset/impact-oriented, or vulnerability-oriented; and describing how combinations of risk factors are identified and analyzed to ensure adequate coverage of threats at a consistent level of detail. </a:t>
            </a:r>
            <a:endParaRPr lang="en-US" altLang="en-US" sz="900" b="0" dirty="0" smtClean="0">
              <a:latin typeface="Lucida Sans"/>
              <a:cs typeface="Arial" charset="0"/>
            </a:endParaRPr>
          </a:p>
        </p:txBody>
      </p:sp>
      <p:sp>
        <p:nvSpPr>
          <p:cNvPr id="6" name="Rectangle 6"/>
          <p:cNvSpPr>
            <a:spLocks noGrp="1" noChangeArrowheads="1"/>
          </p:cNvSpPr>
          <p:nvPr>
            <p:ph type="ftr" sz="quarter" idx="4"/>
          </p:nvPr>
        </p:nvSpPr>
        <p:spPr bwMode="auto">
          <a:xfrm>
            <a:off x="-1" y="8669508"/>
            <a:ext cx="3438659" cy="46482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200">
                <a:latin typeface="Arial" charset="0"/>
                <a:ea typeface="ＭＳ Ｐゴシック" charset="-128"/>
              </a:defRPr>
            </a:lvl1pPr>
          </a:lstStyle>
          <a:p>
            <a:pPr>
              <a:defRPr/>
            </a:pPr>
            <a:r>
              <a:rPr lang="en-US" altLang="en-US" sz="800" dirty="0">
                <a:latin typeface="Lucida Sans"/>
              </a:rPr>
              <a:t>Training Module 3, CSIRT Operation, Version 2, © 2016 FIRST</a:t>
            </a:r>
          </a:p>
        </p:txBody>
      </p:sp>
      <p:sp>
        <p:nvSpPr>
          <p:cNvPr id="7" name="Rectangle 7"/>
          <p:cNvSpPr>
            <a:spLocks noGrp="1" noChangeArrowheads="1"/>
          </p:cNvSpPr>
          <p:nvPr>
            <p:ph type="sldNum" sz="quarter" idx="5"/>
          </p:nvPr>
        </p:nvSpPr>
        <p:spPr bwMode="auto">
          <a:xfrm>
            <a:off x="3886200" y="8669508"/>
            <a:ext cx="2971800" cy="46482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a:lvl1pPr>
          </a:lstStyle>
          <a:p>
            <a:fld id="{F5E97437-CEF4-4036-91BC-BC5EA72D1A5E}" type="slidenum">
              <a:rPr lang="en-US" altLang="en-US" sz="800">
                <a:latin typeface="Lucida Sans"/>
              </a:rPr>
              <a:pPr/>
              <a:t>43</a:t>
            </a:fld>
            <a:endParaRPr lang="en-US" altLang="en-US" sz="800" dirty="0">
              <a:latin typeface="Lucida Sans"/>
            </a:endParaRPr>
          </a:p>
        </p:txBody>
      </p:sp>
    </p:spTree>
    <p:extLst>
      <p:ext uri="{BB962C8B-B14F-4D97-AF65-F5344CB8AC3E}">
        <p14:creationId xmlns:p14="http://schemas.microsoft.com/office/powerpoint/2010/main" val="214643336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Rot="1" noChangeAspect="1" noChangeArrowheads="1" noTextEdit="1"/>
          </p:cNvSpPr>
          <p:nvPr>
            <p:ph type="sldImg"/>
          </p:nvPr>
        </p:nvSpPr>
        <p:spPr>
          <a:ln/>
        </p:spPr>
      </p:sp>
      <p:sp>
        <p:nvSpPr>
          <p:cNvPr id="1229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sz="1000" b="1" dirty="0" smtClean="0">
                <a:latin typeface="Lucida Sans"/>
                <a:cs typeface="Arial" charset="0"/>
              </a:rPr>
              <a:t>Section 1: Incident Management Processes:</a:t>
            </a:r>
            <a:r>
              <a:rPr lang="en-US" altLang="en-US" sz="1000" i="1" dirty="0" smtClean="0">
                <a:latin typeface="Lucida Sans"/>
                <a:cs typeface="Arial" charset="0"/>
              </a:rPr>
              <a:t> 0 minutes</a:t>
            </a:r>
            <a:endParaRPr lang="en-US" altLang="en-US" sz="1000" dirty="0" smtClean="0">
              <a:latin typeface="Lucida Sans"/>
              <a:cs typeface="Arial" charset="0"/>
            </a:endParaRPr>
          </a:p>
          <a:p>
            <a:pPr eaLnBrk="1" hangingPunct="1"/>
            <a:r>
              <a:rPr lang="en-US" altLang="en-US" sz="1000" b="1" dirty="0" smtClean="0">
                <a:latin typeface="Lucida Sans"/>
                <a:cs typeface="Arial" charset="0"/>
              </a:rPr>
              <a:t>Say: </a:t>
            </a:r>
            <a:r>
              <a:rPr lang="en-US" altLang="en-US" sz="1000" b="0" dirty="0" smtClean="0">
                <a:latin typeface="Lucida Sans"/>
                <a:cs typeface="Arial" charset="0"/>
              </a:rPr>
              <a:t>Let’s start with </a:t>
            </a:r>
            <a:r>
              <a:rPr lang="en-US" altLang="en-US" sz="1000" dirty="0" smtClean="0">
                <a:latin typeface="Lucida Sans"/>
                <a:cs typeface="Arial" charset="0"/>
              </a:rPr>
              <a:t>Section 1,</a:t>
            </a:r>
            <a:r>
              <a:rPr lang="en-US" altLang="en-US" sz="1000" baseline="0" dirty="0" smtClean="0">
                <a:latin typeface="Lucida Sans"/>
                <a:cs typeface="Arial" charset="0"/>
              </a:rPr>
              <a:t> </a:t>
            </a:r>
            <a:r>
              <a:rPr lang="en-US" altLang="en-US" sz="1000" dirty="0" smtClean="0">
                <a:latin typeface="Lucida Sans"/>
                <a:cs typeface="Arial" charset="0"/>
              </a:rPr>
              <a:t>Incident Management Processes.</a:t>
            </a:r>
          </a:p>
        </p:txBody>
      </p:sp>
      <p:sp>
        <p:nvSpPr>
          <p:cNvPr id="7" name="Footer Placeholder 6"/>
          <p:cNvSpPr>
            <a:spLocks noGrp="1" noChangeArrowheads="1"/>
          </p:cNvSpPr>
          <p:nvPr>
            <p:ph type="ftr" sz="quarter" idx="4"/>
          </p:nvPr>
        </p:nvSpPr>
        <p:spPr bwMode="auto">
          <a:xfrm>
            <a:off x="-1" y="8669508"/>
            <a:ext cx="3438659" cy="46482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200">
                <a:latin typeface="Arial" charset="0"/>
                <a:ea typeface="ＭＳ Ｐゴシック" charset="-128"/>
              </a:defRPr>
            </a:lvl1pPr>
          </a:lstStyle>
          <a:p>
            <a:pPr>
              <a:defRPr/>
            </a:pPr>
            <a:r>
              <a:rPr lang="en-US" altLang="en-US" sz="800" dirty="0">
                <a:latin typeface="Lucida Sans"/>
              </a:rPr>
              <a:t>Training Module 3, CSIRT Operation, Version 2, © 2016 FIRST</a:t>
            </a:r>
          </a:p>
        </p:txBody>
      </p:sp>
      <p:sp>
        <p:nvSpPr>
          <p:cNvPr id="8" name="Slide Number Placeholder 7"/>
          <p:cNvSpPr>
            <a:spLocks noGrp="1" noChangeArrowheads="1"/>
          </p:cNvSpPr>
          <p:nvPr>
            <p:ph type="sldNum" sz="quarter" idx="5"/>
          </p:nvPr>
        </p:nvSpPr>
        <p:spPr bwMode="auto">
          <a:xfrm>
            <a:off x="3886200" y="8669508"/>
            <a:ext cx="2971800" cy="46482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a:lvl1pPr>
          </a:lstStyle>
          <a:p>
            <a:fld id="{F5E97437-CEF4-4036-91BC-BC5EA72D1A5E}" type="slidenum">
              <a:rPr lang="en-US" altLang="en-US" sz="800">
                <a:latin typeface="Lucida Sans"/>
              </a:rPr>
              <a:pPr/>
              <a:t>4</a:t>
            </a:fld>
            <a:endParaRPr lang="en-US" altLang="en-US" sz="800" dirty="0">
              <a:latin typeface="Lucida Sans"/>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Rot="1" noChangeAspect="1" noChangeArrowheads="1" noTextEdit="1"/>
          </p:cNvSpPr>
          <p:nvPr>
            <p:ph type="sldImg"/>
          </p:nvPr>
        </p:nvSpPr>
        <p:spPr>
          <a:ln/>
        </p:spPr>
      </p:sp>
      <p:sp>
        <p:nvSpPr>
          <p:cNvPr id="21507" name="Rectangle 3"/>
          <p:cNvSpPr>
            <a:spLocks noGrp="1" noChangeArrowheads="1"/>
          </p:cNvSpPr>
          <p:nvPr>
            <p:ph type="body" idx="1"/>
          </p:nvPr>
        </p:nvSpPr>
        <p:spPr>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defRPr/>
            </a:pPr>
            <a:r>
              <a:rPr lang="en-US" altLang="en-US" sz="1000" b="1" dirty="0" smtClean="0">
                <a:latin typeface="Lucida Sans"/>
              </a:rPr>
              <a:t>Risk Model Flow: </a:t>
            </a:r>
            <a:r>
              <a:rPr lang="en-US" altLang="en-US" sz="1000" b="0" i="1" dirty="0" smtClean="0">
                <a:latin typeface="Lucida Sans"/>
                <a:cs typeface="Arial" charset="0"/>
              </a:rPr>
              <a:t>2 </a:t>
            </a:r>
            <a:r>
              <a:rPr lang="en-US" altLang="en-US" sz="1000" i="1" dirty="0" smtClean="0">
                <a:latin typeface="Lucida Sans"/>
                <a:cs typeface="Arial" charset="0"/>
              </a:rPr>
              <a:t>minutes</a:t>
            </a:r>
            <a:endParaRPr lang="en-US" altLang="en-US" sz="1000" b="1" dirty="0" smtClean="0">
              <a:latin typeface="Lucida Sans"/>
              <a:cs typeface="Arial" charset="0"/>
            </a:endParaRPr>
          </a:p>
          <a:p>
            <a:pPr eaLnBrk="1" hangingPunct="1">
              <a:defRPr/>
            </a:pPr>
            <a:endParaRPr lang="en-US" altLang="en-US" sz="1000" b="1" dirty="0" smtClean="0">
              <a:latin typeface="Lucida Sans"/>
              <a:cs typeface="Arial" charset="0"/>
            </a:endParaRPr>
          </a:p>
          <a:p>
            <a:r>
              <a:rPr lang="en-US" altLang="en-US" sz="1000" b="1" dirty="0" smtClean="0">
                <a:latin typeface="Lucida Sans"/>
                <a:cs typeface="Arial" charset="0"/>
              </a:rPr>
              <a:t>Say: </a:t>
            </a:r>
            <a:r>
              <a:rPr lang="en-US" sz="1000" b="0" i="0" u="none" strike="noStrike" kern="1200" baseline="0" dirty="0" smtClean="0">
                <a:solidFill>
                  <a:schemeClr val="tx1"/>
                </a:solidFill>
                <a:latin typeface="Lucida Sans"/>
              </a:rPr>
              <a:t>Let’s look at an example of a risk model flow. Each of the risk factors is used in the risk assessment process we discussed earlier. A threat source</a:t>
            </a:r>
          </a:p>
          <a:p>
            <a:r>
              <a:rPr lang="en-US" sz="1000" kern="1200" dirty="0" smtClean="0">
                <a:solidFill>
                  <a:schemeClr val="tx1"/>
                </a:solidFill>
                <a:effectLst/>
                <a:latin typeface="Lucida Sans"/>
              </a:rPr>
              <a:t>(1) initiates a threat event with a sequence of actions, activities, or scenarios </a:t>
            </a:r>
          </a:p>
          <a:p>
            <a:r>
              <a:rPr lang="en-US" sz="1000" kern="1200" dirty="0" smtClean="0">
                <a:solidFill>
                  <a:schemeClr val="tx1"/>
                </a:solidFill>
                <a:effectLst/>
                <a:latin typeface="Lucida Sans"/>
              </a:rPr>
              <a:t>(2)</a:t>
            </a:r>
            <a:r>
              <a:rPr lang="en-US" sz="1000" kern="1200" baseline="0" dirty="0" smtClean="0">
                <a:solidFill>
                  <a:schemeClr val="tx1"/>
                </a:solidFill>
                <a:effectLst/>
                <a:latin typeface="Lucida Sans"/>
              </a:rPr>
              <a:t> </a:t>
            </a:r>
            <a:r>
              <a:rPr lang="en-US" sz="1000" b="0" kern="1200" baseline="0" dirty="0" smtClean="0">
                <a:solidFill>
                  <a:schemeClr val="tx1"/>
                </a:solidFill>
                <a:effectLst/>
                <a:latin typeface="Lucida Sans"/>
              </a:rPr>
              <a:t>t</a:t>
            </a:r>
            <a:r>
              <a:rPr lang="en-US" sz="1000" b="0" kern="1200" dirty="0" smtClean="0">
                <a:solidFill>
                  <a:schemeClr val="tx1"/>
                </a:solidFill>
                <a:effectLst/>
                <a:latin typeface="Lucida Sans"/>
              </a:rPr>
              <a:t>hat exploit </a:t>
            </a:r>
            <a:r>
              <a:rPr lang="en-US" sz="1000" kern="1200" dirty="0" smtClean="0">
                <a:solidFill>
                  <a:schemeClr val="tx1"/>
                </a:solidFill>
                <a:effectLst/>
                <a:latin typeface="Lucida Sans"/>
              </a:rPr>
              <a:t>a vulnerability whose severity is measured in the context of predisposing conditions, even with security controls planned and implemented.</a:t>
            </a:r>
          </a:p>
          <a:p>
            <a:r>
              <a:rPr lang="en-US" sz="1000" kern="1200" dirty="0" smtClean="0">
                <a:solidFill>
                  <a:schemeClr val="tx1"/>
                </a:solidFill>
                <a:effectLst/>
                <a:latin typeface="Lucida Sans"/>
              </a:rPr>
              <a:t>(3) This causes an adverse impact </a:t>
            </a:r>
          </a:p>
          <a:p>
            <a:r>
              <a:rPr lang="en-US" sz="1000" kern="1200" dirty="0" smtClean="0">
                <a:solidFill>
                  <a:schemeClr val="tx1"/>
                </a:solidFill>
                <a:effectLst/>
                <a:latin typeface="Lucida Sans"/>
              </a:rPr>
              <a:t>(4) that produces risk to organizational operations such</a:t>
            </a:r>
            <a:r>
              <a:rPr lang="en-US" sz="1000" kern="1200" baseline="0" dirty="0" smtClean="0">
                <a:solidFill>
                  <a:schemeClr val="tx1"/>
                </a:solidFill>
                <a:effectLst/>
                <a:latin typeface="Lucida Sans"/>
              </a:rPr>
              <a:t> as </a:t>
            </a:r>
            <a:r>
              <a:rPr lang="en-US" sz="1000" kern="1200" dirty="0" smtClean="0">
                <a:solidFill>
                  <a:schemeClr val="tx1"/>
                </a:solidFill>
                <a:effectLst/>
                <a:latin typeface="Lucida Sans"/>
              </a:rPr>
              <a:t>mission, functions, image, and reputation. </a:t>
            </a:r>
          </a:p>
          <a:p>
            <a:r>
              <a:rPr lang="en-US" sz="1000" b="0" i="0" u="none" strike="noStrike" kern="1200" baseline="0" dirty="0" smtClean="0">
                <a:solidFill>
                  <a:schemeClr val="tx1"/>
                </a:solidFill>
                <a:latin typeface="Lucida Sans"/>
              </a:rPr>
              <a:t>When making final impact determinations, consider the range of effects of threat events, including the relative size of the set of resources affected. As useful as this flow is, threat events with an impact below a specific value may not warrant further analysis.</a:t>
            </a:r>
          </a:p>
        </p:txBody>
      </p:sp>
      <p:sp>
        <p:nvSpPr>
          <p:cNvPr id="6" name="Rectangle 6"/>
          <p:cNvSpPr>
            <a:spLocks noGrp="1" noChangeArrowheads="1"/>
          </p:cNvSpPr>
          <p:nvPr>
            <p:ph type="ftr" sz="quarter" idx="4"/>
          </p:nvPr>
        </p:nvSpPr>
        <p:spPr bwMode="auto">
          <a:xfrm>
            <a:off x="-1" y="8669508"/>
            <a:ext cx="3438659" cy="46482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200">
                <a:latin typeface="Arial" charset="0"/>
                <a:ea typeface="ＭＳ Ｐゴシック" charset="-128"/>
              </a:defRPr>
            </a:lvl1pPr>
          </a:lstStyle>
          <a:p>
            <a:pPr>
              <a:defRPr/>
            </a:pPr>
            <a:r>
              <a:rPr lang="en-US" altLang="en-US" sz="800" dirty="0">
                <a:latin typeface="Lucida Sans"/>
              </a:rPr>
              <a:t>Training Module 3, CSIRT Operation, Version 2, © 2016 FIRST</a:t>
            </a:r>
          </a:p>
        </p:txBody>
      </p:sp>
      <p:sp>
        <p:nvSpPr>
          <p:cNvPr id="7" name="Rectangle 7"/>
          <p:cNvSpPr>
            <a:spLocks noGrp="1" noChangeArrowheads="1"/>
          </p:cNvSpPr>
          <p:nvPr>
            <p:ph type="sldNum" sz="quarter" idx="5"/>
          </p:nvPr>
        </p:nvSpPr>
        <p:spPr bwMode="auto">
          <a:xfrm>
            <a:off x="3886200" y="8669508"/>
            <a:ext cx="2971800" cy="46482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a:lvl1pPr>
          </a:lstStyle>
          <a:p>
            <a:fld id="{F5E97437-CEF4-4036-91BC-BC5EA72D1A5E}" type="slidenum">
              <a:rPr lang="en-US" altLang="en-US" sz="800">
                <a:latin typeface="Lucida Sans"/>
              </a:rPr>
              <a:pPr/>
              <a:t>44</a:t>
            </a:fld>
            <a:endParaRPr lang="en-US" altLang="en-US" sz="800" dirty="0">
              <a:latin typeface="Lucida Sans"/>
            </a:endParaRPr>
          </a:p>
        </p:txBody>
      </p:sp>
    </p:spTree>
    <p:extLst>
      <p:ext uri="{BB962C8B-B14F-4D97-AF65-F5344CB8AC3E}">
        <p14:creationId xmlns:p14="http://schemas.microsoft.com/office/powerpoint/2010/main" val="2146433363"/>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Rot="1" noChangeAspect="1" noChangeArrowheads="1" noTextEdit="1"/>
          </p:cNvSpPr>
          <p:nvPr>
            <p:ph type="sldImg"/>
          </p:nvPr>
        </p:nvSpPr>
        <p:spPr>
          <a:ln/>
        </p:spPr>
      </p:sp>
      <p:sp>
        <p:nvSpPr>
          <p:cNvPr id="21507" name="Rectangle 3"/>
          <p:cNvSpPr>
            <a:spLocks noGrp="1" noChangeArrowheads="1"/>
          </p:cNvSpPr>
          <p:nvPr>
            <p:ph type="body" idx="1"/>
          </p:nvPr>
        </p:nvSpPr>
        <p:spPr>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defRPr/>
            </a:pPr>
            <a:r>
              <a:rPr lang="en-US" altLang="en-US" sz="1000" b="1" dirty="0" smtClean="0">
                <a:latin typeface="Lucida Sans"/>
              </a:rPr>
              <a:t>Assessing Risks: </a:t>
            </a:r>
            <a:r>
              <a:rPr lang="en-US" altLang="en-US" sz="1000" b="0" i="1" dirty="0" smtClean="0">
                <a:latin typeface="Lucida Sans"/>
                <a:cs typeface="Arial" charset="0"/>
              </a:rPr>
              <a:t>1</a:t>
            </a:r>
            <a:r>
              <a:rPr lang="en-US" altLang="en-US" sz="1000" i="1" dirty="0" smtClean="0">
                <a:latin typeface="Lucida Sans"/>
                <a:cs typeface="Arial" charset="0"/>
              </a:rPr>
              <a:t> minute</a:t>
            </a:r>
            <a:endParaRPr lang="en-US" altLang="en-US" sz="1000" b="1" dirty="0" smtClean="0">
              <a:latin typeface="Lucida Sans"/>
              <a:cs typeface="Arial" charset="0"/>
            </a:endParaRPr>
          </a:p>
          <a:p>
            <a:pPr eaLnBrk="1" hangingPunct="1">
              <a:defRPr/>
            </a:pPr>
            <a:endParaRPr lang="en-US" altLang="en-US" sz="1000" b="1" dirty="0" smtClean="0">
              <a:latin typeface="Lucida Sans"/>
              <a:cs typeface="Arial" charset="0"/>
            </a:endParaRPr>
          </a:p>
          <a:p>
            <a:pPr eaLnBrk="1" hangingPunct="1">
              <a:defRPr/>
            </a:pPr>
            <a:r>
              <a:rPr lang="en-US" altLang="en-US" sz="1000" b="1" dirty="0" smtClean="0">
                <a:latin typeface="Lucida Sans"/>
                <a:cs typeface="Arial" charset="0"/>
              </a:rPr>
              <a:t>Say: </a:t>
            </a:r>
            <a:r>
              <a:rPr lang="en-US" altLang="en-US" sz="1000" b="0" dirty="0" smtClean="0">
                <a:latin typeface="Lucida Sans"/>
                <a:cs typeface="Arial" charset="0"/>
              </a:rPr>
              <a:t>There are multiple methods that can be used to assess the risk, and some of them are described at the ENISA link shown on the slide.</a:t>
            </a:r>
          </a:p>
          <a:p>
            <a:pPr marL="0" marR="0" indent="0" algn="l" defTabSz="457200" rtl="0" eaLnBrk="1" fontAlgn="base" latinLnBrk="0" hangingPunct="1">
              <a:lnSpc>
                <a:spcPct val="100000"/>
              </a:lnSpc>
              <a:spcBef>
                <a:spcPct val="30000"/>
              </a:spcBef>
              <a:spcAft>
                <a:spcPct val="0"/>
              </a:spcAft>
              <a:buClrTx/>
              <a:buSzTx/>
              <a:buFont typeface="+mj-lt"/>
              <a:buNone/>
              <a:tabLst/>
              <a:defRPr/>
            </a:pPr>
            <a:r>
              <a:rPr lang="en-US" altLang="en-US" sz="1000" b="0" dirty="0" smtClean="0">
                <a:latin typeface="Lucida Sans"/>
                <a:cs typeface="Arial" charset="0"/>
              </a:rPr>
              <a:t>(1)</a:t>
            </a:r>
            <a:r>
              <a:rPr lang="en-US" altLang="en-US" sz="1000" b="0" baseline="0" dirty="0" smtClean="0">
                <a:latin typeface="Lucida Sans"/>
                <a:cs typeface="Arial" charset="0"/>
              </a:rPr>
              <a:t> </a:t>
            </a:r>
            <a:r>
              <a:rPr lang="en-US" altLang="en-US" sz="1000" b="0" dirty="0" smtClean="0">
                <a:latin typeface="Lucida Sans"/>
                <a:cs typeface="Arial" charset="0"/>
              </a:rPr>
              <a:t>Some of the methods are incorporated in tools in order to</a:t>
            </a:r>
            <a:r>
              <a:rPr lang="en-US" altLang="en-US" sz="1000" b="0" baseline="0" dirty="0" smtClean="0">
                <a:latin typeface="Lucida Sans"/>
                <a:cs typeface="Arial" charset="0"/>
              </a:rPr>
              <a:t> </a:t>
            </a:r>
            <a:r>
              <a:rPr lang="en-US" altLang="en-US" sz="1000" b="0" dirty="0" smtClean="0">
                <a:latin typeface="Lucida Sans"/>
                <a:cs typeface="Arial" charset="0"/>
              </a:rPr>
              <a:t>make it easier for organizations to assess their risk.</a:t>
            </a:r>
            <a:r>
              <a:rPr lang="en-US" altLang="en-US" sz="1000" b="0" baseline="0" dirty="0" smtClean="0">
                <a:latin typeface="Lucida Sans"/>
                <a:cs typeface="Arial" charset="0"/>
              </a:rPr>
              <a:t> </a:t>
            </a:r>
            <a:r>
              <a:rPr lang="en-US" altLang="en-US" sz="1000" b="0" dirty="0" smtClean="0">
                <a:latin typeface="Lucida Sans"/>
                <a:cs typeface="Arial" charset="0"/>
              </a:rPr>
              <a:t>A list of some of the tools is at the second ENISA link shown on the slide.</a:t>
            </a:r>
          </a:p>
          <a:p>
            <a:pPr marL="0" marR="0" indent="0" algn="l" defTabSz="457200" rtl="0" eaLnBrk="1" fontAlgn="base" latinLnBrk="0" hangingPunct="1">
              <a:lnSpc>
                <a:spcPct val="100000"/>
              </a:lnSpc>
              <a:spcBef>
                <a:spcPct val="30000"/>
              </a:spcBef>
              <a:spcAft>
                <a:spcPct val="0"/>
              </a:spcAft>
              <a:buClrTx/>
              <a:buSzTx/>
              <a:buFont typeface="+mj-lt"/>
              <a:buNone/>
              <a:tabLst/>
              <a:defRPr/>
            </a:pPr>
            <a:r>
              <a:rPr lang="en-US" altLang="en-US" sz="1000" b="0" dirty="0" smtClean="0">
                <a:latin typeface="Lucida Sans"/>
                <a:cs typeface="Arial" charset="0"/>
              </a:rPr>
              <a:t>(2)</a:t>
            </a:r>
            <a:r>
              <a:rPr lang="en-US" altLang="en-US" sz="1000" b="0" baseline="0" dirty="0" smtClean="0">
                <a:latin typeface="Lucida Sans"/>
                <a:cs typeface="Arial" charset="0"/>
              </a:rPr>
              <a:t> </a:t>
            </a:r>
            <a:r>
              <a:rPr lang="en-US" altLang="en-US" sz="1000" b="0" dirty="0" smtClean="0">
                <a:latin typeface="Lucida Sans"/>
                <a:cs typeface="Arial" charset="0"/>
              </a:rPr>
              <a:t>One of the most well known method of risk assessment and managing is based on the ISO/IEC 2700x series of standards. These</a:t>
            </a:r>
            <a:r>
              <a:rPr lang="en-US" altLang="en-US" sz="1000" b="0" baseline="0" dirty="0" smtClean="0">
                <a:latin typeface="Lucida Sans"/>
                <a:cs typeface="Arial" charset="0"/>
              </a:rPr>
              <a:t> standards, and many others, are available at the </a:t>
            </a:r>
            <a:r>
              <a:rPr lang="en-US" sz="1000" b="0" i="0" kern="1200" dirty="0" smtClean="0">
                <a:solidFill>
                  <a:schemeClr val="tx1"/>
                </a:solidFill>
                <a:latin typeface="Lucida Sans"/>
              </a:rPr>
              <a:t>International Organization for Standardization,</a:t>
            </a:r>
            <a:r>
              <a:rPr lang="en-US" sz="1000" b="0" i="0" kern="1200" baseline="0" dirty="0" smtClean="0">
                <a:solidFill>
                  <a:schemeClr val="tx1"/>
                </a:solidFill>
                <a:latin typeface="Lucida Sans"/>
              </a:rPr>
              <a:t> or ISO, </a:t>
            </a:r>
            <a:r>
              <a:rPr lang="en-US" sz="1000" b="0" i="0" kern="1200" dirty="0" smtClean="0">
                <a:solidFill>
                  <a:schemeClr val="tx1"/>
                </a:solidFill>
                <a:latin typeface="Lucida Sans"/>
              </a:rPr>
              <a:t>website shown on the slide.</a:t>
            </a:r>
            <a:endParaRPr lang="en-US" altLang="en-US" sz="1000" b="0" dirty="0" smtClean="0">
              <a:latin typeface="Lucida Sans"/>
              <a:cs typeface="Arial" charset="0"/>
            </a:endParaRPr>
          </a:p>
        </p:txBody>
      </p:sp>
      <p:sp>
        <p:nvSpPr>
          <p:cNvPr id="6" name="Rectangle 6"/>
          <p:cNvSpPr>
            <a:spLocks noGrp="1" noChangeArrowheads="1"/>
          </p:cNvSpPr>
          <p:nvPr>
            <p:ph type="ftr" sz="quarter" idx="4"/>
          </p:nvPr>
        </p:nvSpPr>
        <p:spPr bwMode="auto">
          <a:xfrm>
            <a:off x="-1" y="8669508"/>
            <a:ext cx="3438659" cy="46482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200">
                <a:latin typeface="Arial" charset="0"/>
                <a:ea typeface="ＭＳ Ｐゴシック" charset="-128"/>
              </a:defRPr>
            </a:lvl1pPr>
          </a:lstStyle>
          <a:p>
            <a:pPr>
              <a:defRPr/>
            </a:pPr>
            <a:r>
              <a:rPr lang="en-US" altLang="en-US" sz="800" dirty="0">
                <a:latin typeface="Lucida Sans"/>
              </a:rPr>
              <a:t>Training Module 3, CSIRT Operation, Version 2, © 2016 FIRST</a:t>
            </a:r>
          </a:p>
        </p:txBody>
      </p:sp>
      <p:sp>
        <p:nvSpPr>
          <p:cNvPr id="7" name="Rectangle 7"/>
          <p:cNvSpPr>
            <a:spLocks noGrp="1" noChangeArrowheads="1"/>
          </p:cNvSpPr>
          <p:nvPr>
            <p:ph type="sldNum" sz="quarter" idx="5"/>
          </p:nvPr>
        </p:nvSpPr>
        <p:spPr bwMode="auto">
          <a:xfrm>
            <a:off x="3886200" y="8669508"/>
            <a:ext cx="2971800" cy="46482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a:lvl1pPr>
          </a:lstStyle>
          <a:p>
            <a:fld id="{F5E97437-CEF4-4036-91BC-BC5EA72D1A5E}" type="slidenum">
              <a:rPr lang="en-US" altLang="en-US" sz="800">
                <a:latin typeface="Lucida Sans"/>
              </a:rPr>
              <a:pPr/>
              <a:t>45</a:t>
            </a:fld>
            <a:endParaRPr lang="en-US" altLang="en-US" sz="800" dirty="0">
              <a:latin typeface="Lucida Sans"/>
            </a:endParaRPr>
          </a:p>
        </p:txBody>
      </p:sp>
    </p:spTree>
    <p:extLst>
      <p:ext uri="{BB962C8B-B14F-4D97-AF65-F5344CB8AC3E}">
        <p14:creationId xmlns:p14="http://schemas.microsoft.com/office/powerpoint/2010/main" val="3516814964"/>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Rot="1" noChangeAspect="1" noChangeArrowheads="1" noTextEdit="1"/>
          </p:cNvSpPr>
          <p:nvPr>
            <p:ph type="sldImg"/>
          </p:nvPr>
        </p:nvSpPr>
        <p:spPr>
          <a:ln/>
        </p:spPr>
      </p:sp>
      <p:sp>
        <p:nvSpPr>
          <p:cNvPr id="21507" name="Rectangle 3"/>
          <p:cNvSpPr>
            <a:spLocks noGrp="1" noChangeArrowheads="1"/>
          </p:cNvSpPr>
          <p:nvPr>
            <p:ph type="body" idx="1"/>
          </p:nvPr>
        </p:nvSpPr>
        <p:spPr>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defRPr/>
            </a:pPr>
            <a:r>
              <a:rPr lang="en-US" altLang="en-US" sz="1000" b="1" dirty="0" smtClean="0">
                <a:latin typeface="Lucida Sans"/>
              </a:rPr>
              <a:t>DoS/DDoS: </a:t>
            </a:r>
            <a:r>
              <a:rPr lang="en-US" altLang="en-US" sz="1000" b="0" i="1" dirty="0" smtClean="0">
                <a:latin typeface="Lucida Sans"/>
                <a:cs typeface="Arial" charset="0"/>
              </a:rPr>
              <a:t>4 to 5</a:t>
            </a:r>
            <a:r>
              <a:rPr lang="en-US" altLang="en-US" sz="1000" i="1" dirty="0" smtClean="0">
                <a:latin typeface="Lucida Sans"/>
                <a:cs typeface="Arial" charset="0"/>
              </a:rPr>
              <a:t> minutes</a:t>
            </a:r>
            <a:endParaRPr lang="en-US" altLang="en-US" sz="1000" b="1" dirty="0" smtClean="0">
              <a:latin typeface="Lucida Sans"/>
              <a:cs typeface="Arial" charset="0"/>
            </a:endParaRPr>
          </a:p>
          <a:p>
            <a:pPr eaLnBrk="1" hangingPunct="1">
              <a:defRPr/>
            </a:pPr>
            <a:endParaRPr lang="en-US" altLang="en-US" sz="1000" b="1" dirty="0" smtClean="0">
              <a:latin typeface="Lucida Sans"/>
              <a:cs typeface="Arial" charset="0"/>
            </a:endParaRPr>
          </a:p>
          <a:p>
            <a:pPr eaLnBrk="1" hangingPunct="1">
              <a:defRPr/>
            </a:pPr>
            <a:r>
              <a:rPr lang="en-US" altLang="en-US" sz="1000" b="1" dirty="0" smtClean="0">
                <a:latin typeface="Lucida Sans"/>
                <a:cs typeface="Arial" charset="0"/>
              </a:rPr>
              <a:t>Say: </a:t>
            </a:r>
            <a:r>
              <a:rPr lang="en-US" altLang="en-US" sz="1000" b="0" dirty="0" smtClean="0">
                <a:latin typeface="Lucida Sans"/>
                <a:cs typeface="Arial" charset="0"/>
              </a:rPr>
              <a:t>Denial</a:t>
            </a:r>
            <a:r>
              <a:rPr lang="en-US" altLang="en-US" sz="1000" b="0" baseline="0" dirty="0" smtClean="0">
                <a:latin typeface="Lucida Sans"/>
                <a:cs typeface="Arial" charset="0"/>
              </a:rPr>
              <a:t> of Service and Distributed Denial of Service, known respectively as DoS and DDoS, cover a broad category of incidents. These incidents cause system, network, or service failure and deny access to authorized users. They include:</a:t>
            </a:r>
          </a:p>
          <a:p>
            <a:pPr marL="0" indent="0" eaLnBrk="1" hangingPunct="1">
              <a:buNone/>
              <a:defRPr/>
            </a:pPr>
            <a:r>
              <a:rPr lang="en-US" altLang="en-US" sz="1000" b="0" baseline="0" dirty="0" smtClean="0">
                <a:latin typeface="Lucida Sans"/>
                <a:cs typeface="Arial" charset="0"/>
              </a:rPr>
              <a:t>(1) Overloading the network by pinging network broadcast addresses that will overload the network bandwidth.</a:t>
            </a:r>
          </a:p>
          <a:p>
            <a:pPr marL="0" indent="0" eaLnBrk="1" hangingPunct="1">
              <a:buNone/>
              <a:defRPr/>
            </a:pPr>
            <a:r>
              <a:rPr lang="en-US" altLang="en-US" sz="1000" b="0" baseline="0" dirty="0" smtClean="0">
                <a:latin typeface="Lucida Sans"/>
                <a:cs typeface="Arial" charset="0"/>
              </a:rPr>
              <a:t>(2) Crashing the network by sending data in an unexpected format that will disrupt normal service.</a:t>
            </a:r>
          </a:p>
          <a:p>
            <a:pPr marL="0" indent="0" eaLnBrk="1" hangingPunct="1">
              <a:buNone/>
              <a:defRPr/>
            </a:pPr>
            <a:r>
              <a:rPr lang="en-US" altLang="en-US" sz="1000" b="0" baseline="0" dirty="0" smtClean="0">
                <a:latin typeface="Lucida Sans"/>
                <a:cs typeface="Arial" charset="0"/>
              </a:rPr>
              <a:t>(3) Exhausting resources by enabling multiple authorized sessions to open up.</a:t>
            </a:r>
          </a:p>
          <a:p>
            <a:pPr eaLnBrk="1" hangingPunct="1">
              <a:defRPr/>
            </a:pPr>
            <a:r>
              <a:rPr lang="en-US" altLang="en-US" sz="1000" b="0" dirty="0" smtClean="0">
                <a:latin typeface="Lucida Sans"/>
                <a:cs typeface="Arial" charset="0"/>
              </a:rPr>
              <a:t>(4)</a:t>
            </a:r>
            <a:r>
              <a:rPr lang="en-US" altLang="en-US" sz="1000" b="0" baseline="0" dirty="0" smtClean="0">
                <a:latin typeface="Lucida Sans"/>
                <a:cs typeface="Arial" charset="0"/>
              </a:rPr>
              <a:t> </a:t>
            </a:r>
            <a:r>
              <a:rPr lang="en-US" altLang="en-US" sz="1000" b="0" dirty="0" smtClean="0">
                <a:latin typeface="Lucida Sans"/>
                <a:cs typeface="Arial" charset="0"/>
              </a:rPr>
              <a:t>There are a number of non-technical incidents related to DoS as well, listed on</a:t>
            </a:r>
            <a:r>
              <a:rPr lang="en-US" altLang="en-US" sz="1000" b="0" baseline="0" dirty="0" smtClean="0">
                <a:latin typeface="Lucida Sans"/>
                <a:cs typeface="Arial" charset="0"/>
              </a:rPr>
              <a:t> the slide.</a:t>
            </a:r>
          </a:p>
          <a:p>
            <a:pPr marL="0" marR="0" indent="0" algn="l" defTabSz="457200" rtl="0" eaLnBrk="1" fontAlgn="base" latinLnBrk="0" hangingPunct="1">
              <a:lnSpc>
                <a:spcPct val="100000"/>
              </a:lnSpc>
              <a:spcBef>
                <a:spcPct val="30000"/>
              </a:spcBef>
              <a:spcAft>
                <a:spcPct val="0"/>
              </a:spcAft>
              <a:buClrTx/>
              <a:buSzTx/>
              <a:buFontTx/>
              <a:buNone/>
              <a:tabLst/>
              <a:defRPr/>
            </a:pPr>
            <a:r>
              <a:rPr lang="en-US" altLang="en-US" sz="1000" b="0" dirty="0" smtClean="0">
                <a:latin typeface="Lucida Sans"/>
                <a:cs typeface="Arial" charset="0"/>
              </a:rPr>
              <a:t>(5) A botnet is a number of Internet-connected computers communicating with other similar computers in an effort to complete repetitive tasks and objectives. Attackers can use botnets to perpetrate a </a:t>
            </a:r>
            <a:r>
              <a:rPr lang="en-US" sz="1000" dirty="0" smtClean="0">
                <a:latin typeface="Lucida Sans"/>
              </a:rPr>
              <a:t>DDoS and avoid detection. Botnets can also be used for spamming.</a:t>
            </a:r>
            <a:endParaRPr lang="en-US" altLang="en-US" sz="1000" b="1" dirty="0" smtClean="0">
              <a:latin typeface="Lucida Sans"/>
              <a:cs typeface="Arial" charset="0"/>
            </a:endParaRPr>
          </a:p>
          <a:p>
            <a:pPr eaLnBrk="1" hangingPunct="1">
              <a:defRPr/>
            </a:pPr>
            <a:r>
              <a:rPr lang="en-US" altLang="en-US" sz="1000" b="1" dirty="0" smtClean="0">
                <a:latin typeface="Lucida Sans"/>
                <a:cs typeface="Arial" charset="0"/>
              </a:rPr>
              <a:t>Mention: </a:t>
            </a:r>
            <a:r>
              <a:rPr lang="en-US" altLang="en-US" sz="1000" b="0" dirty="0" smtClean="0">
                <a:latin typeface="Lucida Sans"/>
                <a:cs typeface="Arial" charset="0"/>
              </a:rPr>
              <a:t>Discuss a DoS that you</a:t>
            </a:r>
            <a:r>
              <a:rPr lang="en-US" altLang="en-US" sz="1000" b="0" baseline="0" dirty="0" smtClean="0">
                <a:latin typeface="Lucida Sans"/>
                <a:cs typeface="Arial" charset="0"/>
              </a:rPr>
              <a:t> have experienced and the result of the incident.</a:t>
            </a:r>
            <a:endParaRPr lang="en-US" altLang="en-US" sz="1000" b="1" dirty="0" smtClean="0">
              <a:latin typeface="Lucida Sans"/>
              <a:cs typeface="Arial" charset="0"/>
            </a:endParaRPr>
          </a:p>
        </p:txBody>
      </p:sp>
      <p:sp>
        <p:nvSpPr>
          <p:cNvPr id="6" name="Rectangle 6"/>
          <p:cNvSpPr>
            <a:spLocks noGrp="1" noChangeArrowheads="1"/>
          </p:cNvSpPr>
          <p:nvPr>
            <p:ph type="ftr" sz="quarter" idx="4"/>
          </p:nvPr>
        </p:nvSpPr>
        <p:spPr bwMode="auto">
          <a:xfrm>
            <a:off x="-1" y="8669508"/>
            <a:ext cx="3438659" cy="46482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200">
                <a:latin typeface="Arial" charset="0"/>
                <a:ea typeface="ＭＳ Ｐゴシック" charset="-128"/>
              </a:defRPr>
            </a:lvl1pPr>
          </a:lstStyle>
          <a:p>
            <a:pPr>
              <a:defRPr/>
            </a:pPr>
            <a:r>
              <a:rPr lang="en-US" altLang="en-US" sz="800" dirty="0">
                <a:latin typeface="Lucida Sans"/>
              </a:rPr>
              <a:t>Training Module 3, CSIRT Operation, Version 2, © 2016 FIRST</a:t>
            </a:r>
          </a:p>
        </p:txBody>
      </p:sp>
      <p:sp>
        <p:nvSpPr>
          <p:cNvPr id="7" name="Rectangle 7"/>
          <p:cNvSpPr>
            <a:spLocks noGrp="1" noChangeArrowheads="1"/>
          </p:cNvSpPr>
          <p:nvPr>
            <p:ph type="sldNum" sz="quarter" idx="5"/>
          </p:nvPr>
        </p:nvSpPr>
        <p:spPr bwMode="auto">
          <a:xfrm>
            <a:off x="3886200" y="8669508"/>
            <a:ext cx="2971800" cy="46482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a:lvl1pPr>
          </a:lstStyle>
          <a:p>
            <a:fld id="{F5E97437-CEF4-4036-91BC-BC5EA72D1A5E}" type="slidenum">
              <a:rPr lang="en-US" altLang="en-US" sz="800">
                <a:latin typeface="Lucida Sans"/>
              </a:rPr>
              <a:pPr/>
              <a:t>46</a:t>
            </a:fld>
            <a:endParaRPr lang="en-US" altLang="en-US" sz="800" dirty="0">
              <a:latin typeface="Lucida Sans"/>
            </a:endParaRPr>
          </a:p>
        </p:txBody>
      </p:sp>
    </p:spTree>
    <p:extLst>
      <p:ext uri="{BB962C8B-B14F-4D97-AF65-F5344CB8AC3E}">
        <p14:creationId xmlns:p14="http://schemas.microsoft.com/office/powerpoint/2010/main" val="1374945663"/>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Rot="1" noChangeAspect="1" noChangeArrowheads="1" noTextEdit="1"/>
          </p:cNvSpPr>
          <p:nvPr>
            <p:ph type="sldImg"/>
          </p:nvPr>
        </p:nvSpPr>
        <p:spPr>
          <a:ln/>
        </p:spPr>
      </p:sp>
      <p:sp>
        <p:nvSpPr>
          <p:cNvPr id="21507" name="Rectangle 3"/>
          <p:cNvSpPr>
            <a:spLocks noGrp="1" noChangeArrowheads="1"/>
          </p:cNvSpPr>
          <p:nvPr>
            <p:ph type="body" idx="1"/>
          </p:nvPr>
        </p:nvSpPr>
        <p:spPr>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defRPr/>
            </a:pPr>
            <a:r>
              <a:rPr lang="en-US" altLang="en-US" sz="1000" b="1" dirty="0" smtClean="0">
                <a:latin typeface="Lucida Sans"/>
              </a:rPr>
              <a:t>Other Types of Attacks: </a:t>
            </a:r>
            <a:r>
              <a:rPr lang="en-US" altLang="en-US" sz="1000" b="0" i="1" dirty="0" smtClean="0">
                <a:latin typeface="Lucida Sans"/>
                <a:cs typeface="Arial" charset="0"/>
              </a:rPr>
              <a:t>1</a:t>
            </a:r>
            <a:r>
              <a:rPr lang="en-US" altLang="en-US" sz="1000" i="1" dirty="0" smtClean="0">
                <a:latin typeface="Lucida Sans"/>
                <a:cs typeface="Arial" charset="0"/>
              </a:rPr>
              <a:t> minute</a:t>
            </a:r>
            <a:endParaRPr lang="en-US" altLang="en-US" sz="1000" b="1" i="1" dirty="0" smtClean="0">
              <a:latin typeface="Lucida Sans"/>
              <a:cs typeface="Arial" charset="0"/>
            </a:endParaRPr>
          </a:p>
          <a:p>
            <a:pPr eaLnBrk="1" hangingPunct="1">
              <a:defRPr/>
            </a:pPr>
            <a:endParaRPr lang="en-US" altLang="en-US" sz="1000" b="1" dirty="0" smtClean="0">
              <a:latin typeface="Lucida Sans"/>
              <a:cs typeface="Arial" charset="0"/>
            </a:endParaRPr>
          </a:p>
          <a:p>
            <a:pPr eaLnBrk="1" hangingPunct="1">
              <a:defRPr/>
            </a:pPr>
            <a:r>
              <a:rPr lang="en-US" altLang="en-US" sz="1000" b="1" dirty="0" smtClean="0">
                <a:latin typeface="Lucida Sans"/>
                <a:cs typeface="Arial" charset="0"/>
              </a:rPr>
              <a:t>Say: </a:t>
            </a:r>
            <a:r>
              <a:rPr lang="en-US" altLang="en-US" sz="1000" b="0" dirty="0" smtClean="0">
                <a:latin typeface="Lucida Sans"/>
                <a:cs typeface="Arial" charset="0"/>
              </a:rPr>
              <a:t>Other types of attacks include:</a:t>
            </a:r>
          </a:p>
          <a:p>
            <a:pPr eaLnBrk="1" hangingPunct="1">
              <a:defRPr/>
            </a:pPr>
            <a:r>
              <a:rPr lang="en-US" altLang="en-US" sz="1000" b="0" dirty="0" smtClean="0">
                <a:latin typeface="Lucida Sans"/>
                <a:cs typeface="Arial" charset="0"/>
              </a:rPr>
              <a:t>Malware, short for malicious software. This is any software used to disrupt computer operation, gather sensitive information, or gain access to private computer systems.</a:t>
            </a:r>
          </a:p>
          <a:p>
            <a:pPr marL="0" marR="0" indent="0" algn="l" defTabSz="457200" rtl="0" eaLnBrk="1" fontAlgn="base" latinLnBrk="0" hangingPunct="1">
              <a:lnSpc>
                <a:spcPct val="100000"/>
              </a:lnSpc>
              <a:spcBef>
                <a:spcPct val="30000"/>
              </a:spcBef>
              <a:spcAft>
                <a:spcPct val="0"/>
              </a:spcAft>
              <a:buClrTx/>
              <a:buSzTx/>
              <a:buFontTx/>
              <a:buNone/>
              <a:tabLst/>
              <a:defRPr/>
            </a:pPr>
            <a:r>
              <a:rPr lang="en-US" altLang="en-US" sz="1000" b="0" dirty="0" smtClean="0">
                <a:latin typeface="Lucida Sans"/>
                <a:cs typeface="Arial" charset="0"/>
              </a:rPr>
              <a:t>(1) Website defacement is an attack on a website that changes the visual appearance of the site or a webpage. These are typically the work of system crackers, who break into a web server and replace the hosted website with one of their own.</a:t>
            </a:r>
          </a:p>
          <a:p>
            <a:pPr marL="0" marR="0" indent="0" algn="l" defTabSz="457200" rtl="0" eaLnBrk="1" fontAlgn="base" latinLnBrk="0" hangingPunct="1">
              <a:lnSpc>
                <a:spcPct val="100000"/>
              </a:lnSpc>
              <a:spcBef>
                <a:spcPct val="30000"/>
              </a:spcBef>
              <a:spcAft>
                <a:spcPct val="0"/>
              </a:spcAft>
              <a:buClrTx/>
              <a:buSzTx/>
              <a:buFontTx/>
              <a:buNone/>
              <a:tabLst/>
              <a:defRPr/>
            </a:pPr>
            <a:r>
              <a:rPr lang="en-US" altLang="en-US" sz="1000" b="0" dirty="0" smtClean="0">
                <a:latin typeface="Lucida Sans"/>
                <a:cs typeface="Arial" charset="0"/>
              </a:rPr>
              <a:t>(2) Phishing is the attempt to acquire sensitive information such as usernames, passwords, credit card details,</a:t>
            </a:r>
            <a:r>
              <a:rPr lang="en-US" altLang="en-US" sz="1000" b="0" baseline="0" dirty="0" smtClean="0">
                <a:latin typeface="Lucida Sans"/>
                <a:cs typeface="Arial" charset="0"/>
              </a:rPr>
              <a:t> </a:t>
            </a:r>
            <a:r>
              <a:rPr lang="en-US" altLang="en-US" sz="1000" b="0" dirty="0" smtClean="0">
                <a:latin typeface="Lucida Sans"/>
                <a:cs typeface="Arial" charset="0"/>
              </a:rPr>
              <a:t>and sometimes, indirectly, money, often for malicious reasons, by masquerading as a trustworthy entity in an electronic communication.</a:t>
            </a:r>
          </a:p>
          <a:p>
            <a:pPr marL="0" marR="0" indent="0" algn="l" defTabSz="457200" rtl="0" eaLnBrk="1" fontAlgn="base" latinLnBrk="0" hangingPunct="1">
              <a:lnSpc>
                <a:spcPct val="100000"/>
              </a:lnSpc>
              <a:spcBef>
                <a:spcPct val="30000"/>
              </a:spcBef>
              <a:spcAft>
                <a:spcPct val="0"/>
              </a:spcAft>
              <a:buClrTx/>
              <a:buSzTx/>
              <a:buFontTx/>
              <a:buNone/>
              <a:tabLst/>
              <a:defRPr/>
            </a:pPr>
            <a:r>
              <a:rPr lang="en-US" altLang="en-US" sz="1000" b="0" kern="1200" baseline="0" dirty="0" smtClean="0">
                <a:solidFill>
                  <a:schemeClr val="tx1"/>
                </a:solidFill>
                <a:effectLst/>
                <a:latin typeface="Lucida Sans"/>
                <a:cs typeface="Arial" charset="0"/>
              </a:rPr>
              <a:t>(3) Data breaches occur when</a:t>
            </a:r>
            <a:r>
              <a:rPr lang="en-US" sz="1000" b="0" kern="1200" baseline="0" dirty="0" smtClean="0">
                <a:solidFill>
                  <a:schemeClr val="tx1"/>
                </a:solidFill>
                <a:effectLst/>
                <a:latin typeface="Lucida Sans"/>
                <a:ea typeface="Lucida Sans" panose="020B0602040502020204" pitchFamily="34" charset="0"/>
                <a:cs typeface="Lucida Sans" panose="020B0602040502020204" pitchFamily="34" charset="0"/>
              </a:rPr>
              <a:t> sensitive or proprietary data is released to unauthorized people or organizations.</a:t>
            </a:r>
          </a:p>
          <a:p>
            <a:pPr marL="0" marR="0" indent="0" algn="l" defTabSz="457200" rtl="0" eaLnBrk="1" fontAlgn="base" latinLnBrk="0" hangingPunct="1">
              <a:lnSpc>
                <a:spcPct val="100000"/>
              </a:lnSpc>
              <a:spcBef>
                <a:spcPct val="30000"/>
              </a:spcBef>
              <a:spcAft>
                <a:spcPct val="0"/>
              </a:spcAft>
              <a:buClrTx/>
              <a:buSzTx/>
              <a:buFontTx/>
              <a:buNone/>
              <a:tabLst/>
              <a:defRPr/>
            </a:pPr>
            <a:r>
              <a:rPr lang="en-US" sz="1000" b="0" kern="1200" baseline="0" dirty="0" smtClean="0">
                <a:solidFill>
                  <a:schemeClr val="tx1"/>
                </a:solidFill>
                <a:effectLst/>
                <a:latin typeface="Lucida Sans"/>
                <a:ea typeface="Lucida Sans" panose="020B0602040502020204" pitchFamily="34" charset="0"/>
                <a:cs typeface="Lucida Sans" panose="020B0602040502020204" pitchFamily="34" charset="0"/>
              </a:rPr>
              <a:t>(4) Target attacks and advanced persistent threats, or APTs, are network attacks in which an unauthorized person gains access to a network and stays there undetected for a lengthy period of time.</a:t>
            </a:r>
          </a:p>
          <a:p>
            <a:pPr marL="0" marR="0" indent="0" algn="l" defTabSz="457200" rtl="0" eaLnBrk="1" fontAlgn="base" latinLnBrk="0" hangingPunct="1">
              <a:lnSpc>
                <a:spcPct val="100000"/>
              </a:lnSpc>
              <a:spcBef>
                <a:spcPct val="30000"/>
              </a:spcBef>
              <a:spcAft>
                <a:spcPct val="0"/>
              </a:spcAft>
              <a:buClrTx/>
              <a:buSzTx/>
              <a:buFontTx/>
              <a:buNone/>
              <a:tabLst/>
              <a:defRPr/>
            </a:pPr>
            <a:endParaRPr lang="en-US" altLang="en-US" sz="1000" b="0" dirty="0" smtClean="0">
              <a:latin typeface="Lucida Sans"/>
              <a:cs typeface="Arial" charset="0"/>
            </a:endParaRPr>
          </a:p>
        </p:txBody>
      </p:sp>
      <p:sp>
        <p:nvSpPr>
          <p:cNvPr id="6" name="Rectangle 6"/>
          <p:cNvSpPr>
            <a:spLocks noGrp="1" noChangeArrowheads="1"/>
          </p:cNvSpPr>
          <p:nvPr>
            <p:ph type="ftr" sz="quarter" idx="4"/>
          </p:nvPr>
        </p:nvSpPr>
        <p:spPr bwMode="auto">
          <a:xfrm>
            <a:off x="-1" y="8669508"/>
            <a:ext cx="3438659" cy="46482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200">
                <a:latin typeface="Arial" charset="0"/>
                <a:ea typeface="ＭＳ Ｐゴシック" charset="-128"/>
              </a:defRPr>
            </a:lvl1pPr>
          </a:lstStyle>
          <a:p>
            <a:pPr>
              <a:defRPr/>
            </a:pPr>
            <a:r>
              <a:rPr lang="en-US" altLang="en-US" sz="800" dirty="0">
                <a:latin typeface="Lucida Sans"/>
              </a:rPr>
              <a:t>Training Module 3, CSIRT Operation, Version 2, © 2016 FIRST</a:t>
            </a:r>
          </a:p>
        </p:txBody>
      </p:sp>
      <p:sp>
        <p:nvSpPr>
          <p:cNvPr id="7" name="Rectangle 7"/>
          <p:cNvSpPr>
            <a:spLocks noGrp="1" noChangeArrowheads="1"/>
          </p:cNvSpPr>
          <p:nvPr>
            <p:ph type="sldNum" sz="quarter" idx="5"/>
          </p:nvPr>
        </p:nvSpPr>
        <p:spPr bwMode="auto">
          <a:xfrm>
            <a:off x="3886200" y="8669508"/>
            <a:ext cx="2971800" cy="46482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a:lvl1pPr>
          </a:lstStyle>
          <a:p>
            <a:fld id="{F5E97437-CEF4-4036-91BC-BC5EA72D1A5E}" type="slidenum">
              <a:rPr lang="en-US" altLang="en-US" sz="800">
                <a:latin typeface="Lucida Sans"/>
              </a:rPr>
              <a:pPr/>
              <a:t>47</a:t>
            </a:fld>
            <a:endParaRPr lang="en-US" altLang="en-US" sz="800" dirty="0">
              <a:latin typeface="Lucida Sans"/>
            </a:endParaRPr>
          </a:p>
        </p:txBody>
      </p:sp>
    </p:spTree>
    <p:extLst>
      <p:ext uri="{BB962C8B-B14F-4D97-AF65-F5344CB8AC3E}">
        <p14:creationId xmlns:p14="http://schemas.microsoft.com/office/powerpoint/2010/main" val="4101066191"/>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Rot="1" noChangeAspect="1" noChangeArrowheads="1" noTextEdit="1"/>
          </p:cNvSpPr>
          <p:nvPr>
            <p:ph type="sldImg"/>
          </p:nvPr>
        </p:nvSpPr>
        <p:spPr>
          <a:ln/>
        </p:spPr>
      </p:sp>
      <p:sp>
        <p:nvSpPr>
          <p:cNvPr id="21507" name="Rectangle 3"/>
          <p:cNvSpPr>
            <a:spLocks noGrp="1" noChangeArrowheads="1"/>
          </p:cNvSpPr>
          <p:nvPr>
            <p:ph type="body" idx="1"/>
          </p:nvPr>
        </p:nvSpPr>
        <p:spPr>
          <a:xfrm>
            <a:off x="550985" y="4343400"/>
            <a:ext cx="5756030" cy="4114800"/>
          </a:xfrm>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defRPr/>
            </a:pPr>
            <a:r>
              <a:rPr lang="en-US" altLang="en-US" sz="900" b="1" dirty="0" smtClean="0">
                <a:latin typeface="Lucida Sans"/>
              </a:rPr>
              <a:t>Phishing and Email Headers: </a:t>
            </a:r>
            <a:r>
              <a:rPr lang="en-US" altLang="en-US" sz="900" b="0" i="1" dirty="0" smtClean="0">
                <a:latin typeface="Lucida Sans"/>
                <a:cs typeface="Arial" charset="0"/>
              </a:rPr>
              <a:t>3 </a:t>
            </a:r>
            <a:r>
              <a:rPr lang="en-US" altLang="en-US" sz="900" i="1" dirty="0" smtClean="0">
                <a:latin typeface="Lucida Sans"/>
                <a:cs typeface="Arial" charset="0"/>
              </a:rPr>
              <a:t>minutes</a:t>
            </a:r>
            <a:endParaRPr lang="en-US" altLang="en-US" sz="900" b="1" i="1" dirty="0" smtClean="0">
              <a:latin typeface="Lucida Sans"/>
              <a:cs typeface="Arial" charset="0"/>
            </a:endParaRPr>
          </a:p>
          <a:p>
            <a:pPr eaLnBrk="1" hangingPunct="1">
              <a:defRPr/>
            </a:pPr>
            <a:endParaRPr lang="en-US" altLang="en-US" sz="900" b="1" dirty="0" smtClean="0">
              <a:latin typeface="Lucida Sans"/>
              <a:cs typeface="Arial" charset="0"/>
            </a:endParaRPr>
          </a:p>
          <a:p>
            <a:pPr marL="0" marR="0" indent="0" algn="l" defTabSz="457200" rtl="0" eaLnBrk="1" fontAlgn="base" latinLnBrk="0" hangingPunct="1">
              <a:lnSpc>
                <a:spcPct val="100000"/>
              </a:lnSpc>
              <a:spcBef>
                <a:spcPct val="30000"/>
              </a:spcBef>
              <a:spcAft>
                <a:spcPct val="0"/>
              </a:spcAft>
              <a:buClrTx/>
              <a:buSzTx/>
              <a:buFontTx/>
              <a:buNone/>
              <a:tabLst/>
              <a:defRPr/>
            </a:pPr>
            <a:r>
              <a:rPr lang="en-US" altLang="en-US" sz="900" b="1" dirty="0" smtClean="0">
                <a:latin typeface="Lucida Sans"/>
                <a:cs typeface="Arial" charset="0"/>
              </a:rPr>
              <a:t>Say: </a:t>
            </a:r>
            <a:r>
              <a:rPr lang="en-US" sz="900" dirty="0" smtClean="0">
                <a:latin typeface="Lucida Sans"/>
              </a:rPr>
              <a:t>Regarding phishing, email headers determine where a message is sent and they record the specific path the message follows as it passes through each mail server. </a:t>
            </a:r>
          </a:p>
          <a:p>
            <a:pPr marL="0" marR="0" indent="0" algn="l" defTabSz="457200" rtl="0" eaLnBrk="1" fontAlgn="base" latinLnBrk="0" hangingPunct="1">
              <a:lnSpc>
                <a:spcPct val="100000"/>
              </a:lnSpc>
              <a:spcBef>
                <a:spcPct val="30000"/>
              </a:spcBef>
              <a:spcAft>
                <a:spcPct val="0"/>
              </a:spcAft>
              <a:buClrTx/>
              <a:buSzTx/>
              <a:buFontTx/>
              <a:buNone/>
              <a:tabLst/>
              <a:defRPr/>
            </a:pPr>
            <a:r>
              <a:rPr lang="en-US" sz="900" dirty="0" smtClean="0">
                <a:latin typeface="Lucida Sans"/>
              </a:rPr>
              <a:t>(1) Using online tools may give the manager of an email application total control over the email headers and the manager may, or may not, store them,</a:t>
            </a:r>
            <a:r>
              <a:rPr lang="en-US" sz="900" baseline="0" dirty="0" smtClean="0">
                <a:latin typeface="Lucida Sans"/>
              </a:rPr>
              <a:t> which brings up p</a:t>
            </a:r>
            <a:r>
              <a:rPr lang="en-US" sz="900" dirty="0" smtClean="0">
                <a:latin typeface="Lucida Sans"/>
              </a:rPr>
              <a:t>rivacy and confidentiality concerns.</a:t>
            </a:r>
          </a:p>
          <a:p>
            <a:pPr eaLnBrk="1" hangingPunct="1">
              <a:defRPr/>
            </a:pPr>
            <a:r>
              <a:rPr lang="en-US" sz="900" dirty="0" smtClean="0">
                <a:latin typeface="Lucida Sans"/>
              </a:rPr>
              <a:t>(2) You can easily read message headers by using an online tool such </a:t>
            </a:r>
            <a:r>
              <a:rPr lang="en-US" sz="900" b="0" dirty="0" smtClean="0">
                <a:latin typeface="Lucida Sans"/>
              </a:rPr>
              <a:t>as the </a:t>
            </a:r>
            <a:r>
              <a:rPr lang="en-US" sz="900" b="0" baseline="0" dirty="0" smtClean="0">
                <a:latin typeface="Lucida Sans"/>
              </a:rPr>
              <a:t>Message Header Analyzer from Google, which is English only for now. </a:t>
            </a:r>
            <a:r>
              <a:rPr lang="en-US" sz="900" b="0" dirty="0" smtClean="0">
                <a:latin typeface="Lucida Sans"/>
              </a:rPr>
              <a:t>Or, if you'd like to read a message header yourself, follow </a:t>
            </a:r>
            <a:r>
              <a:rPr lang="en-US" sz="900" dirty="0" smtClean="0">
                <a:latin typeface="Lucida Sans"/>
              </a:rPr>
              <a:t>the path of a message chronologically by reading from the bottom of the header, and working your way up.</a:t>
            </a:r>
          </a:p>
          <a:p>
            <a:r>
              <a:rPr lang="en-US" sz="900" b="0" i="0" kern="1200" dirty="0" smtClean="0">
                <a:solidFill>
                  <a:schemeClr val="tx1"/>
                </a:solidFill>
                <a:effectLst/>
                <a:latin typeface="Lucida Sans"/>
              </a:rPr>
              <a:t>(3) You or anyone in your organization can take these steps to minimize damage if someone has responded to a phishing scam with personal or financial information or entered this information into a fake website:</a:t>
            </a:r>
          </a:p>
          <a:p>
            <a:pPr marL="171450" indent="-171450">
              <a:buFont typeface="Arial" panose="020B0604020202020204" pitchFamily="34" charset="0"/>
              <a:buChar char="•"/>
            </a:pPr>
            <a:r>
              <a:rPr lang="en-US" sz="900" b="0" i="0" kern="1200" dirty="0" smtClean="0">
                <a:solidFill>
                  <a:schemeClr val="tx1"/>
                </a:solidFill>
                <a:effectLst/>
                <a:latin typeface="Lucida Sans"/>
              </a:rPr>
              <a:t>Change the passwords or PINs on all your online accounts that you think could be compromised.</a:t>
            </a:r>
          </a:p>
          <a:p>
            <a:pPr marL="171450" indent="-171450">
              <a:buFont typeface="Arial" panose="020B0604020202020204" pitchFamily="34" charset="0"/>
              <a:buChar char="•"/>
            </a:pPr>
            <a:r>
              <a:rPr lang="en-US" sz="900" b="0" i="0" kern="1200" dirty="0" smtClean="0">
                <a:solidFill>
                  <a:schemeClr val="tx1"/>
                </a:solidFill>
                <a:effectLst/>
                <a:latin typeface="Lucida Sans"/>
              </a:rPr>
              <a:t>Place a fraud alert on credit reports.</a:t>
            </a:r>
          </a:p>
          <a:p>
            <a:pPr marL="171450" indent="-171450">
              <a:buFont typeface="Arial" panose="020B0604020202020204" pitchFamily="34" charset="0"/>
              <a:buChar char="•"/>
            </a:pPr>
            <a:r>
              <a:rPr lang="en-US" sz="900" b="0" i="0" kern="1200" dirty="0" smtClean="0">
                <a:solidFill>
                  <a:schemeClr val="tx1"/>
                </a:solidFill>
                <a:effectLst/>
                <a:latin typeface="Lucida Sans"/>
              </a:rPr>
              <a:t>Contact the bank or the online merchant directly. Do not follow the link in the fraudulent email.</a:t>
            </a:r>
          </a:p>
          <a:p>
            <a:pPr marL="171450" indent="-171450">
              <a:buFont typeface="Arial" panose="020B0604020202020204" pitchFamily="34" charset="0"/>
              <a:buChar char="•"/>
            </a:pPr>
            <a:r>
              <a:rPr lang="en-US" sz="900" b="0" i="0" kern="1200" dirty="0" smtClean="0">
                <a:solidFill>
                  <a:schemeClr val="tx1"/>
                </a:solidFill>
                <a:effectLst/>
                <a:latin typeface="Lucida Sans"/>
              </a:rPr>
              <a:t>Close any accounts that were accessed or opened fraudulently.</a:t>
            </a:r>
          </a:p>
          <a:p>
            <a:pPr marL="171450" indent="-171450">
              <a:buFont typeface="Arial" panose="020B0604020202020204" pitchFamily="34" charset="0"/>
              <a:buChar char="•"/>
            </a:pPr>
            <a:r>
              <a:rPr lang="en-US" sz="900" b="0" i="0" kern="1200" dirty="0" smtClean="0">
                <a:solidFill>
                  <a:schemeClr val="tx1"/>
                </a:solidFill>
                <a:effectLst/>
                <a:latin typeface="Lucida Sans"/>
              </a:rPr>
              <a:t>Routinely review bank and credit card statements monthly for unexplained charges or inquiries.</a:t>
            </a:r>
            <a:endParaRPr lang="en-US" sz="900" b="0" i="0" kern="1200" dirty="0">
              <a:solidFill>
                <a:schemeClr val="tx1"/>
              </a:solidFill>
              <a:effectLst/>
              <a:latin typeface="Lucida Sans"/>
            </a:endParaRPr>
          </a:p>
        </p:txBody>
      </p:sp>
      <p:sp>
        <p:nvSpPr>
          <p:cNvPr id="6" name="Rectangle 6"/>
          <p:cNvSpPr>
            <a:spLocks noGrp="1" noChangeArrowheads="1"/>
          </p:cNvSpPr>
          <p:nvPr>
            <p:ph type="ftr" sz="quarter" idx="4"/>
          </p:nvPr>
        </p:nvSpPr>
        <p:spPr bwMode="auto">
          <a:xfrm>
            <a:off x="-1" y="8669508"/>
            <a:ext cx="3438659" cy="46482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200">
                <a:latin typeface="Arial" charset="0"/>
                <a:ea typeface="ＭＳ Ｐゴシック" charset="-128"/>
              </a:defRPr>
            </a:lvl1pPr>
          </a:lstStyle>
          <a:p>
            <a:pPr>
              <a:defRPr/>
            </a:pPr>
            <a:r>
              <a:rPr lang="en-US" altLang="en-US" sz="800" dirty="0">
                <a:latin typeface="Lucida Sans"/>
              </a:rPr>
              <a:t>Training Module 3, CSIRT Operation, Version 2, © 2016 FIRST</a:t>
            </a:r>
          </a:p>
        </p:txBody>
      </p:sp>
      <p:sp>
        <p:nvSpPr>
          <p:cNvPr id="7" name="Rectangle 7"/>
          <p:cNvSpPr>
            <a:spLocks noGrp="1" noChangeArrowheads="1"/>
          </p:cNvSpPr>
          <p:nvPr>
            <p:ph type="sldNum" sz="quarter" idx="5"/>
          </p:nvPr>
        </p:nvSpPr>
        <p:spPr bwMode="auto">
          <a:xfrm>
            <a:off x="3886200" y="8669508"/>
            <a:ext cx="2971800" cy="46482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a:lvl1pPr>
          </a:lstStyle>
          <a:p>
            <a:fld id="{F5E97437-CEF4-4036-91BC-BC5EA72D1A5E}" type="slidenum">
              <a:rPr lang="en-US" altLang="en-US" sz="800">
                <a:latin typeface="Lucida Sans"/>
              </a:rPr>
              <a:pPr/>
              <a:t>48</a:t>
            </a:fld>
            <a:endParaRPr lang="en-US" altLang="en-US" sz="800" dirty="0">
              <a:latin typeface="Lucida Sans"/>
            </a:endParaRPr>
          </a:p>
        </p:txBody>
      </p:sp>
    </p:spTree>
    <p:extLst>
      <p:ext uri="{BB962C8B-B14F-4D97-AF65-F5344CB8AC3E}">
        <p14:creationId xmlns:p14="http://schemas.microsoft.com/office/powerpoint/2010/main" val="4101066191"/>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p:cNvSpPr>
            <a:spLocks noGrp="1" noRot="1" noChangeAspect="1" noChangeArrowheads="1" noTextEdit="1"/>
          </p:cNvSpPr>
          <p:nvPr>
            <p:ph type="sldImg"/>
          </p:nvPr>
        </p:nvSpPr>
        <p:spPr>
          <a:ln/>
        </p:spPr>
      </p:sp>
      <p:sp>
        <p:nvSpPr>
          <p:cNvPr id="59395"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sz="1000" b="1" dirty="0" smtClean="0">
                <a:latin typeface="Lucida Sans"/>
                <a:cs typeface="Arial" charset="0"/>
              </a:rPr>
              <a:t>Learning Check</a:t>
            </a:r>
            <a:r>
              <a:rPr lang="en-US" altLang="en-US" sz="1000" b="1" i="0" dirty="0" smtClean="0">
                <a:latin typeface="Lucida Sans"/>
                <a:cs typeface="Arial" charset="0"/>
              </a:rPr>
              <a:t>: </a:t>
            </a:r>
            <a:r>
              <a:rPr lang="en-US" altLang="en-US" sz="1000" i="1" dirty="0" smtClean="0">
                <a:latin typeface="Lucida Sans"/>
                <a:cs typeface="Arial" charset="0"/>
              </a:rPr>
              <a:t>4 minutes</a:t>
            </a:r>
            <a:endParaRPr lang="en-US" altLang="en-US" sz="1000" dirty="0" smtClean="0">
              <a:latin typeface="Lucida Sans"/>
              <a:cs typeface="Arial" charset="0"/>
            </a:endParaRPr>
          </a:p>
          <a:p>
            <a:pPr eaLnBrk="1" hangingPunct="1"/>
            <a:r>
              <a:rPr lang="en-US" altLang="en-US" sz="1000" b="1" dirty="0" smtClean="0">
                <a:latin typeface="Lucida Sans"/>
                <a:cs typeface="Arial" charset="0"/>
              </a:rPr>
              <a:t>Say: </a:t>
            </a:r>
            <a:r>
              <a:rPr lang="en-US" altLang="en-US" sz="1000" dirty="0" smtClean="0">
                <a:latin typeface="Lucida Sans"/>
                <a:cs typeface="Arial" charset="0"/>
              </a:rPr>
              <a:t>Now let’s have a learning check!</a:t>
            </a:r>
          </a:p>
          <a:p>
            <a:pPr marL="0" marR="0" indent="0" algn="l" defTabSz="457200" rtl="0" eaLnBrk="1" fontAlgn="base" latinLnBrk="0" hangingPunct="1">
              <a:lnSpc>
                <a:spcPct val="100000"/>
              </a:lnSpc>
              <a:spcBef>
                <a:spcPct val="30000"/>
              </a:spcBef>
              <a:spcAft>
                <a:spcPct val="0"/>
              </a:spcAft>
              <a:buClrTx/>
              <a:buSzTx/>
              <a:buFontTx/>
              <a:buNone/>
              <a:tabLst/>
              <a:defRPr/>
            </a:pPr>
            <a:r>
              <a:rPr lang="en-US" altLang="en-US" sz="1000" b="1" dirty="0" smtClean="0">
                <a:latin typeface="Lucida Sans"/>
                <a:cs typeface="Arial" charset="0"/>
              </a:rPr>
              <a:t>Ask:</a:t>
            </a:r>
            <a:r>
              <a:rPr lang="en-US" altLang="en-US" sz="1000" dirty="0" smtClean="0">
                <a:latin typeface="Lucida Sans"/>
                <a:cs typeface="Arial" charset="0"/>
              </a:rPr>
              <a:t> </a:t>
            </a:r>
            <a:r>
              <a:rPr lang="en-US" sz="1000" dirty="0" smtClean="0">
                <a:latin typeface="Lucida Sans"/>
              </a:rPr>
              <a:t>How do you weigh the impacts of different kinds of </a:t>
            </a:r>
            <a:r>
              <a:rPr lang="en-US" sz="1000" b="0" dirty="0" smtClean="0">
                <a:latin typeface="Lucida Sans"/>
              </a:rPr>
              <a:t>attacks on your </a:t>
            </a:r>
            <a:r>
              <a:rPr lang="en-US" sz="1000" dirty="0" smtClean="0">
                <a:latin typeface="Lucida Sans"/>
              </a:rPr>
              <a:t>organization?</a:t>
            </a:r>
            <a:endParaRPr lang="en-US" altLang="en-US" sz="1000" dirty="0" smtClean="0">
              <a:latin typeface="Lucida Sans"/>
              <a:cs typeface="Arial" charset="0"/>
            </a:endParaRPr>
          </a:p>
          <a:p>
            <a:pPr eaLnBrk="1" hangingPunct="1"/>
            <a:r>
              <a:rPr lang="en-US" altLang="en-US" sz="1000" b="1" dirty="0" smtClean="0">
                <a:latin typeface="Lucida Sans"/>
                <a:cs typeface="Arial" charset="0"/>
              </a:rPr>
              <a:t>Sample answers:</a:t>
            </a:r>
            <a:r>
              <a:rPr lang="en-US" altLang="en-US" sz="1000" b="0" dirty="0" smtClean="0">
                <a:latin typeface="Lucida Sans"/>
                <a:cs typeface="Arial" charset="0"/>
              </a:rPr>
              <a:t> Focus</a:t>
            </a:r>
            <a:r>
              <a:rPr lang="en-US" altLang="en-US" sz="1000" b="0" baseline="0" dirty="0" smtClean="0">
                <a:latin typeface="Lucida Sans"/>
                <a:cs typeface="Arial" charset="0"/>
              </a:rPr>
              <a:t> on return on investment: attacks that disrupt business more than others.</a:t>
            </a:r>
            <a:endParaRPr lang="en-US" altLang="en-US" sz="1000" b="0" dirty="0" smtClean="0">
              <a:latin typeface="Lucida Sans"/>
              <a:cs typeface="Arial" charset="0"/>
            </a:endParaRPr>
          </a:p>
        </p:txBody>
      </p:sp>
      <p:sp>
        <p:nvSpPr>
          <p:cNvPr id="6" name="Rectangle 6"/>
          <p:cNvSpPr>
            <a:spLocks noGrp="1" noChangeArrowheads="1"/>
          </p:cNvSpPr>
          <p:nvPr>
            <p:ph type="ftr" sz="quarter" idx="4"/>
          </p:nvPr>
        </p:nvSpPr>
        <p:spPr bwMode="auto">
          <a:xfrm>
            <a:off x="-1" y="8669508"/>
            <a:ext cx="3438659" cy="46482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200">
                <a:latin typeface="Arial" charset="0"/>
                <a:ea typeface="ＭＳ Ｐゴシック" charset="-128"/>
              </a:defRPr>
            </a:lvl1pPr>
          </a:lstStyle>
          <a:p>
            <a:pPr>
              <a:defRPr/>
            </a:pPr>
            <a:r>
              <a:rPr lang="en-US" altLang="en-US" sz="800" dirty="0">
                <a:latin typeface="Lucida Sans"/>
              </a:rPr>
              <a:t>Training Module 3, CSIRT Operation, Version 2, © 2016 FIRST</a:t>
            </a:r>
          </a:p>
        </p:txBody>
      </p:sp>
      <p:sp>
        <p:nvSpPr>
          <p:cNvPr id="7" name="Rectangle 7"/>
          <p:cNvSpPr>
            <a:spLocks noGrp="1" noChangeArrowheads="1"/>
          </p:cNvSpPr>
          <p:nvPr>
            <p:ph type="sldNum" sz="quarter" idx="5"/>
          </p:nvPr>
        </p:nvSpPr>
        <p:spPr bwMode="auto">
          <a:xfrm>
            <a:off x="3886200" y="8669508"/>
            <a:ext cx="2971800" cy="46482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a:lvl1pPr>
          </a:lstStyle>
          <a:p>
            <a:fld id="{F5E97437-CEF4-4036-91BC-BC5EA72D1A5E}" type="slidenum">
              <a:rPr lang="en-US" altLang="en-US" sz="800">
                <a:latin typeface="Lucida Sans"/>
              </a:rPr>
              <a:pPr/>
              <a:t>49</a:t>
            </a:fld>
            <a:endParaRPr lang="en-US" altLang="en-US" sz="800" dirty="0">
              <a:latin typeface="Lucida Sans"/>
            </a:endParaRPr>
          </a:p>
        </p:txBody>
      </p:sp>
    </p:spTree>
    <p:extLst>
      <p:ext uri="{BB962C8B-B14F-4D97-AF65-F5344CB8AC3E}">
        <p14:creationId xmlns:p14="http://schemas.microsoft.com/office/powerpoint/2010/main" val="2380306620"/>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Rot="1" noChangeAspect="1" noChangeArrowheads="1" noTextEdit="1"/>
          </p:cNvSpPr>
          <p:nvPr>
            <p:ph type="sldImg"/>
          </p:nvPr>
        </p:nvSpPr>
        <p:spPr>
          <a:ln/>
        </p:spPr>
      </p:sp>
      <p:sp>
        <p:nvSpPr>
          <p:cNvPr id="21507" name="Rectangle 3"/>
          <p:cNvSpPr>
            <a:spLocks noGrp="1" noChangeArrowheads="1"/>
          </p:cNvSpPr>
          <p:nvPr>
            <p:ph type="body" idx="1"/>
          </p:nvPr>
        </p:nvSpPr>
        <p:spPr>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defRPr/>
            </a:pPr>
            <a:r>
              <a:rPr lang="en-US" altLang="en-US" sz="1000" b="1" dirty="0" smtClean="0">
                <a:latin typeface="Lucida Sans"/>
              </a:rPr>
              <a:t>How To Handle Attacks: </a:t>
            </a:r>
            <a:r>
              <a:rPr lang="en-US" altLang="en-US" sz="1000" b="0" i="1" dirty="0" smtClean="0">
                <a:latin typeface="Lucida Sans"/>
                <a:cs typeface="Arial" charset="0"/>
              </a:rPr>
              <a:t>1</a:t>
            </a:r>
            <a:r>
              <a:rPr lang="en-US" altLang="en-US" sz="1000" i="1" dirty="0" smtClean="0">
                <a:latin typeface="Lucida Sans"/>
                <a:cs typeface="Arial" charset="0"/>
              </a:rPr>
              <a:t> minute</a:t>
            </a:r>
            <a:endParaRPr lang="en-US" altLang="en-US" sz="1000" b="1" dirty="0" smtClean="0">
              <a:latin typeface="Lucida Sans"/>
              <a:cs typeface="Arial" charset="0"/>
            </a:endParaRPr>
          </a:p>
          <a:p>
            <a:pPr eaLnBrk="1" hangingPunct="1">
              <a:defRPr/>
            </a:pPr>
            <a:endParaRPr lang="en-US" altLang="en-US" sz="1000" b="1" dirty="0" smtClean="0">
              <a:latin typeface="Lucida Sans"/>
              <a:cs typeface="Arial" charset="0"/>
            </a:endParaRPr>
          </a:p>
          <a:p>
            <a:r>
              <a:rPr lang="en-US" altLang="en-US" sz="1000" b="1" dirty="0" smtClean="0">
                <a:latin typeface="Lucida Sans"/>
                <a:cs typeface="Arial" charset="0"/>
              </a:rPr>
              <a:t>Say: </a:t>
            </a:r>
            <a:r>
              <a:rPr lang="en-US" altLang="en-US" sz="1000" b="0" dirty="0" smtClean="0">
                <a:latin typeface="Lucida Sans"/>
                <a:cs typeface="Arial" charset="0"/>
              </a:rPr>
              <a:t>You can help </a:t>
            </a:r>
            <a:r>
              <a:rPr lang="en-US" sz="1000" b="0" i="0" u="none" strike="noStrike" kern="1200" baseline="0" dirty="0" smtClean="0">
                <a:solidFill>
                  <a:schemeClr val="tx1"/>
                </a:solidFill>
                <a:latin typeface="Lucida Sans"/>
              </a:rPr>
              <a:t>an organization respond to threats by putting together an information security incident management policy. This is a kind of “kit” that provides the formally documented principles and intentions used to guide decision-making and ensure consistent and appropriate responses to threats and closures of vulnerabilities. This policy then becomes part of the information security strategy for the organization, in line with existing policies and procedures. </a:t>
            </a:r>
            <a:endParaRPr lang="en-US" altLang="en-US" sz="1000" b="0" dirty="0" smtClean="0">
              <a:latin typeface="Lucida Sans"/>
              <a:cs typeface="Arial" charset="0"/>
            </a:endParaRPr>
          </a:p>
          <a:p>
            <a:pPr eaLnBrk="1" hangingPunct="1">
              <a:defRPr/>
            </a:pPr>
            <a:endParaRPr lang="en-US" altLang="en-US" sz="900" dirty="0" smtClean="0">
              <a:solidFill>
                <a:schemeClr val="tx1"/>
              </a:solidFill>
              <a:latin typeface="Lucida Sans"/>
              <a:cs typeface="Arial" charset="0"/>
            </a:endParaRPr>
          </a:p>
        </p:txBody>
      </p:sp>
      <p:sp>
        <p:nvSpPr>
          <p:cNvPr id="6" name="Rectangle 6"/>
          <p:cNvSpPr>
            <a:spLocks noGrp="1" noChangeArrowheads="1"/>
          </p:cNvSpPr>
          <p:nvPr>
            <p:ph type="ftr" sz="quarter" idx="4"/>
          </p:nvPr>
        </p:nvSpPr>
        <p:spPr bwMode="auto">
          <a:xfrm>
            <a:off x="-1" y="8669508"/>
            <a:ext cx="3438659" cy="46482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200">
                <a:latin typeface="Arial" charset="0"/>
                <a:ea typeface="ＭＳ Ｐゴシック" charset="-128"/>
              </a:defRPr>
            </a:lvl1pPr>
          </a:lstStyle>
          <a:p>
            <a:pPr>
              <a:defRPr/>
            </a:pPr>
            <a:r>
              <a:rPr lang="en-US" altLang="en-US" sz="800" dirty="0">
                <a:latin typeface="Lucida Sans"/>
              </a:rPr>
              <a:t>Training Module 3, CSIRT Operation, Version 2, © 2016 FIRST</a:t>
            </a:r>
          </a:p>
        </p:txBody>
      </p:sp>
      <p:sp>
        <p:nvSpPr>
          <p:cNvPr id="7" name="Rectangle 7"/>
          <p:cNvSpPr>
            <a:spLocks noGrp="1" noChangeArrowheads="1"/>
          </p:cNvSpPr>
          <p:nvPr>
            <p:ph type="sldNum" sz="quarter" idx="5"/>
          </p:nvPr>
        </p:nvSpPr>
        <p:spPr bwMode="auto">
          <a:xfrm>
            <a:off x="3886200" y="8669508"/>
            <a:ext cx="2971800" cy="46482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a:lvl1pPr>
          </a:lstStyle>
          <a:p>
            <a:fld id="{F5E97437-CEF4-4036-91BC-BC5EA72D1A5E}" type="slidenum">
              <a:rPr lang="en-US" altLang="en-US" sz="800">
                <a:latin typeface="Lucida Sans"/>
              </a:rPr>
              <a:pPr/>
              <a:t>51</a:t>
            </a:fld>
            <a:endParaRPr lang="en-US" altLang="en-US" sz="800" dirty="0">
              <a:latin typeface="Lucida Sans"/>
            </a:endParaRPr>
          </a:p>
        </p:txBody>
      </p:sp>
    </p:spTree>
    <p:extLst>
      <p:ext uri="{BB962C8B-B14F-4D97-AF65-F5344CB8AC3E}">
        <p14:creationId xmlns:p14="http://schemas.microsoft.com/office/powerpoint/2010/main" val="1374945663"/>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Rot="1" noChangeAspect="1" noChangeArrowheads="1" noTextEdit="1"/>
          </p:cNvSpPr>
          <p:nvPr>
            <p:ph type="sldImg"/>
          </p:nvPr>
        </p:nvSpPr>
        <p:spPr>
          <a:ln/>
        </p:spPr>
      </p:sp>
      <p:sp>
        <p:nvSpPr>
          <p:cNvPr id="21507" name="Rectangle 3"/>
          <p:cNvSpPr>
            <a:spLocks noGrp="1" noChangeArrowheads="1"/>
          </p:cNvSpPr>
          <p:nvPr>
            <p:ph type="body" idx="1"/>
          </p:nvPr>
        </p:nvSpPr>
        <p:spPr>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defRPr/>
            </a:pPr>
            <a:r>
              <a:rPr lang="en-US" altLang="en-US" sz="1000" b="1" dirty="0" smtClean="0">
                <a:latin typeface="Lucida Sans"/>
              </a:rPr>
              <a:t>How To Handle Attacks: Policies: </a:t>
            </a:r>
            <a:r>
              <a:rPr lang="en-US" altLang="en-US" sz="1000" b="0" i="1" dirty="0" smtClean="0">
                <a:latin typeface="Lucida Sans"/>
                <a:cs typeface="Arial" charset="0"/>
              </a:rPr>
              <a:t>2</a:t>
            </a:r>
            <a:r>
              <a:rPr lang="en-US" altLang="en-US" sz="1000" b="0" i="1" baseline="0" dirty="0" smtClean="0">
                <a:latin typeface="Lucida Sans"/>
                <a:cs typeface="Arial" charset="0"/>
              </a:rPr>
              <a:t> </a:t>
            </a:r>
            <a:r>
              <a:rPr lang="en-US" altLang="en-US" sz="1000" i="1" dirty="0" smtClean="0">
                <a:latin typeface="Lucida Sans"/>
                <a:cs typeface="Arial" charset="0"/>
              </a:rPr>
              <a:t>minutes</a:t>
            </a:r>
            <a:endParaRPr lang="en-US" altLang="en-US" sz="1000" b="1" dirty="0" smtClean="0">
              <a:latin typeface="Lucida Sans"/>
              <a:cs typeface="Arial" charset="0"/>
            </a:endParaRPr>
          </a:p>
          <a:p>
            <a:pPr eaLnBrk="1" hangingPunct="1">
              <a:defRPr/>
            </a:pPr>
            <a:endParaRPr lang="en-US" altLang="en-US" sz="1000" b="1" dirty="0" smtClean="0">
              <a:latin typeface="Lucida Sans"/>
              <a:cs typeface="Arial" charset="0"/>
            </a:endParaRPr>
          </a:p>
          <a:p>
            <a:r>
              <a:rPr lang="en-US" altLang="en-US" sz="1000" b="1" dirty="0" smtClean="0">
                <a:latin typeface="Lucida Sans"/>
                <a:cs typeface="Arial" charset="0"/>
              </a:rPr>
              <a:t>Say: </a:t>
            </a:r>
            <a:r>
              <a:rPr lang="en-US" sz="1000" b="0" i="0" u="none" strike="noStrike" kern="1200" baseline="0" dirty="0" smtClean="0">
                <a:solidFill>
                  <a:schemeClr val="tx1"/>
                </a:solidFill>
                <a:latin typeface="Lucida Sans"/>
              </a:rPr>
              <a:t>Start by outlining the processes, responsible persons, authority, and reporting lines when a threat occurs. </a:t>
            </a:r>
          </a:p>
          <a:p>
            <a:r>
              <a:rPr lang="en-US" sz="1000" b="0" i="0" u="none" strike="noStrike" kern="1200" baseline="0" dirty="0" smtClean="0">
                <a:solidFill>
                  <a:schemeClr val="tx1"/>
                </a:solidFill>
                <a:latin typeface="Lucida Sans"/>
              </a:rPr>
              <a:t>(1) Then review the policy</a:t>
            </a:r>
            <a:r>
              <a:rPr lang="en-US" sz="1000" b="1" i="0" u="none" strike="noStrike" kern="1200" baseline="0" dirty="0" smtClean="0">
                <a:solidFill>
                  <a:schemeClr val="tx1"/>
                </a:solidFill>
                <a:latin typeface="Lucida Sans"/>
              </a:rPr>
              <a:t> </a:t>
            </a:r>
            <a:r>
              <a:rPr lang="en-US" sz="1000" b="0" i="0" u="none" strike="noStrike" kern="1200" baseline="0" dirty="0" smtClean="0">
                <a:solidFill>
                  <a:schemeClr val="tx1"/>
                </a:solidFill>
                <a:latin typeface="Lucida Sans"/>
              </a:rPr>
              <a:t>re</a:t>
            </a:r>
            <a:r>
              <a:rPr lang="en-US" altLang="en-US" sz="1000" b="0" dirty="0" smtClean="0">
                <a:latin typeface="Lucida Sans"/>
                <a:cs typeface="Arial" charset="0"/>
              </a:rPr>
              <a:t>gularly to ensure it reflects the latest organizational structure, processes, and technology that can affect incident response. </a:t>
            </a:r>
          </a:p>
          <a:p>
            <a:r>
              <a:rPr lang="en-US" altLang="en-US" sz="1000" b="0" dirty="0" smtClean="0">
                <a:latin typeface="Lucida Sans"/>
                <a:cs typeface="Arial" charset="0"/>
              </a:rPr>
              <a:t>(2) The policy should also outline any awareness and training initiatives within the organization that are related to incident response.</a:t>
            </a:r>
            <a:r>
              <a:rPr lang="en-US" altLang="en-US" sz="1000" b="0" baseline="0" dirty="0" smtClean="0">
                <a:latin typeface="Lucida Sans"/>
                <a:cs typeface="Arial" charset="0"/>
              </a:rPr>
              <a:t> </a:t>
            </a:r>
          </a:p>
          <a:p>
            <a:r>
              <a:rPr lang="en-US" altLang="en-US" sz="1000" b="0" dirty="0" smtClean="0">
                <a:latin typeface="Lucida Sans"/>
                <a:cs typeface="Arial" charset="0"/>
              </a:rPr>
              <a:t>(3) The organization should direct its information security incident management policy at every person having legitimate access to its information systems and related locations. </a:t>
            </a:r>
          </a:p>
          <a:p>
            <a:r>
              <a:rPr lang="en-US" altLang="en-US" sz="1000" b="0" dirty="0" smtClean="0">
                <a:latin typeface="Lucida Sans"/>
                <a:cs typeface="Arial" charset="0"/>
              </a:rPr>
              <a:t>(4) Also,</a:t>
            </a:r>
            <a:r>
              <a:rPr lang="en-US" altLang="en-US" sz="1000" b="0" baseline="0" dirty="0" smtClean="0">
                <a:latin typeface="Lucida Sans"/>
                <a:cs typeface="Arial" charset="0"/>
              </a:rPr>
              <a:t> it helps to p</a:t>
            </a:r>
            <a:r>
              <a:rPr lang="en-US" altLang="en-US" sz="1000" dirty="0" smtClean="0">
                <a:latin typeface="Lucida Sans"/>
              </a:rPr>
              <a:t>ut together severity ratings for threats</a:t>
            </a:r>
            <a:r>
              <a:rPr lang="en-US" altLang="en-US" sz="1000" baseline="0" dirty="0" smtClean="0">
                <a:latin typeface="Lucida Sans"/>
              </a:rPr>
              <a:t> and d</a:t>
            </a:r>
            <a:r>
              <a:rPr lang="en-US" altLang="en-US" sz="1000" dirty="0" smtClean="0">
                <a:latin typeface="Lucida Sans"/>
              </a:rPr>
              <a:t>evelop a suggested timeline for responding to attacks: essentially a rubric of threats. </a:t>
            </a:r>
            <a:endParaRPr lang="en-US" altLang="en-US" sz="1000" dirty="0" smtClean="0">
              <a:solidFill>
                <a:schemeClr val="tx1"/>
              </a:solidFill>
              <a:latin typeface="Lucida Sans"/>
              <a:cs typeface="Arial" charset="0"/>
            </a:endParaRPr>
          </a:p>
        </p:txBody>
      </p:sp>
      <p:sp>
        <p:nvSpPr>
          <p:cNvPr id="6" name="Rectangle 6"/>
          <p:cNvSpPr>
            <a:spLocks noGrp="1" noChangeArrowheads="1"/>
          </p:cNvSpPr>
          <p:nvPr>
            <p:ph type="ftr" sz="quarter" idx="4"/>
          </p:nvPr>
        </p:nvSpPr>
        <p:spPr bwMode="auto">
          <a:xfrm>
            <a:off x="-1" y="8669508"/>
            <a:ext cx="3438659" cy="46482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200">
                <a:latin typeface="Arial" charset="0"/>
                <a:ea typeface="ＭＳ Ｐゴシック" charset="-128"/>
              </a:defRPr>
            </a:lvl1pPr>
          </a:lstStyle>
          <a:p>
            <a:pPr>
              <a:defRPr/>
            </a:pPr>
            <a:r>
              <a:rPr lang="en-US" altLang="en-US" sz="800" dirty="0">
                <a:latin typeface="Lucida Sans"/>
              </a:rPr>
              <a:t>Training Module 3, CSIRT Operation, Version 2, © 2016 FIRST</a:t>
            </a:r>
          </a:p>
        </p:txBody>
      </p:sp>
      <p:sp>
        <p:nvSpPr>
          <p:cNvPr id="7" name="Rectangle 7"/>
          <p:cNvSpPr>
            <a:spLocks noGrp="1" noChangeArrowheads="1"/>
          </p:cNvSpPr>
          <p:nvPr>
            <p:ph type="sldNum" sz="quarter" idx="5"/>
          </p:nvPr>
        </p:nvSpPr>
        <p:spPr bwMode="auto">
          <a:xfrm>
            <a:off x="3886200" y="8669508"/>
            <a:ext cx="2971800" cy="46482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a:lvl1pPr>
          </a:lstStyle>
          <a:p>
            <a:fld id="{F5E97437-CEF4-4036-91BC-BC5EA72D1A5E}" type="slidenum">
              <a:rPr lang="en-US" altLang="en-US" sz="800">
                <a:latin typeface="Lucida Sans"/>
              </a:rPr>
              <a:pPr/>
              <a:t>52</a:t>
            </a:fld>
            <a:endParaRPr lang="en-US" altLang="en-US" sz="800" dirty="0">
              <a:latin typeface="Lucida Sans"/>
            </a:endParaRPr>
          </a:p>
        </p:txBody>
      </p:sp>
    </p:spTree>
    <p:extLst>
      <p:ext uri="{BB962C8B-B14F-4D97-AF65-F5344CB8AC3E}">
        <p14:creationId xmlns:p14="http://schemas.microsoft.com/office/powerpoint/2010/main" val="1374945663"/>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Rot="1" noChangeAspect="1" noChangeArrowheads="1" noTextEdit="1"/>
          </p:cNvSpPr>
          <p:nvPr>
            <p:ph type="sldImg"/>
          </p:nvPr>
        </p:nvSpPr>
        <p:spPr>
          <a:ln/>
        </p:spPr>
      </p:sp>
      <p:sp>
        <p:nvSpPr>
          <p:cNvPr id="21507" name="Rectangle 3"/>
          <p:cNvSpPr>
            <a:spLocks noGrp="1" noChangeArrowheads="1"/>
          </p:cNvSpPr>
          <p:nvPr>
            <p:ph type="body" idx="1"/>
          </p:nvPr>
        </p:nvSpPr>
        <p:spPr>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defRPr/>
            </a:pPr>
            <a:r>
              <a:rPr lang="en-US" altLang="en-US" sz="1000" b="1" dirty="0" smtClean="0">
                <a:latin typeface="Lucida Sans"/>
              </a:rPr>
              <a:t>How To Handle Attacks: Policies: </a:t>
            </a:r>
            <a:r>
              <a:rPr lang="en-US" altLang="en-US" sz="1000" b="0" i="1" dirty="0" smtClean="0">
                <a:latin typeface="Lucida Sans"/>
                <a:cs typeface="Arial" charset="0"/>
              </a:rPr>
              <a:t>1</a:t>
            </a:r>
            <a:r>
              <a:rPr lang="en-US" altLang="en-US" sz="1000" i="1" dirty="0" smtClean="0">
                <a:latin typeface="Lucida Sans"/>
                <a:cs typeface="Arial" charset="0"/>
              </a:rPr>
              <a:t> minute</a:t>
            </a:r>
            <a:endParaRPr lang="en-US" altLang="en-US" sz="1000" b="1" dirty="0" smtClean="0">
              <a:latin typeface="Lucida Sans"/>
              <a:cs typeface="Arial" charset="0"/>
            </a:endParaRPr>
          </a:p>
          <a:p>
            <a:pPr eaLnBrk="1" hangingPunct="1">
              <a:defRPr/>
            </a:pPr>
            <a:endParaRPr lang="en-US" altLang="en-US" sz="1000" b="1" dirty="0" smtClean="0">
              <a:latin typeface="Lucida Sans"/>
              <a:cs typeface="Arial" charset="0"/>
            </a:endParaRPr>
          </a:p>
          <a:p>
            <a:r>
              <a:rPr lang="en-US" altLang="en-US" sz="1000" b="1" dirty="0" smtClean="0">
                <a:latin typeface="Lucida Sans"/>
                <a:cs typeface="Arial" charset="0"/>
              </a:rPr>
              <a:t>Say: </a:t>
            </a:r>
            <a:r>
              <a:rPr lang="en-US" altLang="en-US" sz="1000" b="0" dirty="0" smtClean="0">
                <a:latin typeface="Lucida Sans"/>
                <a:cs typeface="Arial" charset="0"/>
              </a:rPr>
              <a:t>As you form the information security incident management policy, you should identify the policy’s:</a:t>
            </a:r>
          </a:p>
          <a:p>
            <a:pPr marL="171450" indent="-171450" eaLnBrk="1" hangingPunct="1">
              <a:buFont typeface="Arial" panose="020B0604020202020204" pitchFamily="34" charset="0"/>
              <a:buChar char="•"/>
              <a:defRPr/>
            </a:pPr>
            <a:r>
              <a:rPr lang="en-US" altLang="en-US" sz="1000" b="0" dirty="0" smtClean="0">
                <a:latin typeface="Lucida Sans"/>
                <a:cs typeface="Arial" charset="0"/>
              </a:rPr>
              <a:t>objectives,</a:t>
            </a:r>
          </a:p>
          <a:p>
            <a:pPr marL="171450" indent="-171450" eaLnBrk="1" hangingPunct="1">
              <a:buFont typeface="Arial" panose="020B0604020202020204" pitchFamily="34" charset="0"/>
              <a:buChar char="•"/>
              <a:defRPr/>
            </a:pPr>
            <a:r>
              <a:rPr lang="en-US" altLang="en-US" sz="1000" b="0" dirty="0" smtClean="0">
                <a:latin typeface="Lucida Sans"/>
                <a:cs typeface="Arial" charset="0"/>
              </a:rPr>
              <a:t>interested parties internally and externally,</a:t>
            </a:r>
          </a:p>
          <a:p>
            <a:pPr marL="171450" indent="-171450" eaLnBrk="1" hangingPunct="1">
              <a:buFont typeface="Arial" panose="020B0604020202020204" pitchFamily="34" charset="0"/>
              <a:buChar char="•"/>
              <a:defRPr/>
            </a:pPr>
            <a:r>
              <a:rPr lang="en-US" altLang="en-US" sz="1000" b="0" dirty="0" smtClean="0">
                <a:latin typeface="Lucida Sans"/>
                <a:cs typeface="Arial" charset="0"/>
              </a:rPr>
              <a:t>vulnerabilities that need to be highlighted,</a:t>
            </a:r>
          </a:p>
          <a:p>
            <a:pPr marL="171450" indent="-171450" eaLnBrk="1" hangingPunct="1">
              <a:buFont typeface="Arial" panose="020B0604020202020204" pitchFamily="34" charset="0"/>
              <a:buChar char="•"/>
              <a:defRPr/>
            </a:pPr>
            <a:r>
              <a:rPr lang="en-US" altLang="en-US" sz="1000" b="0" dirty="0" smtClean="0">
                <a:latin typeface="Lucida Sans"/>
                <a:cs typeface="Arial" charset="0"/>
              </a:rPr>
              <a:t>any specific roles that need to be highlighted, and</a:t>
            </a:r>
          </a:p>
          <a:p>
            <a:pPr marL="171450" indent="-171450" eaLnBrk="1" hangingPunct="1">
              <a:buFont typeface="Arial" panose="020B0604020202020204" pitchFamily="34" charset="0"/>
              <a:buChar char="•"/>
              <a:defRPr/>
            </a:pPr>
            <a:r>
              <a:rPr lang="en-US" altLang="en-US" sz="1000" b="0" dirty="0" smtClean="0">
                <a:latin typeface="Lucida Sans"/>
                <a:cs typeface="Arial" charset="0"/>
              </a:rPr>
              <a:t>benefits to the whole organization and to its departments.</a:t>
            </a:r>
          </a:p>
          <a:p>
            <a:pPr eaLnBrk="1" hangingPunct="1">
              <a:defRPr/>
            </a:pPr>
            <a:endParaRPr lang="en-US" altLang="en-US" sz="900" dirty="0" smtClean="0">
              <a:solidFill>
                <a:schemeClr val="tx1"/>
              </a:solidFill>
              <a:latin typeface="Lucida Sans"/>
              <a:cs typeface="Arial" charset="0"/>
            </a:endParaRPr>
          </a:p>
        </p:txBody>
      </p:sp>
      <p:sp>
        <p:nvSpPr>
          <p:cNvPr id="6" name="Rectangle 6"/>
          <p:cNvSpPr>
            <a:spLocks noGrp="1" noChangeArrowheads="1"/>
          </p:cNvSpPr>
          <p:nvPr>
            <p:ph type="ftr" sz="quarter" idx="4"/>
          </p:nvPr>
        </p:nvSpPr>
        <p:spPr bwMode="auto">
          <a:xfrm>
            <a:off x="-1" y="8669508"/>
            <a:ext cx="3438659" cy="46482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200">
                <a:latin typeface="Arial" charset="0"/>
                <a:ea typeface="ＭＳ Ｐゴシック" charset="-128"/>
              </a:defRPr>
            </a:lvl1pPr>
          </a:lstStyle>
          <a:p>
            <a:pPr>
              <a:defRPr/>
            </a:pPr>
            <a:r>
              <a:rPr lang="en-US" altLang="en-US" sz="800" dirty="0">
                <a:latin typeface="Lucida Sans"/>
              </a:rPr>
              <a:t>Training Module 3, CSIRT Operation, Version 2, © 2016 FIRST</a:t>
            </a:r>
          </a:p>
        </p:txBody>
      </p:sp>
      <p:sp>
        <p:nvSpPr>
          <p:cNvPr id="7" name="Rectangle 7"/>
          <p:cNvSpPr>
            <a:spLocks noGrp="1" noChangeArrowheads="1"/>
          </p:cNvSpPr>
          <p:nvPr>
            <p:ph type="sldNum" sz="quarter" idx="5"/>
          </p:nvPr>
        </p:nvSpPr>
        <p:spPr bwMode="auto">
          <a:xfrm>
            <a:off x="3886200" y="8669508"/>
            <a:ext cx="2971800" cy="46482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a:lvl1pPr>
          </a:lstStyle>
          <a:p>
            <a:fld id="{F5E97437-CEF4-4036-91BC-BC5EA72D1A5E}" type="slidenum">
              <a:rPr lang="en-US" altLang="en-US" sz="800">
                <a:latin typeface="Lucida Sans"/>
              </a:rPr>
              <a:pPr/>
              <a:t>53</a:t>
            </a:fld>
            <a:endParaRPr lang="en-US" altLang="en-US" sz="800" dirty="0">
              <a:latin typeface="Lucida Sans"/>
            </a:endParaRPr>
          </a:p>
        </p:txBody>
      </p:sp>
    </p:spTree>
    <p:extLst>
      <p:ext uri="{BB962C8B-B14F-4D97-AF65-F5344CB8AC3E}">
        <p14:creationId xmlns:p14="http://schemas.microsoft.com/office/powerpoint/2010/main" val="1374945663"/>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p:cNvSpPr>
            <a:spLocks noGrp="1" noRot="1" noChangeAspect="1" noChangeArrowheads="1" noTextEdit="1"/>
          </p:cNvSpPr>
          <p:nvPr>
            <p:ph type="sldImg"/>
          </p:nvPr>
        </p:nvSpPr>
        <p:spPr>
          <a:ln/>
        </p:spPr>
      </p:sp>
      <p:sp>
        <p:nvSpPr>
          <p:cNvPr id="59395"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sz="1000" b="1" dirty="0" smtClean="0">
                <a:latin typeface="Lucida Sans"/>
                <a:cs typeface="Arial" charset="0"/>
              </a:rPr>
              <a:t>Learning Check</a:t>
            </a:r>
            <a:r>
              <a:rPr lang="en-US" altLang="en-US" sz="1000" b="1" i="0" dirty="0" smtClean="0">
                <a:latin typeface="Lucida Sans"/>
                <a:cs typeface="Arial" charset="0"/>
              </a:rPr>
              <a:t>: </a:t>
            </a:r>
            <a:r>
              <a:rPr lang="en-US" altLang="en-US" sz="1000" i="1" dirty="0" smtClean="0">
                <a:latin typeface="Lucida Sans"/>
                <a:cs typeface="Arial" charset="0"/>
              </a:rPr>
              <a:t>4 minutes </a:t>
            </a:r>
          </a:p>
          <a:p>
            <a:pPr eaLnBrk="1" hangingPunct="1"/>
            <a:r>
              <a:rPr lang="en-US" altLang="en-US" sz="1000" b="1" dirty="0" smtClean="0">
                <a:latin typeface="Lucida Sans"/>
                <a:cs typeface="Arial" charset="0"/>
              </a:rPr>
              <a:t>Say: </a:t>
            </a:r>
            <a:r>
              <a:rPr lang="en-US" altLang="en-US" sz="1000" dirty="0" smtClean="0">
                <a:latin typeface="Lucida Sans"/>
                <a:cs typeface="Arial" charset="0"/>
              </a:rPr>
              <a:t>Now let’s have a learning check!</a:t>
            </a:r>
          </a:p>
          <a:p>
            <a:pPr marL="0" marR="0" indent="0" algn="l" defTabSz="457200" rtl="0" eaLnBrk="1" fontAlgn="base" latinLnBrk="0" hangingPunct="1">
              <a:lnSpc>
                <a:spcPct val="100000"/>
              </a:lnSpc>
              <a:spcBef>
                <a:spcPct val="30000"/>
              </a:spcBef>
              <a:spcAft>
                <a:spcPct val="0"/>
              </a:spcAft>
              <a:buClrTx/>
              <a:buSzTx/>
              <a:buFontTx/>
              <a:buNone/>
              <a:tabLst/>
              <a:defRPr/>
            </a:pPr>
            <a:r>
              <a:rPr lang="en-US" altLang="en-US" sz="1000" b="1" dirty="0" smtClean="0">
                <a:latin typeface="Lucida Sans"/>
                <a:cs typeface="Arial" charset="0"/>
              </a:rPr>
              <a:t>Ask:</a:t>
            </a:r>
            <a:r>
              <a:rPr lang="en-US" altLang="en-US" sz="1000" dirty="0" smtClean="0">
                <a:latin typeface="Lucida Sans"/>
                <a:cs typeface="Arial" charset="0"/>
              </a:rPr>
              <a:t> </a:t>
            </a:r>
            <a:r>
              <a:rPr lang="en-US" sz="1000" dirty="0" smtClean="0">
                <a:latin typeface="Lucida Sans"/>
              </a:rPr>
              <a:t>What is the quality of your policies to handle attacks? What is the number</a:t>
            </a:r>
            <a:r>
              <a:rPr lang="en-US" sz="1000" baseline="0" dirty="0" smtClean="0">
                <a:latin typeface="Lucida Sans"/>
              </a:rPr>
              <a:t> </a:t>
            </a:r>
            <a:r>
              <a:rPr lang="en-US" sz="1000" dirty="0" smtClean="0">
                <a:latin typeface="Lucida Sans"/>
              </a:rPr>
              <a:t>one item you would like to add to your policies?</a:t>
            </a:r>
          </a:p>
          <a:p>
            <a:pPr eaLnBrk="1" hangingPunct="1"/>
            <a:r>
              <a:rPr lang="en-US" altLang="en-US" sz="1000" b="1" dirty="0" smtClean="0">
                <a:latin typeface="Lucida Sans"/>
                <a:cs typeface="Arial" charset="0"/>
              </a:rPr>
              <a:t>Sample answers:</a:t>
            </a:r>
            <a:r>
              <a:rPr lang="en-US" altLang="en-US" sz="1000" b="0" dirty="0" smtClean="0">
                <a:latin typeface="Lucida Sans"/>
                <a:cs typeface="Arial" charset="0"/>
              </a:rPr>
              <a:t> [</a:t>
            </a:r>
            <a:r>
              <a:rPr lang="en-US" altLang="en-US" sz="1000" b="0" baseline="0" dirty="0" smtClean="0">
                <a:latin typeface="Lucida Sans"/>
                <a:cs typeface="Arial" charset="0"/>
              </a:rPr>
              <a:t>Answers will vary by organization.]</a:t>
            </a:r>
            <a:endParaRPr lang="en-US" altLang="en-US" sz="1000" b="0" dirty="0" smtClean="0">
              <a:latin typeface="Lucida Sans"/>
              <a:cs typeface="Arial" charset="0"/>
            </a:endParaRPr>
          </a:p>
        </p:txBody>
      </p:sp>
      <p:sp>
        <p:nvSpPr>
          <p:cNvPr id="6" name="Rectangle 6"/>
          <p:cNvSpPr>
            <a:spLocks noGrp="1" noChangeArrowheads="1"/>
          </p:cNvSpPr>
          <p:nvPr>
            <p:ph type="ftr" sz="quarter" idx="4"/>
          </p:nvPr>
        </p:nvSpPr>
        <p:spPr bwMode="auto">
          <a:xfrm>
            <a:off x="-1" y="8669508"/>
            <a:ext cx="3438659" cy="46482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200">
                <a:latin typeface="Arial" charset="0"/>
                <a:ea typeface="ＭＳ Ｐゴシック" charset="-128"/>
              </a:defRPr>
            </a:lvl1pPr>
          </a:lstStyle>
          <a:p>
            <a:pPr>
              <a:defRPr/>
            </a:pPr>
            <a:r>
              <a:rPr lang="en-US" altLang="en-US" sz="800" dirty="0">
                <a:latin typeface="Lucida Sans"/>
              </a:rPr>
              <a:t>Training Module 3, CSIRT Operation, Version 2, © 2016 FIRST</a:t>
            </a:r>
          </a:p>
        </p:txBody>
      </p:sp>
      <p:sp>
        <p:nvSpPr>
          <p:cNvPr id="7" name="Rectangle 7"/>
          <p:cNvSpPr>
            <a:spLocks noGrp="1" noChangeArrowheads="1"/>
          </p:cNvSpPr>
          <p:nvPr>
            <p:ph type="sldNum" sz="quarter" idx="5"/>
          </p:nvPr>
        </p:nvSpPr>
        <p:spPr bwMode="auto">
          <a:xfrm>
            <a:off x="3886200" y="8669508"/>
            <a:ext cx="2971800" cy="46482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a:lvl1pPr>
          </a:lstStyle>
          <a:p>
            <a:fld id="{F5E97437-CEF4-4036-91BC-BC5EA72D1A5E}" type="slidenum">
              <a:rPr lang="en-US" altLang="en-US" sz="800">
                <a:latin typeface="Lucida Sans"/>
              </a:rPr>
              <a:pPr/>
              <a:t>54</a:t>
            </a:fld>
            <a:endParaRPr lang="en-US" altLang="en-US" sz="800" dirty="0">
              <a:latin typeface="Lucida Sans"/>
            </a:endParaRPr>
          </a:p>
        </p:txBody>
      </p:sp>
    </p:spTree>
    <p:extLst>
      <p:ext uri="{BB962C8B-B14F-4D97-AF65-F5344CB8AC3E}">
        <p14:creationId xmlns:p14="http://schemas.microsoft.com/office/powerpoint/2010/main" val="238030662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Rot="1" noChangeAspect="1" noChangeArrowheads="1" noTextEdit="1"/>
          </p:cNvSpPr>
          <p:nvPr>
            <p:ph type="sldImg"/>
          </p:nvPr>
        </p:nvSpPr>
        <p:spPr>
          <a:ln/>
        </p:spPr>
      </p:sp>
      <p:sp>
        <p:nvSpPr>
          <p:cNvPr id="21507" name="Rectangle 3"/>
          <p:cNvSpPr>
            <a:spLocks noGrp="1" noChangeArrowheads="1"/>
          </p:cNvSpPr>
          <p:nvPr>
            <p:ph type="body" idx="1"/>
          </p:nvPr>
        </p:nvSpPr>
        <p:spPr>
          <a:xfrm>
            <a:off x="738554" y="4343400"/>
            <a:ext cx="5380892" cy="4114800"/>
          </a:xfrm>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defRPr/>
            </a:pPr>
            <a:r>
              <a:rPr lang="en-US" altLang="en-US" sz="1000" b="1" dirty="0" smtClean="0">
                <a:latin typeface="Lucida Sans"/>
                <a:cs typeface="Arial" charset="0"/>
              </a:rPr>
              <a:t>Recognize Signs of Attacks</a:t>
            </a:r>
            <a:r>
              <a:rPr lang="en-US" altLang="en-US" sz="1000" b="1" i="0" dirty="0" smtClean="0">
                <a:latin typeface="Lucida Sans"/>
                <a:cs typeface="Arial" charset="0"/>
              </a:rPr>
              <a:t>:</a:t>
            </a:r>
            <a:r>
              <a:rPr lang="en-US" altLang="en-US" sz="1000" b="1" i="1" dirty="0" smtClean="0">
                <a:latin typeface="Lucida Sans"/>
                <a:cs typeface="Arial" charset="0"/>
              </a:rPr>
              <a:t> </a:t>
            </a:r>
            <a:r>
              <a:rPr lang="en-US" altLang="en-US" sz="1000" i="1" dirty="0" smtClean="0">
                <a:latin typeface="Lucida Sans"/>
                <a:cs typeface="Arial" charset="0"/>
              </a:rPr>
              <a:t>4 minutes</a:t>
            </a:r>
            <a:endParaRPr lang="en-US" altLang="en-US" sz="1000" dirty="0" smtClean="0">
              <a:latin typeface="Lucida Sans"/>
              <a:cs typeface="Arial" charset="0"/>
            </a:endParaRPr>
          </a:p>
          <a:p>
            <a:pPr eaLnBrk="1" hangingPunct="1">
              <a:defRPr/>
            </a:pPr>
            <a:endParaRPr lang="en-US" altLang="en-US" sz="1000" dirty="0" smtClean="0">
              <a:latin typeface="Lucida Sans"/>
              <a:cs typeface="Arial" charset="0"/>
            </a:endParaRPr>
          </a:p>
          <a:p>
            <a:pPr eaLnBrk="1" hangingPunct="1">
              <a:defRPr/>
            </a:pPr>
            <a:r>
              <a:rPr lang="en-US" altLang="en-US" sz="1000" b="1" dirty="0" smtClean="0">
                <a:latin typeface="Lucida Sans"/>
                <a:cs typeface="Arial" charset="0"/>
              </a:rPr>
              <a:t>Say: </a:t>
            </a:r>
            <a:r>
              <a:rPr lang="en-US" altLang="en-US" sz="1000" dirty="0" smtClean="0">
                <a:latin typeface="Lucida Sans"/>
                <a:cs typeface="Arial" charset="0"/>
              </a:rPr>
              <a:t>When it comes to recognizing attacks, time matters!</a:t>
            </a:r>
          </a:p>
          <a:p>
            <a:pPr eaLnBrk="1" hangingPunct="1">
              <a:defRPr/>
            </a:pPr>
            <a:r>
              <a:rPr lang="en-US" altLang="en-US" sz="1000" dirty="0" smtClean="0">
                <a:latin typeface="Lucida Sans"/>
                <a:cs typeface="Arial" charset="0"/>
              </a:rPr>
              <a:t>(1) After the CSIRT has completed a critical resource </a:t>
            </a:r>
            <a:r>
              <a:rPr lang="en-US" altLang="en-US" sz="1000" b="0" dirty="0" smtClean="0">
                <a:latin typeface="Lucida Sans"/>
                <a:cs typeface="Arial" charset="0"/>
              </a:rPr>
              <a:t>inventory, </a:t>
            </a:r>
            <a:r>
              <a:rPr lang="en-US" altLang="en-US" sz="1000" b="0" strike="noStrike" dirty="0" smtClean="0">
                <a:latin typeface="Lucida Sans"/>
                <a:cs typeface="Arial" charset="0"/>
              </a:rPr>
              <a:t>the team should discuss possible threats and document </a:t>
            </a:r>
            <a:r>
              <a:rPr lang="en-US" altLang="en-US" sz="1000" b="0" dirty="0" smtClean="0">
                <a:latin typeface="Lucida Sans"/>
                <a:cs typeface="Arial" charset="0"/>
              </a:rPr>
              <a:t>what to do if, and when</a:t>
            </a:r>
            <a:r>
              <a:rPr lang="en-US" altLang="en-US" sz="1000" b="0" baseline="0" dirty="0" smtClean="0">
                <a:latin typeface="Lucida Sans"/>
                <a:cs typeface="Arial" charset="0"/>
              </a:rPr>
              <a:t> </a:t>
            </a:r>
            <a:r>
              <a:rPr lang="en-US" altLang="en-US" sz="1000" b="0" dirty="0" smtClean="0">
                <a:latin typeface="Lucida Sans"/>
                <a:cs typeface="Arial" charset="0"/>
              </a:rPr>
              <a:t>the system is compromised. Once an incident happens, it is too late to start evaluating what to do and the level of the threat. </a:t>
            </a:r>
          </a:p>
          <a:p>
            <a:pPr eaLnBrk="1" hangingPunct="1">
              <a:defRPr/>
            </a:pPr>
            <a:r>
              <a:rPr lang="en-US" altLang="en-US" sz="1000" dirty="0" smtClean="0">
                <a:latin typeface="Lucida Sans"/>
                <a:cs typeface="Arial" charset="0"/>
              </a:rPr>
              <a:t>(2) Then practice each of </a:t>
            </a:r>
            <a:r>
              <a:rPr lang="en-US" altLang="en-US" sz="1000" b="0" dirty="0" smtClean="0">
                <a:latin typeface="Lucida Sans"/>
                <a:cs typeface="Arial" charset="0"/>
              </a:rPr>
              <a:t>the </a:t>
            </a:r>
            <a:r>
              <a:rPr lang="en-US" altLang="en-US" sz="1000" b="0" baseline="0" dirty="0" smtClean="0">
                <a:latin typeface="Lucida Sans"/>
                <a:cs typeface="Arial" charset="0"/>
              </a:rPr>
              <a:t>threat </a:t>
            </a:r>
            <a:r>
              <a:rPr lang="en-US" altLang="en-US" sz="1000" dirty="0" smtClean="0">
                <a:latin typeface="Lucida Sans"/>
                <a:cs typeface="Arial" charset="0"/>
              </a:rPr>
              <a:t>scenarios, either on paper or if possible on actual equipment. You could </a:t>
            </a:r>
          </a:p>
          <a:p>
            <a:pPr eaLnBrk="1" hangingPunct="1">
              <a:defRPr/>
            </a:pPr>
            <a:r>
              <a:rPr lang="en-US" altLang="en-US" sz="1000" dirty="0" smtClean="0">
                <a:latin typeface="Lucida Sans"/>
                <a:cs typeface="Arial" charset="0"/>
              </a:rPr>
              <a:t>(3) use simulators and emulators to help determine how the system will respond to the various threats and solutions.</a:t>
            </a:r>
          </a:p>
          <a:p>
            <a:pPr eaLnBrk="1" hangingPunct="1">
              <a:defRPr/>
            </a:pPr>
            <a:r>
              <a:rPr lang="en-US" altLang="en-US" sz="1000" dirty="0" smtClean="0">
                <a:latin typeface="Lucida Sans"/>
                <a:cs typeface="Arial" charset="0"/>
              </a:rPr>
              <a:t>(4)</a:t>
            </a:r>
            <a:r>
              <a:rPr lang="en-US" altLang="en-US" sz="1000" baseline="0" dirty="0" smtClean="0">
                <a:latin typeface="Lucida Sans"/>
                <a:cs typeface="Arial" charset="0"/>
              </a:rPr>
              <a:t> </a:t>
            </a:r>
            <a:r>
              <a:rPr lang="en-US" altLang="en-US" sz="1000" dirty="0" smtClean="0">
                <a:latin typeface="Lucida Sans"/>
                <a:cs typeface="Arial" charset="0"/>
              </a:rPr>
              <a:t>When starting to create scenarios, review your incident list of previous threats – if it happened once, it can happen again. How did you resolve the incident? What could you do better if it happens again? </a:t>
            </a:r>
          </a:p>
          <a:p>
            <a:pPr eaLnBrk="1" hangingPunct="1">
              <a:defRPr/>
            </a:pPr>
            <a:r>
              <a:rPr lang="en-US" altLang="en-US" sz="1000" dirty="0" smtClean="0">
                <a:latin typeface="Lucida Sans"/>
                <a:cs typeface="Arial" charset="0"/>
              </a:rPr>
              <a:t>(5) There are a number of threats to consider: virus outbreaks in the workplace, routing hijacks, DNS-related attacks, phishing attacks, software updates, and many more. We will discuss some of these issues and solutions in more detail later</a:t>
            </a:r>
            <a:r>
              <a:rPr lang="en-US" altLang="en-US" sz="1000" baseline="0" dirty="0" smtClean="0">
                <a:latin typeface="Lucida Sans"/>
                <a:cs typeface="Arial" charset="0"/>
              </a:rPr>
              <a:t> in this lesson.</a:t>
            </a:r>
          </a:p>
        </p:txBody>
      </p:sp>
      <p:sp>
        <p:nvSpPr>
          <p:cNvPr id="6" name="Rectangle 6"/>
          <p:cNvSpPr>
            <a:spLocks noGrp="1" noChangeArrowheads="1"/>
          </p:cNvSpPr>
          <p:nvPr>
            <p:ph type="ftr" sz="quarter" idx="4"/>
          </p:nvPr>
        </p:nvSpPr>
        <p:spPr bwMode="auto">
          <a:xfrm>
            <a:off x="-1" y="8669508"/>
            <a:ext cx="3438659" cy="46482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200">
                <a:latin typeface="Arial" charset="0"/>
                <a:ea typeface="ＭＳ Ｐゴシック" charset="-128"/>
              </a:defRPr>
            </a:lvl1pPr>
          </a:lstStyle>
          <a:p>
            <a:pPr>
              <a:defRPr/>
            </a:pPr>
            <a:r>
              <a:rPr lang="en-US" altLang="en-US" sz="800" dirty="0">
                <a:latin typeface="Lucida Sans"/>
              </a:rPr>
              <a:t>Training Module 3, CSIRT Operation, Version 2, © 2016 FIRST</a:t>
            </a:r>
          </a:p>
        </p:txBody>
      </p:sp>
      <p:sp>
        <p:nvSpPr>
          <p:cNvPr id="7" name="Rectangle 7"/>
          <p:cNvSpPr>
            <a:spLocks noGrp="1" noChangeArrowheads="1"/>
          </p:cNvSpPr>
          <p:nvPr>
            <p:ph type="sldNum" sz="quarter" idx="5"/>
          </p:nvPr>
        </p:nvSpPr>
        <p:spPr bwMode="auto">
          <a:xfrm>
            <a:off x="3886200" y="8669508"/>
            <a:ext cx="2971800" cy="46482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a:lvl1pPr>
          </a:lstStyle>
          <a:p>
            <a:fld id="{F5E97437-CEF4-4036-91BC-BC5EA72D1A5E}" type="slidenum">
              <a:rPr lang="en-US" altLang="en-US" sz="800">
                <a:latin typeface="Lucida Sans"/>
              </a:rPr>
              <a:pPr/>
              <a:t>5</a:t>
            </a:fld>
            <a:endParaRPr lang="en-US" altLang="en-US" sz="800" dirty="0">
              <a:latin typeface="Lucida Sans"/>
            </a:endParaRPr>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Rot="1" noChangeAspect="1" noChangeArrowheads="1" noTextEdit="1"/>
          </p:cNvSpPr>
          <p:nvPr>
            <p:ph type="sldImg"/>
          </p:nvPr>
        </p:nvSpPr>
        <p:spPr>
          <a:ln/>
        </p:spPr>
      </p:sp>
      <p:sp>
        <p:nvSpPr>
          <p:cNvPr id="1229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sz="1000" b="1" dirty="0" smtClean="0">
                <a:latin typeface="Lucida Sans"/>
                <a:cs typeface="Arial" charset="0"/>
              </a:rPr>
              <a:t>Section 4: Communication:</a:t>
            </a:r>
            <a:r>
              <a:rPr lang="en-US" altLang="en-US" sz="1000" i="1" dirty="0" smtClean="0">
                <a:latin typeface="Lucida Sans"/>
                <a:cs typeface="Arial" charset="0"/>
              </a:rPr>
              <a:t> 0 minutes</a:t>
            </a:r>
            <a:endParaRPr lang="en-US" altLang="en-US" sz="1000" dirty="0" smtClean="0">
              <a:latin typeface="Lucida Sans"/>
              <a:cs typeface="Arial" charset="0"/>
            </a:endParaRPr>
          </a:p>
          <a:p>
            <a:pPr eaLnBrk="1" hangingPunct="1"/>
            <a:r>
              <a:rPr lang="en-US" altLang="en-US" sz="1000" b="1" dirty="0" smtClean="0">
                <a:latin typeface="Lucida Sans"/>
                <a:cs typeface="Arial" charset="0"/>
              </a:rPr>
              <a:t>Say: </a:t>
            </a:r>
            <a:r>
              <a:rPr lang="en-US" altLang="en-US" sz="1000" b="0" dirty="0" smtClean="0">
                <a:latin typeface="Lucida Sans"/>
                <a:cs typeface="Arial" charset="0"/>
              </a:rPr>
              <a:t>Now</a:t>
            </a:r>
            <a:r>
              <a:rPr lang="en-US" altLang="en-US" sz="1000" b="0" baseline="0" dirty="0" smtClean="0">
                <a:latin typeface="Lucida Sans"/>
                <a:cs typeface="Arial" charset="0"/>
              </a:rPr>
              <a:t> let’s move to S</a:t>
            </a:r>
            <a:r>
              <a:rPr lang="en-US" altLang="en-US" sz="1000" dirty="0" smtClean="0">
                <a:latin typeface="Lucida Sans"/>
                <a:cs typeface="Arial" charset="0"/>
              </a:rPr>
              <a:t>ection 4 on communication, where we’ll cover</a:t>
            </a:r>
            <a:r>
              <a:rPr lang="en-US" altLang="en-US" sz="1000" baseline="0" dirty="0" smtClean="0">
                <a:latin typeface="Lucida Sans"/>
                <a:cs typeface="Arial" charset="0"/>
              </a:rPr>
              <a:t> how to convey vulnerabilities and threats as well as </a:t>
            </a:r>
            <a:r>
              <a:rPr lang="en-US" altLang="en-US" sz="1000" dirty="0" smtClean="0">
                <a:latin typeface="Lucida Sans"/>
                <a:cs typeface="Arial" charset="0"/>
              </a:rPr>
              <a:t>how to handle media issues.</a:t>
            </a:r>
          </a:p>
        </p:txBody>
      </p:sp>
      <p:sp>
        <p:nvSpPr>
          <p:cNvPr id="6" name="Rectangle 6"/>
          <p:cNvSpPr>
            <a:spLocks noGrp="1" noChangeArrowheads="1"/>
          </p:cNvSpPr>
          <p:nvPr>
            <p:ph type="ftr" sz="quarter" idx="4"/>
          </p:nvPr>
        </p:nvSpPr>
        <p:spPr bwMode="auto">
          <a:xfrm>
            <a:off x="-1" y="8669508"/>
            <a:ext cx="3438659" cy="46482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200">
                <a:latin typeface="Arial" charset="0"/>
                <a:ea typeface="ＭＳ Ｐゴシック" charset="-128"/>
              </a:defRPr>
            </a:lvl1pPr>
          </a:lstStyle>
          <a:p>
            <a:pPr>
              <a:defRPr/>
            </a:pPr>
            <a:r>
              <a:rPr lang="en-US" altLang="en-US" sz="800" dirty="0">
                <a:latin typeface="Lucida Sans"/>
              </a:rPr>
              <a:t>Training Module 3, CSIRT Operation, Version 2, © 2016 FIRST</a:t>
            </a:r>
          </a:p>
        </p:txBody>
      </p:sp>
      <p:sp>
        <p:nvSpPr>
          <p:cNvPr id="7" name="Rectangle 7"/>
          <p:cNvSpPr>
            <a:spLocks noGrp="1" noChangeArrowheads="1"/>
          </p:cNvSpPr>
          <p:nvPr>
            <p:ph type="sldNum" sz="quarter" idx="5"/>
          </p:nvPr>
        </p:nvSpPr>
        <p:spPr bwMode="auto">
          <a:xfrm>
            <a:off x="3886200" y="8669508"/>
            <a:ext cx="2971800" cy="46482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a:lvl1pPr>
          </a:lstStyle>
          <a:p>
            <a:fld id="{F5E97437-CEF4-4036-91BC-BC5EA72D1A5E}" type="slidenum">
              <a:rPr lang="en-US" altLang="en-US" sz="800">
                <a:latin typeface="Lucida Sans"/>
              </a:rPr>
              <a:pPr/>
              <a:t>56</a:t>
            </a:fld>
            <a:endParaRPr lang="en-US" altLang="en-US" sz="800" dirty="0">
              <a:latin typeface="Lucida Sans"/>
            </a:endParaRPr>
          </a:p>
        </p:txBody>
      </p:sp>
    </p:spTree>
    <p:extLst>
      <p:ext uri="{BB962C8B-B14F-4D97-AF65-F5344CB8AC3E}">
        <p14:creationId xmlns:p14="http://schemas.microsoft.com/office/powerpoint/2010/main" val="2113928466"/>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2"/>
          <p:cNvSpPr>
            <a:spLocks noGrp="1" noRot="1" noChangeAspect="1" noChangeArrowheads="1" noTextEdit="1"/>
          </p:cNvSpPr>
          <p:nvPr>
            <p:ph type="sldImg"/>
          </p:nvPr>
        </p:nvSpPr>
        <p:spPr>
          <a:xfrm>
            <a:off x="1658938" y="557213"/>
            <a:ext cx="3540125" cy="2654300"/>
          </a:xfrm>
          <a:ln/>
        </p:spPr>
      </p:sp>
      <p:sp>
        <p:nvSpPr>
          <p:cNvPr id="21507" name="Rectangle 3"/>
          <p:cNvSpPr>
            <a:spLocks noGrp="1" noChangeArrowheads="1"/>
          </p:cNvSpPr>
          <p:nvPr>
            <p:ph type="body" idx="1"/>
          </p:nvPr>
        </p:nvSpPr>
        <p:spPr>
          <a:xfrm>
            <a:off x="539262" y="3634154"/>
            <a:ext cx="5779476" cy="4824046"/>
          </a:xfrm>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defRPr/>
            </a:pPr>
            <a:r>
              <a:rPr lang="en-US" altLang="en-US" sz="800" b="1" dirty="0" smtClean="0">
                <a:latin typeface="Lucida Sans"/>
              </a:rPr>
              <a:t>Communication of Vulnerabilities</a:t>
            </a:r>
            <a:r>
              <a:rPr lang="en-US" altLang="en-US" sz="800" b="1" baseline="0" dirty="0" smtClean="0">
                <a:latin typeface="Lucida Sans"/>
              </a:rPr>
              <a:t> </a:t>
            </a:r>
            <a:r>
              <a:rPr lang="en-US" altLang="en-US" sz="800" b="1" dirty="0" smtClean="0">
                <a:latin typeface="Lucida Sans"/>
              </a:rPr>
              <a:t>and Threats:</a:t>
            </a:r>
            <a:r>
              <a:rPr lang="en-US" altLang="en-US" sz="800" b="1" baseline="0" dirty="0" smtClean="0">
                <a:latin typeface="Lucida Sans"/>
              </a:rPr>
              <a:t> </a:t>
            </a:r>
            <a:r>
              <a:rPr lang="en-US" altLang="en-US" sz="800" b="0" i="1" baseline="0" dirty="0" smtClean="0">
                <a:latin typeface="Lucida Sans"/>
                <a:cs typeface="Arial" charset="0"/>
              </a:rPr>
              <a:t>5 </a:t>
            </a:r>
            <a:r>
              <a:rPr lang="en-US" altLang="en-US" sz="800" i="1" dirty="0" smtClean="0">
                <a:latin typeface="Lucida Sans"/>
                <a:cs typeface="Arial" charset="0"/>
              </a:rPr>
              <a:t>minutes</a:t>
            </a:r>
          </a:p>
          <a:p>
            <a:pPr eaLnBrk="1" hangingPunct="1">
              <a:defRPr/>
            </a:pPr>
            <a:endParaRPr lang="en-US" altLang="en-US" sz="800" dirty="0" smtClean="0">
              <a:latin typeface="Lucida Sans"/>
              <a:cs typeface="Arial" charset="0"/>
            </a:endParaRPr>
          </a:p>
          <a:p>
            <a:r>
              <a:rPr lang="en-US" altLang="en-US" sz="800" b="1" dirty="0" smtClean="0">
                <a:latin typeface="Lucida Sans"/>
                <a:cs typeface="Arial" charset="0"/>
              </a:rPr>
              <a:t>Say: </a:t>
            </a:r>
            <a:r>
              <a:rPr lang="en-US" altLang="en-US" sz="800" b="0" dirty="0" smtClean="0">
                <a:latin typeface="Lucida Sans"/>
                <a:cs typeface="Arial" charset="0"/>
              </a:rPr>
              <a:t>In communicating vulnerabilities</a:t>
            </a:r>
            <a:r>
              <a:rPr lang="en-US" altLang="en-US" sz="800" b="0" baseline="0" dirty="0" smtClean="0">
                <a:latin typeface="Lucida Sans"/>
                <a:cs typeface="Arial" charset="0"/>
              </a:rPr>
              <a:t> and threats, it is critical to think through your intended audience.</a:t>
            </a:r>
            <a:r>
              <a:rPr lang="en-US" altLang="en-US" sz="800" b="1" baseline="0" dirty="0" smtClean="0">
                <a:latin typeface="Lucida Sans"/>
                <a:cs typeface="Arial" charset="0"/>
              </a:rPr>
              <a:t> </a:t>
            </a:r>
            <a:r>
              <a:rPr lang="en-US" sz="800" b="0" i="0" u="none" strike="noStrike" kern="1200" baseline="0" dirty="0" smtClean="0">
                <a:solidFill>
                  <a:schemeClr val="tx1"/>
                </a:solidFill>
                <a:latin typeface="Lucida Sans"/>
              </a:rPr>
              <a:t>If you can identify all recipients affected by the security vulnerability and be sure that these contacts are technical people who can evaluate the notification, it is sufficient to send a notification only to them. This model of notification is called “selected recipients” because only affected recipients are targeted. </a:t>
            </a:r>
          </a:p>
          <a:p>
            <a:r>
              <a:rPr lang="en-US" sz="800" b="0" i="0" u="none" strike="noStrike" kern="1200" baseline="0" dirty="0" smtClean="0">
                <a:solidFill>
                  <a:schemeClr val="tx1"/>
                </a:solidFill>
                <a:latin typeface="Lucida Sans"/>
              </a:rPr>
              <a:t>(1) This model is often used when an organization is small and has close ties with its individual customers or when a product is a service, such as collaborative software; webmail; and all “software as a service,” or SaaS, and cloud computing offerings. </a:t>
            </a:r>
          </a:p>
          <a:p>
            <a:r>
              <a:rPr lang="en-US" sz="800" b="0" i="0" u="none" strike="noStrike" kern="1200" baseline="0" dirty="0" smtClean="0">
                <a:solidFill>
                  <a:schemeClr val="tx1"/>
                </a:solidFill>
                <a:latin typeface="Lucida Sans"/>
              </a:rPr>
              <a:t>(2) Also, your organization can notify only customers that fit into a certain profile, such as a large ISP or a financial institution. This profile of who will be notified can change depending on the vulnerability. </a:t>
            </a:r>
          </a:p>
          <a:p>
            <a:pPr marL="0" marR="0" indent="0" algn="l" defTabSz="457200" rtl="0" eaLnBrk="0" fontAlgn="base" latinLnBrk="0" hangingPunct="0">
              <a:lnSpc>
                <a:spcPct val="100000"/>
              </a:lnSpc>
              <a:spcBef>
                <a:spcPct val="30000"/>
              </a:spcBef>
              <a:spcAft>
                <a:spcPct val="0"/>
              </a:spcAft>
              <a:buClrTx/>
              <a:buSzTx/>
              <a:buFontTx/>
              <a:buNone/>
              <a:tabLst/>
              <a:defRPr/>
            </a:pPr>
            <a:r>
              <a:rPr lang="en-US" sz="800" b="0" i="0" u="none" strike="noStrike" kern="1200" baseline="0" dirty="0" smtClean="0">
                <a:solidFill>
                  <a:schemeClr val="tx1"/>
                </a:solidFill>
                <a:latin typeface="Lucida Sans"/>
              </a:rPr>
              <a:t>(3) Another model is public notification. In this model, the vendor provides notices on its public website that are visible to everyone. </a:t>
            </a:r>
          </a:p>
          <a:p>
            <a:pPr marL="0" marR="0" indent="0" algn="l" defTabSz="457200" rtl="0" eaLnBrk="0" fontAlgn="base" latinLnBrk="0" hangingPunct="0">
              <a:lnSpc>
                <a:spcPct val="100000"/>
              </a:lnSpc>
              <a:spcBef>
                <a:spcPct val="30000"/>
              </a:spcBef>
              <a:spcAft>
                <a:spcPct val="0"/>
              </a:spcAft>
              <a:buClrTx/>
              <a:buSzTx/>
              <a:buFontTx/>
              <a:buNone/>
              <a:tabLst/>
              <a:defRPr/>
            </a:pPr>
            <a:r>
              <a:rPr lang="en-US" sz="800" b="0" i="0" u="none" strike="noStrike" kern="1200" baseline="0" dirty="0" smtClean="0">
                <a:solidFill>
                  <a:schemeClr val="tx1"/>
                </a:solidFill>
                <a:latin typeface="Lucida Sans"/>
              </a:rPr>
              <a:t>(4) The reason why you might want to use this model is that you can identify all affected customers. </a:t>
            </a:r>
          </a:p>
          <a:p>
            <a:pPr marL="0" marR="0" indent="0" algn="l" defTabSz="457200" rtl="0" eaLnBrk="0" fontAlgn="base" latinLnBrk="0" hangingPunct="0">
              <a:lnSpc>
                <a:spcPct val="100000"/>
              </a:lnSpc>
              <a:spcBef>
                <a:spcPct val="30000"/>
              </a:spcBef>
              <a:spcAft>
                <a:spcPct val="0"/>
              </a:spcAft>
              <a:buClrTx/>
              <a:buSzTx/>
              <a:buFontTx/>
              <a:buNone/>
              <a:tabLst/>
              <a:defRPr/>
            </a:pPr>
            <a:r>
              <a:rPr lang="en-US" sz="800" b="0" i="0" u="none" strike="noStrike" kern="1200" baseline="0" dirty="0" smtClean="0">
                <a:solidFill>
                  <a:schemeClr val="tx1"/>
                </a:solidFill>
                <a:latin typeface="Lucida Sans"/>
              </a:rPr>
              <a:t>(5) This situation can arise if products are sold via third parties (for example, partners and retail), and it is not possible to identify the actual users. </a:t>
            </a:r>
          </a:p>
          <a:p>
            <a:pPr marL="0" marR="0" indent="0" algn="l" defTabSz="457200" rtl="0" eaLnBrk="0" fontAlgn="base" latinLnBrk="0" hangingPunct="0">
              <a:lnSpc>
                <a:spcPct val="100000"/>
              </a:lnSpc>
              <a:spcBef>
                <a:spcPct val="30000"/>
              </a:spcBef>
              <a:spcAft>
                <a:spcPct val="0"/>
              </a:spcAft>
              <a:buClrTx/>
              <a:buSzTx/>
              <a:buFontTx/>
              <a:buNone/>
              <a:tabLst/>
              <a:defRPr/>
            </a:pPr>
            <a:r>
              <a:rPr lang="en-US" sz="800" b="0" i="0" u="none" strike="noStrike" kern="1200" baseline="0" dirty="0" smtClean="0">
                <a:solidFill>
                  <a:schemeClr val="tx1"/>
                </a:solidFill>
                <a:latin typeface="Lucida Sans"/>
              </a:rPr>
              <a:t>(6) Any notification sent to customers is considered a public notification. It is public because the vendor cannot effectively control the information. In a narrower sense, public notification means broadcasting information to the general public, users, and nonusers. Additionally, you or your Public Relations representative can also mail a notice to various public mailing lists. </a:t>
            </a:r>
          </a:p>
          <a:p>
            <a:r>
              <a:rPr lang="en-US" sz="800" b="0" i="0" u="none" strike="noStrike" kern="1200" baseline="0" dirty="0" smtClean="0">
                <a:solidFill>
                  <a:schemeClr val="tx1"/>
                </a:solidFill>
                <a:latin typeface="Lucida Sans"/>
              </a:rPr>
              <a:t>(7) Both notification models—selected recipients and public notification—are mandated by your ability to identify affected recipients. Methods are not mutually exclusive, and you can use both methods if they are adequate for the purpose. </a:t>
            </a:r>
          </a:p>
          <a:p>
            <a:r>
              <a:rPr lang="en-US" sz="800" b="0" i="0" u="none" strike="noStrike" kern="1200" baseline="0" dirty="0" smtClean="0">
                <a:solidFill>
                  <a:schemeClr val="tx1"/>
                </a:solidFill>
                <a:latin typeface="Lucida Sans"/>
              </a:rPr>
              <a:t>(8) You can also group notifications by vulnerability. For example, Product A may be affected by HTTP or BGP and Product B may not. The real issue is which one can help customers better: Do customers classify their vulnerabilities by products they appear in or by protocols they affect? A standard way to communicate vulnerabilities and threats is a security bulletin.</a:t>
            </a:r>
          </a:p>
        </p:txBody>
      </p:sp>
      <p:sp>
        <p:nvSpPr>
          <p:cNvPr id="6" name="Rectangle 6"/>
          <p:cNvSpPr>
            <a:spLocks noGrp="1" noChangeArrowheads="1"/>
          </p:cNvSpPr>
          <p:nvPr>
            <p:ph type="ftr" sz="quarter" idx="4"/>
          </p:nvPr>
        </p:nvSpPr>
        <p:spPr bwMode="auto">
          <a:xfrm>
            <a:off x="-1" y="8669508"/>
            <a:ext cx="3438659" cy="46482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200">
                <a:latin typeface="Arial" charset="0"/>
                <a:ea typeface="ＭＳ Ｐゴシック" charset="-128"/>
              </a:defRPr>
            </a:lvl1pPr>
          </a:lstStyle>
          <a:p>
            <a:pPr>
              <a:defRPr/>
            </a:pPr>
            <a:r>
              <a:rPr lang="en-US" altLang="en-US" sz="800" dirty="0">
                <a:latin typeface="Lucida Sans"/>
              </a:rPr>
              <a:t>Training Module 3, CSIRT Operation, Version 2, © 2016 FIRST</a:t>
            </a:r>
          </a:p>
        </p:txBody>
      </p:sp>
      <p:sp>
        <p:nvSpPr>
          <p:cNvPr id="7" name="Rectangle 7"/>
          <p:cNvSpPr>
            <a:spLocks noGrp="1" noChangeArrowheads="1"/>
          </p:cNvSpPr>
          <p:nvPr>
            <p:ph type="sldNum" sz="quarter" idx="5"/>
          </p:nvPr>
        </p:nvSpPr>
        <p:spPr bwMode="auto">
          <a:xfrm>
            <a:off x="3886200" y="8669508"/>
            <a:ext cx="2971800" cy="46482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a:lvl1pPr>
          </a:lstStyle>
          <a:p>
            <a:fld id="{F5E97437-CEF4-4036-91BC-BC5EA72D1A5E}" type="slidenum">
              <a:rPr lang="en-US" altLang="en-US" sz="800">
                <a:latin typeface="Lucida Sans"/>
              </a:rPr>
              <a:pPr/>
              <a:t>57</a:t>
            </a:fld>
            <a:endParaRPr lang="en-US" altLang="en-US" sz="800" dirty="0">
              <a:latin typeface="Lucida Sans"/>
            </a:endParaRPr>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Rot="1" noChangeAspect="1" noChangeArrowheads="1" noTextEdit="1"/>
          </p:cNvSpPr>
          <p:nvPr>
            <p:ph type="sldImg"/>
          </p:nvPr>
        </p:nvSpPr>
        <p:spPr>
          <a:ln/>
        </p:spPr>
      </p:sp>
      <p:sp>
        <p:nvSpPr>
          <p:cNvPr id="21507" name="Rectangle 3"/>
          <p:cNvSpPr>
            <a:spLocks noGrp="1" noChangeArrowheads="1"/>
          </p:cNvSpPr>
          <p:nvPr>
            <p:ph type="body" idx="1"/>
          </p:nvPr>
        </p:nvSpPr>
        <p:spPr>
          <a:xfrm>
            <a:off x="457200" y="4343400"/>
            <a:ext cx="5943600" cy="4114800"/>
          </a:xfrm>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indent="0" algn="l" defTabSz="457200" rtl="0" eaLnBrk="1" fontAlgn="base" latinLnBrk="0" hangingPunct="1">
              <a:lnSpc>
                <a:spcPct val="100000"/>
              </a:lnSpc>
              <a:spcBef>
                <a:spcPct val="30000"/>
              </a:spcBef>
              <a:spcAft>
                <a:spcPct val="0"/>
              </a:spcAft>
              <a:buClrTx/>
              <a:buSzTx/>
              <a:buFontTx/>
              <a:buNone/>
              <a:tabLst/>
              <a:defRPr/>
            </a:pPr>
            <a:r>
              <a:rPr lang="en-US" altLang="en-US" sz="900" b="1" dirty="0" smtClean="0">
                <a:latin typeface="Lucida Sans"/>
              </a:rPr>
              <a:t>Security Bulletin </a:t>
            </a:r>
            <a:r>
              <a:rPr lang="en-US" sz="900" b="1" i="0" u="none" strike="noStrike" kern="1200" baseline="0" dirty="0" smtClean="0">
                <a:solidFill>
                  <a:schemeClr val="tx1"/>
                </a:solidFill>
                <a:latin typeface="Lucida Sans"/>
              </a:rPr>
              <a:t>Format</a:t>
            </a:r>
            <a:r>
              <a:rPr lang="en-US" altLang="en-US" sz="900" b="1" dirty="0" smtClean="0">
                <a:latin typeface="Lucida Sans"/>
              </a:rPr>
              <a:t>: </a:t>
            </a:r>
            <a:r>
              <a:rPr lang="en-US" altLang="en-US" sz="900" b="0" i="1" dirty="0" smtClean="0">
                <a:latin typeface="Lucida Sans"/>
                <a:cs typeface="Arial" charset="0"/>
              </a:rPr>
              <a:t>4</a:t>
            </a:r>
            <a:r>
              <a:rPr lang="en-US" altLang="en-US" sz="900" i="1" dirty="0" smtClean="0">
                <a:latin typeface="Lucida Sans"/>
                <a:cs typeface="Arial" charset="0"/>
              </a:rPr>
              <a:t> minutes</a:t>
            </a:r>
          </a:p>
          <a:p>
            <a:pPr eaLnBrk="1" hangingPunct="1">
              <a:defRPr/>
            </a:pPr>
            <a:endParaRPr lang="en-US" altLang="en-US" sz="900" b="1" dirty="0" smtClean="0">
              <a:latin typeface="Lucida Sans"/>
              <a:cs typeface="Arial" charset="0"/>
            </a:endParaRPr>
          </a:p>
          <a:p>
            <a:pPr eaLnBrk="1" hangingPunct="1">
              <a:defRPr/>
            </a:pPr>
            <a:r>
              <a:rPr lang="en-US" altLang="en-US" sz="900" b="1" dirty="0" smtClean="0">
                <a:latin typeface="Lucida Sans"/>
                <a:cs typeface="Arial" charset="0"/>
              </a:rPr>
              <a:t>Say:</a:t>
            </a:r>
            <a:r>
              <a:rPr lang="en-US" altLang="en-US" sz="900" b="1" baseline="0" dirty="0" smtClean="0">
                <a:latin typeface="Lucida Sans"/>
                <a:cs typeface="Arial" charset="0"/>
              </a:rPr>
              <a:t> </a:t>
            </a:r>
            <a:r>
              <a:rPr lang="en-US" sz="900" b="0" i="0" u="none" strike="noStrike" kern="1200" baseline="0" dirty="0" smtClean="0">
                <a:solidFill>
                  <a:schemeClr val="tx1"/>
                </a:solidFill>
                <a:latin typeface="Lucida Sans"/>
              </a:rPr>
              <a:t>A security bulletin allows you to standardize the way you communicate vulnerabilities and threats. In considering the format of security bulletins, consider several aspects, such as medium, type, structure, and graphical layout.</a:t>
            </a:r>
          </a:p>
          <a:p>
            <a:pPr marL="0" marR="0" indent="0" algn="l" defTabSz="457200" rtl="0" eaLnBrk="0" fontAlgn="base" latinLnBrk="0" hangingPunct="0">
              <a:lnSpc>
                <a:spcPct val="100000"/>
              </a:lnSpc>
              <a:spcBef>
                <a:spcPct val="30000"/>
              </a:spcBef>
              <a:spcAft>
                <a:spcPct val="0"/>
              </a:spcAft>
              <a:buClrTx/>
              <a:buSzTx/>
              <a:buFontTx/>
              <a:buNone/>
              <a:tabLst/>
              <a:defRPr/>
            </a:pPr>
            <a:r>
              <a:rPr lang="en-US" sz="900" b="0" i="0" u="none" strike="noStrike" kern="1200" baseline="0" dirty="0" smtClean="0">
                <a:solidFill>
                  <a:schemeClr val="tx1"/>
                </a:solidFill>
                <a:latin typeface="Lucida Sans"/>
              </a:rPr>
              <a:t>(1) Regarding type, you can go with text only; Hypertext Markup Language, or HTML;</a:t>
            </a:r>
            <a:r>
              <a:rPr lang="fr-FR" sz="900" b="0" i="0" u="none" strike="noStrike" kern="1200" baseline="0" dirty="0" smtClean="0">
                <a:solidFill>
                  <a:schemeClr val="tx1"/>
                </a:solidFill>
                <a:latin typeface="Lucida Sans"/>
              </a:rPr>
              <a:t> Adobe Portable Document Format, or PDF; or </a:t>
            </a:r>
            <a:r>
              <a:rPr lang="en-US" sz="900" b="0" i="0" u="none" strike="noStrike" kern="1200" baseline="0" dirty="0" smtClean="0">
                <a:solidFill>
                  <a:schemeClr val="tx1"/>
                </a:solidFill>
                <a:latin typeface="Lucida Sans"/>
              </a:rPr>
              <a:t>proprietary formats such as Microsoft Word. The decision of which format, or formats, you use depends on what is most convenient for customers and whether information can be presented in a legible and easy-to-understand way without requiring installation of additional applications. HTML is usually considered the best candidate because it is so commonly used. </a:t>
            </a:r>
          </a:p>
          <a:p>
            <a:pPr marL="0" indent="0">
              <a:buNone/>
            </a:pPr>
            <a:r>
              <a:rPr lang="en-US" sz="900" b="0" i="0" u="none" strike="noStrike" kern="1200" baseline="0" dirty="0" smtClean="0">
                <a:solidFill>
                  <a:schemeClr val="tx1"/>
                </a:solidFill>
                <a:latin typeface="Lucida Sans"/>
              </a:rPr>
              <a:t>(2) Regarding structure, you may want to consider free text, or unstructured, versus XML, which is structured. The biggest advantage of structured text over unstructured text is that structured text can be parsed by applications. This can help customers automate certain steps in the evaluation of received security bulletins. Out of several XML schemas developed for security bulletins, only Open Vulnerability and Assessment Language, or OVAL, is currently maintained.</a:t>
            </a:r>
          </a:p>
          <a:p>
            <a:r>
              <a:rPr lang="en-US" sz="900" b="0" i="0" u="none" strike="noStrike" kern="1200" baseline="0" dirty="0" smtClean="0">
                <a:solidFill>
                  <a:schemeClr val="tx1"/>
                </a:solidFill>
                <a:latin typeface="Lucida Sans"/>
              </a:rPr>
              <a:t>(3) You also want to consider your method of distribution. You will most likely rely on email and the Web as avenues for delivering the information to recipients. You can also offer Real Simple Syndication, or RSS, feeds and product self-check features in which a device or application automatically checks your organization’s website for updates. </a:t>
            </a:r>
          </a:p>
          <a:p>
            <a:pPr marL="0" marR="0" indent="0" algn="l" defTabSz="457200" rtl="0" eaLnBrk="0" fontAlgn="base" latinLnBrk="0" hangingPunct="0">
              <a:lnSpc>
                <a:spcPct val="100000"/>
              </a:lnSpc>
              <a:spcBef>
                <a:spcPct val="30000"/>
              </a:spcBef>
              <a:spcAft>
                <a:spcPct val="0"/>
              </a:spcAft>
              <a:buClrTx/>
              <a:buSzTx/>
              <a:buFontTx/>
              <a:buNone/>
              <a:tabLst/>
              <a:defRPr/>
            </a:pPr>
            <a:r>
              <a:rPr lang="en-US" sz="900" b="0" i="0" u="none" strike="noStrike" kern="1200" baseline="0" dirty="0" smtClean="0">
                <a:solidFill>
                  <a:schemeClr val="tx1"/>
                </a:solidFill>
                <a:latin typeface="Lucida Sans"/>
              </a:rPr>
              <a:t>(4) You should form a contingency plan for how to distribute notifications and remedies on physical media in case the Internet is inaccessible for some customers. Currently, the most practical physical media are CDs or DVDs. Universal Serial Bus, or USB, disks are also an option, but they can be more expensive than CDs. </a:t>
            </a:r>
          </a:p>
        </p:txBody>
      </p:sp>
      <p:sp>
        <p:nvSpPr>
          <p:cNvPr id="6" name="Rectangle 6"/>
          <p:cNvSpPr>
            <a:spLocks noGrp="1" noChangeArrowheads="1"/>
          </p:cNvSpPr>
          <p:nvPr>
            <p:ph type="ftr" sz="quarter" idx="4"/>
          </p:nvPr>
        </p:nvSpPr>
        <p:spPr bwMode="auto">
          <a:xfrm>
            <a:off x="-1" y="8669508"/>
            <a:ext cx="3438659" cy="46482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200">
                <a:latin typeface="Arial" charset="0"/>
                <a:ea typeface="ＭＳ Ｐゴシック" charset="-128"/>
              </a:defRPr>
            </a:lvl1pPr>
          </a:lstStyle>
          <a:p>
            <a:pPr>
              <a:defRPr/>
            </a:pPr>
            <a:r>
              <a:rPr lang="en-US" altLang="en-US" sz="800" dirty="0">
                <a:latin typeface="Lucida Sans"/>
              </a:rPr>
              <a:t>Training Module 3, CSIRT Operation, Version 2, © 2016 FIRST</a:t>
            </a:r>
          </a:p>
        </p:txBody>
      </p:sp>
      <p:sp>
        <p:nvSpPr>
          <p:cNvPr id="7" name="Rectangle 7"/>
          <p:cNvSpPr>
            <a:spLocks noGrp="1" noChangeArrowheads="1"/>
          </p:cNvSpPr>
          <p:nvPr>
            <p:ph type="sldNum" sz="quarter" idx="5"/>
          </p:nvPr>
        </p:nvSpPr>
        <p:spPr bwMode="auto">
          <a:xfrm>
            <a:off x="3886200" y="8669508"/>
            <a:ext cx="2971800" cy="46482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a:lvl1pPr>
          </a:lstStyle>
          <a:p>
            <a:fld id="{F5E97437-CEF4-4036-91BC-BC5EA72D1A5E}" type="slidenum">
              <a:rPr lang="en-US" altLang="en-US" sz="800">
                <a:latin typeface="Lucida Sans"/>
              </a:rPr>
              <a:pPr/>
              <a:t>58</a:t>
            </a:fld>
            <a:endParaRPr lang="en-US" altLang="en-US" sz="800" dirty="0">
              <a:latin typeface="Lucida Sans"/>
            </a:endParaRPr>
          </a:p>
        </p:txBody>
      </p:sp>
    </p:spTree>
    <p:extLst>
      <p:ext uri="{BB962C8B-B14F-4D97-AF65-F5344CB8AC3E}">
        <p14:creationId xmlns:p14="http://schemas.microsoft.com/office/powerpoint/2010/main" val="2695043935"/>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Rot="1" noChangeAspect="1" noChangeArrowheads="1" noTextEdit="1"/>
          </p:cNvSpPr>
          <p:nvPr>
            <p:ph type="sldImg"/>
          </p:nvPr>
        </p:nvSpPr>
        <p:spPr>
          <a:ln/>
        </p:spPr>
      </p:sp>
      <p:sp>
        <p:nvSpPr>
          <p:cNvPr id="21507" name="Rectangle 3"/>
          <p:cNvSpPr>
            <a:spLocks noGrp="1" noChangeArrowheads="1"/>
          </p:cNvSpPr>
          <p:nvPr>
            <p:ph type="body" idx="1"/>
          </p:nvPr>
        </p:nvSpPr>
        <p:spPr>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defRPr/>
            </a:pPr>
            <a:r>
              <a:rPr lang="en-US" altLang="en-US" sz="900" b="1" dirty="0" smtClean="0">
                <a:latin typeface="Lucida Sans"/>
              </a:rPr>
              <a:t>Security Bulletin Language: </a:t>
            </a:r>
            <a:r>
              <a:rPr lang="en-US" altLang="en-US" sz="900" b="0" i="1" dirty="0" smtClean="0">
                <a:latin typeface="Lucida Sans"/>
                <a:cs typeface="Arial" charset="0"/>
              </a:rPr>
              <a:t>3</a:t>
            </a:r>
            <a:r>
              <a:rPr lang="en-US" altLang="en-US" sz="900" i="1" dirty="0" smtClean="0">
                <a:latin typeface="Lucida Sans"/>
                <a:cs typeface="Arial" charset="0"/>
              </a:rPr>
              <a:t> minutes</a:t>
            </a:r>
          </a:p>
          <a:p>
            <a:pPr eaLnBrk="1" hangingPunct="1">
              <a:defRPr/>
            </a:pPr>
            <a:endParaRPr lang="en-US" altLang="en-US" sz="900" b="1" dirty="0" smtClean="0">
              <a:latin typeface="Lucida Sans"/>
              <a:cs typeface="Arial" charset="0"/>
            </a:endParaRPr>
          </a:p>
          <a:p>
            <a:pPr eaLnBrk="1" hangingPunct="1">
              <a:defRPr/>
            </a:pPr>
            <a:r>
              <a:rPr lang="en-US" altLang="en-US" sz="900" b="1" dirty="0" smtClean="0">
                <a:latin typeface="Lucida Sans"/>
                <a:cs typeface="Arial" charset="0"/>
              </a:rPr>
              <a:t>Say:</a:t>
            </a:r>
            <a:r>
              <a:rPr lang="en-US" altLang="en-US" sz="900" b="0" i="0" u="none" strike="noStrike" kern="1200" baseline="0" dirty="0" smtClean="0">
                <a:solidFill>
                  <a:schemeClr val="tx1"/>
                </a:solidFill>
                <a:latin typeface="Lucida Sans"/>
                <a:cs typeface="Arial" charset="0"/>
              </a:rPr>
              <a:t> </a:t>
            </a:r>
            <a:r>
              <a:rPr lang="en-US" sz="900" b="0" i="0" u="none" strike="noStrike" kern="1200" baseline="0" dirty="0" smtClean="0">
                <a:solidFill>
                  <a:schemeClr val="tx1"/>
                </a:solidFill>
                <a:latin typeface="Lucida Sans"/>
              </a:rPr>
              <a:t>Generally, the resulting style of a security bulletin works best when it is bland and factual. </a:t>
            </a:r>
          </a:p>
          <a:p>
            <a:pPr eaLnBrk="1" hangingPunct="1">
              <a:defRPr/>
            </a:pPr>
            <a:r>
              <a:rPr lang="en-US" sz="900" b="0" i="0" u="none" strike="noStrike" kern="1200" baseline="0" dirty="0" smtClean="0">
                <a:solidFill>
                  <a:schemeClr val="tx1"/>
                </a:solidFill>
                <a:latin typeface="Lucida Sans"/>
              </a:rPr>
              <a:t>(1) Find somewhere between a formal and informal style. </a:t>
            </a:r>
          </a:p>
          <a:p>
            <a:pPr eaLnBrk="1" hangingPunct="1">
              <a:defRPr/>
            </a:pPr>
            <a:r>
              <a:rPr lang="en-US" sz="900" b="0" i="0" u="none" strike="noStrike" kern="1200" baseline="0" dirty="0" smtClean="0">
                <a:solidFill>
                  <a:schemeClr val="tx1"/>
                </a:solidFill>
                <a:latin typeface="Lucida Sans"/>
              </a:rPr>
              <a:t>(2) Make the sentences short and constrain your vocabulary. </a:t>
            </a:r>
          </a:p>
          <a:p>
            <a:pPr eaLnBrk="1" hangingPunct="1">
              <a:defRPr/>
            </a:pPr>
            <a:r>
              <a:rPr lang="en-US" sz="900" b="0" i="0" u="none" strike="noStrike" kern="1200" baseline="0" dirty="0" smtClean="0">
                <a:solidFill>
                  <a:schemeClr val="tx1"/>
                </a:solidFill>
                <a:latin typeface="Lucida Sans"/>
              </a:rPr>
              <a:t>(3) Be consistent in expressions used throughout all documents. </a:t>
            </a:r>
          </a:p>
          <a:p>
            <a:pPr eaLnBrk="1" hangingPunct="1">
              <a:defRPr/>
            </a:pPr>
            <a:r>
              <a:rPr lang="en-US" sz="900" b="0" i="0" u="none" strike="noStrike" kern="1200" baseline="0" dirty="0" smtClean="0">
                <a:solidFill>
                  <a:schemeClr val="tx1"/>
                </a:solidFill>
                <a:latin typeface="Lucida Sans"/>
              </a:rPr>
              <a:t>(4) Do not use overly academic language unless you are absolutely certain that your audience will understand it. Know that some people who will be reading the security bulletin have only basic technical knowledge of how the device or application works and what the Internet is about. </a:t>
            </a:r>
          </a:p>
          <a:p>
            <a:r>
              <a:rPr lang="en-US" sz="900" b="0" i="0" u="none" strike="noStrike" kern="1200" baseline="0" dirty="0" smtClean="0">
                <a:solidFill>
                  <a:schemeClr val="tx1"/>
                </a:solidFill>
                <a:latin typeface="Lucida Sans"/>
              </a:rPr>
              <a:t>(5) If possible, translate the security bulletins into different languages, namely those spoken by the majority of your customer base. Translation requires that the text of the security bulletin be finalized well in advance of the planned publication date to allow for correct translation. </a:t>
            </a:r>
          </a:p>
          <a:p>
            <a:r>
              <a:rPr lang="en-US" sz="900" b="0" i="0" u="none" strike="noStrike" kern="1200" baseline="0" dirty="0" smtClean="0">
                <a:solidFill>
                  <a:schemeClr val="tx1"/>
                </a:solidFill>
                <a:latin typeface="Lucida Sans"/>
              </a:rPr>
              <a:t>(6) Using constrained vocabulary, specific phrases, and template text can ease and improve the quality of the translation. </a:t>
            </a:r>
          </a:p>
          <a:p>
            <a:r>
              <a:rPr lang="en-US" sz="900" b="0" i="0" u="none" strike="noStrike" kern="1200" baseline="0" dirty="0" smtClean="0">
                <a:solidFill>
                  <a:schemeClr val="tx1"/>
                </a:solidFill>
                <a:latin typeface="Lucida Sans"/>
              </a:rPr>
              <a:t>(7) Point to the original English-language version in the translated versions.</a:t>
            </a:r>
          </a:p>
        </p:txBody>
      </p:sp>
      <p:sp>
        <p:nvSpPr>
          <p:cNvPr id="6" name="Rectangle 6"/>
          <p:cNvSpPr>
            <a:spLocks noGrp="1" noChangeArrowheads="1"/>
          </p:cNvSpPr>
          <p:nvPr>
            <p:ph type="ftr" sz="quarter" idx="4"/>
          </p:nvPr>
        </p:nvSpPr>
        <p:spPr bwMode="auto">
          <a:xfrm>
            <a:off x="-1" y="8669508"/>
            <a:ext cx="3438659" cy="46482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200">
                <a:latin typeface="Arial" charset="0"/>
                <a:ea typeface="ＭＳ Ｐゴシック" charset="-128"/>
              </a:defRPr>
            </a:lvl1pPr>
          </a:lstStyle>
          <a:p>
            <a:pPr>
              <a:defRPr/>
            </a:pPr>
            <a:r>
              <a:rPr lang="en-US" altLang="en-US" sz="800" dirty="0">
                <a:latin typeface="Lucida Sans"/>
              </a:rPr>
              <a:t>Training Module 3, CSIRT Operation, Version 2, © 2016 FIRST</a:t>
            </a:r>
          </a:p>
        </p:txBody>
      </p:sp>
      <p:sp>
        <p:nvSpPr>
          <p:cNvPr id="7" name="Rectangle 7"/>
          <p:cNvSpPr>
            <a:spLocks noGrp="1" noChangeArrowheads="1"/>
          </p:cNvSpPr>
          <p:nvPr>
            <p:ph type="sldNum" sz="quarter" idx="5"/>
          </p:nvPr>
        </p:nvSpPr>
        <p:spPr bwMode="auto">
          <a:xfrm>
            <a:off x="3886200" y="8669508"/>
            <a:ext cx="2971800" cy="46482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a:lvl1pPr>
          </a:lstStyle>
          <a:p>
            <a:fld id="{F5E97437-CEF4-4036-91BC-BC5EA72D1A5E}" type="slidenum">
              <a:rPr lang="en-US" altLang="en-US" sz="800">
                <a:latin typeface="Lucida Sans"/>
              </a:rPr>
              <a:pPr/>
              <a:t>59</a:t>
            </a:fld>
            <a:endParaRPr lang="en-US" altLang="en-US" sz="800" dirty="0">
              <a:latin typeface="Lucida Sans"/>
            </a:endParaRPr>
          </a:p>
        </p:txBody>
      </p:sp>
    </p:spTree>
    <p:extLst>
      <p:ext uri="{BB962C8B-B14F-4D97-AF65-F5344CB8AC3E}">
        <p14:creationId xmlns:p14="http://schemas.microsoft.com/office/powerpoint/2010/main" val="2695043935"/>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Rot="1" noChangeAspect="1" noChangeArrowheads="1" noTextEdit="1"/>
          </p:cNvSpPr>
          <p:nvPr>
            <p:ph type="sldImg"/>
          </p:nvPr>
        </p:nvSpPr>
        <p:spPr>
          <a:ln/>
        </p:spPr>
      </p:sp>
      <p:sp>
        <p:nvSpPr>
          <p:cNvPr id="21507" name="Rectangle 3"/>
          <p:cNvSpPr>
            <a:spLocks noGrp="1" noChangeArrowheads="1"/>
          </p:cNvSpPr>
          <p:nvPr>
            <p:ph type="body" idx="1"/>
          </p:nvPr>
        </p:nvSpPr>
        <p:spPr>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indent="0" algn="l" defTabSz="457200" rtl="0" eaLnBrk="1" fontAlgn="base" latinLnBrk="0" hangingPunct="1">
              <a:lnSpc>
                <a:spcPct val="100000"/>
              </a:lnSpc>
              <a:spcBef>
                <a:spcPct val="30000"/>
              </a:spcBef>
              <a:spcAft>
                <a:spcPct val="0"/>
              </a:spcAft>
              <a:buClrTx/>
              <a:buSzTx/>
              <a:buFontTx/>
              <a:buNone/>
              <a:tabLst/>
              <a:defRPr/>
            </a:pPr>
            <a:r>
              <a:rPr lang="en-US" altLang="en-US" sz="1000" b="1" dirty="0" smtClean="0">
                <a:latin typeface="Lucida Sans"/>
              </a:rPr>
              <a:t>Security Bulletin Requirements: </a:t>
            </a:r>
            <a:r>
              <a:rPr lang="en-US" sz="1000" b="1" i="0" u="none" strike="noStrike" kern="1200" baseline="0" dirty="0" smtClean="0">
                <a:solidFill>
                  <a:schemeClr val="tx1"/>
                </a:solidFill>
                <a:latin typeface="Lucida Sans"/>
              </a:rPr>
              <a:t>Internal Review:</a:t>
            </a:r>
            <a:r>
              <a:rPr lang="en-US" altLang="en-US" sz="1000" b="1" dirty="0" smtClean="0">
                <a:latin typeface="Lucida Sans"/>
              </a:rPr>
              <a:t> </a:t>
            </a:r>
            <a:r>
              <a:rPr lang="en-US" altLang="en-US" sz="1000" b="0" i="1" dirty="0" smtClean="0">
                <a:latin typeface="Lucida Sans"/>
                <a:cs typeface="Arial" charset="0"/>
              </a:rPr>
              <a:t>1</a:t>
            </a:r>
            <a:r>
              <a:rPr lang="en-US" altLang="en-US" sz="1000" i="1" dirty="0" smtClean="0">
                <a:latin typeface="Lucida Sans"/>
                <a:cs typeface="Arial" charset="0"/>
              </a:rPr>
              <a:t> minute</a:t>
            </a:r>
          </a:p>
          <a:p>
            <a:pPr eaLnBrk="1" hangingPunct="1">
              <a:defRPr/>
            </a:pPr>
            <a:endParaRPr lang="en-US" altLang="en-US" sz="1000" b="1" dirty="0" smtClean="0">
              <a:latin typeface="Lucida Sans"/>
              <a:cs typeface="Arial" charset="0"/>
            </a:endParaRPr>
          </a:p>
          <a:p>
            <a:pPr eaLnBrk="1" hangingPunct="1">
              <a:defRPr/>
            </a:pPr>
            <a:r>
              <a:rPr lang="en-US" altLang="en-US" sz="1000" b="1" dirty="0" smtClean="0">
                <a:latin typeface="Lucida Sans"/>
                <a:cs typeface="Arial" charset="0"/>
              </a:rPr>
              <a:t>Say: </a:t>
            </a:r>
            <a:r>
              <a:rPr lang="en-US" sz="1000" b="0" i="0" u="none" strike="noStrike" kern="1200" baseline="0" dirty="0" smtClean="0">
                <a:solidFill>
                  <a:schemeClr val="tx1"/>
                </a:solidFill>
                <a:latin typeface="Lucida Sans"/>
              </a:rPr>
              <a:t>Before it is published, make sure the security bulletin is reviewed, to ensure that it contains all the necessary information and that it is accurate. The audiences for this review can include:</a:t>
            </a:r>
          </a:p>
          <a:p>
            <a:r>
              <a:rPr lang="en-US" sz="1000" b="0" i="0" u="none" strike="noStrike" kern="1200" baseline="0" dirty="0" smtClean="0">
                <a:solidFill>
                  <a:schemeClr val="tx1"/>
                </a:solidFill>
                <a:latin typeface="Lucida Sans"/>
              </a:rPr>
              <a:t>(1) developers;</a:t>
            </a:r>
          </a:p>
          <a:p>
            <a:r>
              <a:rPr lang="en-US" sz="1000" b="0" i="0" u="none" strike="noStrike" kern="1200" baseline="0" dirty="0" smtClean="0">
                <a:solidFill>
                  <a:schemeClr val="tx1"/>
                </a:solidFill>
                <a:latin typeface="Lucida Sans"/>
              </a:rPr>
              <a:t>customer support; </a:t>
            </a:r>
          </a:p>
          <a:p>
            <a:r>
              <a:rPr lang="en-US" sz="1000" b="0" i="0" u="none" strike="noStrike" kern="1200" baseline="0" dirty="0" smtClean="0">
                <a:solidFill>
                  <a:schemeClr val="tx1"/>
                </a:solidFill>
                <a:latin typeface="Lucida Sans"/>
              </a:rPr>
              <a:t>dedicated support people for certain strategic customers; </a:t>
            </a:r>
          </a:p>
          <a:p>
            <a:r>
              <a:rPr lang="en-US" sz="1000" b="0" i="0" u="none" strike="noStrike" kern="1200" baseline="0" dirty="0" smtClean="0">
                <a:solidFill>
                  <a:schemeClr val="tx1"/>
                </a:solidFill>
                <a:latin typeface="Lucida Sans"/>
              </a:rPr>
              <a:t>your Legal Department; and</a:t>
            </a:r>
          </a:p>
          <a:p>
            <a:r>
              <a:rPr lang="en-US" sz="1000" b="0" i="0" u="none" strike="noStrike" kern="1200" baseline="0" dirty="0" smtClean="0">
                <a:solidFill>
                  <a:schemeClr val="tx1"/>
                </a:solidFill>
                <a:latin typeface="Lucida Sans"/>
              </a:rPr>
              <a:t>Your internal or external public relations, or PR, group.</a:t>
            </a:r>
          </a:p>
          <a:p>
            <a:r>
              <a:rPr lang="en-US" sz="1000" b="0" i="0" u="none" strike="noStrike" kern="1200" baseline="0" dirty="0" smtClean="0">
                <a:solidFill>
                  <a:schemeClr val="tx1"/>
                </a:solidFill>
                <a:latin typeface="Lucida Sans"/>
              </a:rPr>
              <a:t>(2) Whoever you decide to involve in the review process, it must be clear to everyone that the CSIRT is the one who owns the security bulletin. </a:t>
            </a:r>
          </a:p>
        </p:txBody>
      </p:sp>
      <p:sp>
        <p:nvSpPr>
          <p:cNvPr id="6" name="Rectangle 6"/>
          <p:cNvSpPr>
            <a:spLocks noGrp="1" noChangeArrowheads="1"/>
          </p:cNvSpPr>
          <p:nvPr>
            <p:ph type="ftr" sz="quarter" idx="4"/>
          </p:nvPr>
        </p:nvSpPr>
        <p:spPr bwMode="auto">
          <a:xfrm>
            <a:off x="-1" y="8669508"/>
            <a:ext cx="3438659" cy="46482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200">
                <a:latin typeface="Arial" charset="0"/>
                <a:ea typeface="ＭＳ Ｐゴシック" charset="-128"/>
              </a:defRPr>
            </a:lvl1pPr>
          </a:lstStyle>
          <a:p>
            <a:pPr>
              <a:defRPr/>
            </a:pPr>
            <a:r>
              <a:rPr lang="en-US" altLang="en-US" sz="800" dirty="0">
                <a:latin typeface="Lucida Sans"/>
              </a:rPr>
              <a:t>Training Module 3, CSIRT Operation, Version 2, © 2016 FIRST</a:t>
            </a:r>
          </a:p>
        </p:txBody>
      </p:sp>
      <p:sp>
        <p:nvSpPr>
          <p:cNvPr id="7" name="Rectangle 7"/>
          <p:cNvSpPr>
            <a:spLocks noGrp="1" noChangeArrowheads="1"/>
          </p:cNvSpPr>
          <p:nvPr>
            <p:ph type="sldNum" sz="quarter" idx="5"/>
          </p:nvPr>
        </p:nvSpPr>
        <p:spPr bwMode="auto">
          <a:xfrm>
            <a:off x="3886200" y="8669508"/>
            <a:ext cx="2971800" cy="46482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a:lvl1pPr>
          </a:lstStyle>
          <a:p>
            <a:fld id="{F5E97437-CEF4-4036-91BC-BC5EA72D1A5E}" type="slidenum">
              <a:rPr lang="en-US" altLang="en-US" sz="800">
                <a:latin typeface="Lucida Sans"/>
              </a:rPr>
              <a:pPr/>
              <a:t>60</a:t>
            </a:fld>
            <a:endParaRPr lang="en-US" altLang="en-US" sz="800" dirty="0">
              <a:latin typeface="Lucida Sans"/>
            </a:endParaRPr>
          </a:p>
        </p:txBody>
      </p:sp>
    </p:spTree>
    <p:extLst>
      <p:ext uri="{BB962C8B-B14F-4D97-AF65-F5344CB8AC3E}">
        <p14:creationId xmlns:p14="http://schemas.microsoft.com/office/powerpoint/2010/main" val="2695043935"/>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Rot="1" noChangeAspect="1" noChangeArrowheads="1" noTextEdit="1"/>
          </p:cNvSpPr>
          <p:nvPr>
            <p:ph type="sldImg"/>
          </p:nvPr>
        </p:nvSpPr>
        <p:spPr>
          <a:ln/>
        </p:spPr>
      </p:sp>
      <p:sp>
        <p:nvSpPr>
          <p:cNvPr id="21507" name="Rectangle 3"/>
          <p:cNvSpPr>
            <a:spLocks noGrp="1" noChangeArrowheads="1"/>
          </p:cNvSpPr>
          <p:nvPr>
            <p:ph type="body" idx="1"/>
          </p:nvPr>
        </p:nvSpPr>
        <p:spPr>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indent="0" algn="l" defTabSz="457200" rtl="0" eaLnBrk="1" fontAlgn="base" latinLnBrk="0" hangingPunct="1">
              <a:lnSpc>
                <a:spcPct val="100000"/>
              </a:lnSpc>
              <a:spcBef>
                <a:spcPct val="30000"/>
              </a:spcBef>
              <a:spcAft>
                <a:spcPct val="0"/>
              </a:spcAft>
              <a:buClrTx/>
              <a:buSzTx/>
              <a:buFontTx/>
              <a:buNone/>
              <a:tabLst/>
              <a:defRPr/>
            </a:pPr>
            <a:r>
              <a:rPr lang="en-US" altLang="en-US" sz="900" b="1" dirty="0" smtClean="0">
                <a:latin typeface="Lucida Sans"/>
              </a:rPr>
              <a:t>Security Bulletins:</a:t>
            </a:r>
            <a:r>
              <a:rPr lang="en-US" altLang="en-US" sz="900" b="1" baseline="0" dirty="0" smtClean="0">
                <a:latin typeface="Lucida Sans"/>
              </a:rPr>
              <a:t> </a:t>
            </a:r>
            <a:r>
              <a:rPr lang="en-US" sz="900" b="1" i="0" u="none" strike="noStrike" kern="1200" baseline="0" dirty="0" smtClean="0">
                <a:solidFill>
                  <a:schemeClr val="tx1"/>
                </a:solidFill>
                <a:latin typeface="Lucida Sans"/>
              </a:rPr>
              <a:t>Push and Pull Notifications: </a:t>
            </a:r>
            <a:r>
              <a:rPr lang="en-US" altLang="en-US" sz="900" b="0" i="1" dirty="0" smtClean="0">
                <a:latin typeface="Lucida Sans"/>
                <a:cs typeface="Arial" charset="0"/>
              </a:rPr>
              <a:t>3</a:t>
            </a:r>
            <a:r>
              <a:rPr lang="en-US" altLang="en-US" sz="900" i="1" dirty="0" smtClean="0">
                <a:latin typeface="Lucida Sans"/>
                <a:cs typeface="Arial" charset="0"/>
              </a:rPr>
              <a:t> minutes</a:t>
            </a:r>
          </a:p>
          <a:p>
            <a:pPr eaLnBrk="1" hangingPunct="1">
              <a:defRPr/>
            </a:pPr>
            <a:endParaRPr lang="en-US" altLang="en-US" sz="900" b="1" dirty="0" smtClean="0">
              <a:latin typeface="Lucida Sans"/>
              <a:cs typeface="Arial" charset="0"/>
            </a:endParaRPr>
          </a:p>
          <a:p>
            <a:pPr eaLnBrk="1" hangingPunct="1">
              <a:defRPr/>
            </a:pPr>
            <a:r>
              <a:rPr lang="en-US" altLang="en-US" sz="900" b="1" dirty="0" smtClean="0">
                <a:latin typeface="Lucida Sans"/>
                <a:cs typeface="Arial" charset="0"/>
              </a:rPr>
              <a:t>Say:</a:t>
            </a:r>
            <a:r>
              <a:rPr lang="en-US" altLang="en-US" sz="900" b="0" i="0" u="none" strike="noStrike" kern="1200" baseline="0" dirty="0" smtClean="0">
                <a:solidFill>
                  <a:schemeClr val="tx1"/>
                </a:solidFill>
                <a:latin typeface="Lucida Sans"/>
                <a:cs typeface="Arial" charset="0"/>
              </a:rPr>
              <a:t> There are two models of notification distribution we will discuss here, push and pull.</a:t>
            </a:r>
          </a:p>
          <a:p>
            <a:pPr eaLnBrk="1" hangingPunct="1">
              <a:defRPr/>
            </a:pPr>
            <a:r>
              <a:rPr lang="en-US" sz="900" b="0" i="0" u="none" strike="noStrike" kern="1200" baseline="0" dirty="0" smtClean="0">
                <a:solidFill>
                  <a:schemeClr val="tx1"/>
                </a:solidFill>
                <a:latin typeface="Lucida Sans"/>
                <a:cs typeface="Arial" charset="0"/>
              </a:rPr>
              <a:t>(1) </a:t>
            </a:r>
            <a:r>
              <a:rPr lang="en-US" sz="900" b="0" i="0" u="none" strike="noStrike" kern="1200" baseline="0" dirty="0" smtClean="0">
                <a:solidFill>
                  <a:schemeClr val="tx1"/>
                </a:solidFill>
                <a:latin typeface="Lucida Sans"/>
              </a:rPr>
              <a:t>The push model of notification is good because it can be configured to suit recipients’ needs. If the vendor uses email or RSS to send the security bulletin, the recipients can automate the process so that after the security bulletin is received, it is parsed and, depending on its content, different people are alerted.</a:t>
            </a:r>
          </a:p>
          <a:p>
            <a:pPr eaLnBrk="1" hangingPunct="1">
              <a:defRPr/>
            </a:pPr>
            <a:r>
              <a:rPr lang="en-US" sz="900" b="0" i="0" u="none" strike="noStrike" kern="1200" baseline="0" dirty="0" smtClean="0">
                <a:solidFill>
                  <a:schemeClr val="tx1"/>
                </a:solidFill>
                <a:latin typeface="Lucida Sans"/>
              </a:rPr>
              <a:t>These alerts can be sent to pagers, mobile phones, and email. </a:t>
            </a:r>
          </a:p>
          <a:p>
            <a:r>
              <a:rPr lang="en-US" sz="900" b="0" i="0" u="none" strike="noStrike" kern="1200" baseline="0" dirty="0" smtClean="0">
                <a:solidFill>
                  <a:schemeClr val="tx1"/>
                </a:solidFill>
                <a:latin typeface="Lucida Sans"/>
              </a:rPr>
              <a:t>(2) A pull model of notification means that a device will periodically check whether a new security bulletin is published and then notify the user about it. That way, recipients can learn about the security bulletin as soon as they turn the device on. It should not be hard to automate the process of receiving and preprocessing the security bulletin. </a:t>
            </a:r>
          </a:p>
          <a:p>
            <a:r>
              <a:rPr lang="en-US" sz="900" b="0" i="0" u="none" strike="noStrike" kern="1200" baseline="0" dirty="0" smtClean="0">
                <a:solidFill>
                  <a:schemeClr val="tx1"/>
                </a:solidFill>
                <a:latin typeface="Lucida Sans"/>
              </a:rPr>
              <a:t>(3) Starting from the recipients, the recipients are the only people who can nominate who, on their side, will receive the security bulletin. This is valid for both the push and pull models of distribution. </a:t>
            </a:r>
          </a:p>
          <a:p>
            <a:r>
              <a:rPr lang="en-US" sz="900" b="0" i="0" u="none" strike="noStrike" kern="1200" baseline="0" dirty="0" smtClean="0">
                <a:solidFill>
                  <a:schemeClr val="tx1"/>
                </a:solidFill>
                <a:latin typeface="Lucida Sans"/>
              </a:rPr>
              <a:t>(4) Security bulletins that are sent to everyone should be available without registration, whereas security bulletins sent only to your customers should require registration. </a:t>
            </a:r>
          </a:p>
        </p:txBody>
      </p:sp>
      <p:sp>
        <p:nvSpPr>
          <p:cNvPr id="6" name="Rectangle 6"/>
          <p:cNvSpPr>
            <a:spLocks noGrp="1" noChangeArrowheads="1"/>
          </p:cNvSpPr>
          <p:nvPr>
            <p:ph type="ftr" sz="quarter" idx="4"/>
          </p:nvPr>
        </p:nvSpPr>
        <p:spPr bwMode="auto">
          <a:xfrm>
            <a:off x="-1" y="8669508"/>
            <a:ext cx="3438659" cy="46482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200">
                <a:latin typeface="Arial" charset="0"/>
                <a:ea typeface="ＭＳ Ｐゴシック" charset="-128"/>
              </a:defRPr>
            </a:lvl1pPr>
          </a:lstStyle>
          <a:p>
            <a:pPr>
              <a:defRPr/>
            </a:pPr>
            <a:r>
              <a:rPr lang="en-US" altLang="en-US" sz="800" dirty="0">
                <a:latin typeface="Lucida Sans"/>
              </a:rPr>
              <a:t>Training Module 3, CSIRT Operation, Version 2, © 2016 FIRST</a:t>
            </a:r>
          </a:p>
        </p:txBody>
      </p:sp>
      <p:sp>
        <p:nvSpPr>
          <p:cNvPr id="7" name="Rectangle 7"/>
          <p:cNvSpPr>
            <a:spLocks noGrp="1" noChangeArrowheads="1"/>
          </p:cNvSpPr>
          <p:nvPr>
            <p:ph type="sldNum" sz="quarter" idx="5"/>
          </p:nvPr>
        </p:nvSpPr>
        <p:spPr bwMode="auto">
          <a:xfrm>
            <a:off x="3886200" y="8669508"/>
            <a:ext cx="2971800" cy="46482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a:lvl1pPr>
          </a:lstStyle>
          <a:p>
            <a:fld id="{F5E97437-CEF4-4036-91BC-BC5EA72D1A5E}" type="slidenum">
              <a:rPr lang="en-US" altLang="en-US" sz="800">
                <a:latin typeface="Lucida Sans"/>
              </a:rPr>
              <a:pPr/>
              <a:t>61</a:t>
            </a:fld>
            <a:endParaRPr lang="en-US" altLang="en-US" sz="800" dirty="0">
              <a:latin typeface="Lucida Sans"/>
            </a:endParaRPr>
          </a:p>
        </p:txBody>
      </p:sp>
    </p:spTree>
    <p:extLst>
      <p:ext uri="{BB962C8B-B14F-4D97-AF65-F5344CB8AC3E}">
        <p14:creationId xmlns:p14="http://schemas.microsoft.com/office/powerpoint/2010/main" val="2695043935"/>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Rot="1" noChangeAspect="1" noChangeArrowheads="1" noTextEdit="1"/>
          </p:cNvSpPr>
          <p:nvPr>
            <p:ph type="sldImg"/>
          </p:nvPr>
        </p:nvSpPr>
        <p:spPr>
          <a:ln/>
        </p:spPr>
      </p:sp>
      <p:sp>
        <p:nvSpPr>
          <p:cNvPr id="21507" name="Rectangle 3"/>
          <p:cNvSpPr>
            <a:spLocks noGrp="1" noChangeArrowheads="1"/>
          </p:cNvSpPr>
          <p:nvPr>
            <p:ph type="body" idx="1"/>
          </p:nvPr>
        </p:nvSpPr>
        <p:spPr>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defRPr/>
            </a:pPr>
            <a:r>
              <a:rPr lang="en-US" altLang="en-US" sz="1000" b="1" dirty="0" smtClean="0">
                <a:latin typeface="Lucida Sans"/>
              </a:rPr>
              <a:t>Security Bulletin Maintenance: </a:t>
            </a:r>
            <a:r>
              <a:rPr lang="en-US" altLang="en-US" sz="1000" b="0" i="1" dirty="0" smtClean="0">
                <a:latin typeface="Lucida Sans"/>
                <a:cs typeface="Arial" charset="0"/>
              </a:rPr>
              <a:t>2</a:t>
            </a:r>
            <a:r>
              <a:rPr lang="en-US" altLang="en-US" sz="1000" i="1" dirty="0" smtClean="0">
                <a:latin typeface="Lucida Sans"/>
                <a:cs typeface="Arial" charset="0"/>
              </a:rPr>
              <a:t> minutes</a:t>
            </a:r>
          </a:p>
          <a:p>
            <a:pPr eaLnBrk="1" hangingPunct="1">
              <a:defRPr/>
            </a:pPr>
            <a:endParaRPr lang="en-US" altLang="en-US" sz="1000" b="1" dirty="0" smtClean="0">
              <a:latin typeface="Lucida Sans"/>
              <a:cs typeface="Arial" charset="0"/>
            </a:endParaRPr>
          </a:p>
          <a:p>
            <a:pPr eaLnBrk="1" hangingPunct="1">
              <a:defRPr/>
            </a:pPr>
            <a:r>
              <a:rPr lang="en-US" altLang="en-US" sz="1000" b="1" dirty="0" smtClean="0">
                <a:latin typeface="Lucida Sans"/>
                <a:cs typeface="Arial" charset="0"/>
              </a:rPr>
              <a:t>Say: </a:t>
            </a:r>
            <a:r>
              <a:rPr lang="en-US" sz="1000" b="0" i="0" u="none" strike="noStrike" kern="1200" baseline="0" dirty="0" smtClean="0">
                <a:solidFill>
                  <a:schemeClr val="tx1"/>
                </a:solidFill>
                <a:latin typeface="Lucida Sans"/>
              </a:rPr>
              <a:t>You must make two major decisions related to security bulletin maintenance. </a:t>
            </a:r>
          </a:p>
          <a:p>
            <a:pPr eaLnBrk="1" hangingPunct="1">
              <a:defRPr/>
            </a:pPr>
            <a:r>
              <a:rPr lang="en-US" sz="1000" b="0" i="0" u="none" strike="noStrike" kern="1200" baseline="0" dirty="0" smtClean="0">
                <a:solidFill>
                  <a:schemeClr val="tx1"/>
                </a:solidFill>
                <a:latin typeface="Lucida Sans"/>
              </a:rPr>
              <a:t>(1) The first one is when to change the document revision number, and </a:t>
            </a:r>
          </a:p>
          <a:p>
            <a:pPr eaLnBrk="1" hangingPunct="1">
              <a:defRPr/>
            </a:pPr>
            <a:r>
              <a:rPr lang="en-US" sz="1000" b="0" i="0" u="none" strike="noStrike" kern="1200" baseline="0" dirty="0" smtClean="0">
                <a:solidFill>
                  <a:schemeClr val="tx1"/>
                </a:solidFill>
                <a:latin typeface="Lucida Sans"/>
              </a:rPr>
              <a:t>(2) the second is whether recipients need to be notified of the change. Security bulletins from all vendors have revision numbers, for example, 1.0, 1.1, and so on, with the idea that when the document is changed, so will the revision number.</a:t>
            </a:r>
          </a:p>
          <a:p>
            <a:r>
              <a:rPr lang="en-US" sz="1000" b="0" i="0" u="none" strike="noStrike" kern="1200" baseline="0" dirty="0" smtClean="0">
                <a:solidFill>
                  <a:schemeClr val="tx1"/>
                </a:solidFill>
                <a:latin typeface="Lucida Sans"/>
              </a:rPr>
              <a:t>(3) The answers to these questions depend on two additional questions. One is, which kinds of changes warrant adjusting the revision number? You and your team must decide at which point a change merits a revision versus a simple update to an existing bulletin.</a:t>
            </a:r>
          </a:p>
          <a:p>
            <a:r>
              <a:rPr lang="en-US" sz="1000" b="0" i="0" u="none" strike="noStrike" kern="1200" baseline="0" dirty="0" smtClean="0">
                <a:solidFill>
                  <a:schemeClr val="tx1"/>
                </a:solidFill>
                <a:latin typeface="Lucida Sans"/>
              </a:rPr>
              <a:t>(4) The next question is, when will recipients be notified about changes in the security bulletin? In other words, what kinds of changes warrant republishing the security bulletin? It is usually a major change in the content, such as when a new product is confirmed to be vulnerable, or if a product that was previously considered to be vulnerable turns out not to be affected. </a:t>
            </a:r>
          </a:p>
        </p:txBody>
      </p:sp>
      <p:sp>
        <p:nvSpPr>
          <p:cNvPr id="6" name="Rectangle 6"/>
          <p:cNvSpPr>
            <a:spLocks noGrp="1" noChangeArrowheads="1"/>
          </p:cNvSpPr>
          <p:nvPr>
            <p:ph type="ftr" sz="quarter" idx="4"/>
          </p:nvPr>
        </p:nvSpPr>
        <p:spPr bwMode="auto">
          <a:xfrm>
            <a:off x="-1" y="8669508"/>
            <a:ext cx="3438659" cy="46482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200">
                <a:latin typeface="Arial" charset="0"/>
                <a:ea typeface="ＭＳ Ｐゴシック" charset="-128"/>
              </a:defRPr>
            </a:lvl1pPr>
          </a:lstStyle>
          <a:p>
            <a:pPr>
              <a:defRPr/>
            </a:pPr>
            <a:r>
              <a:rPr lang="en-US" altLang="en-US" sz="800" dirty="0">
                <a:latin typeface="Lucida Sans"/>
              </a:rPr>
              <a:t>Training Module 3, CSIRT Operation, Version 2, © 2016 FIRST</a:t>
            </a:r>
          </a:p>
        </p:txBody>
      </p:sp>
      <p:sp>
        <p:nvSpPr>
          <p:cNvPr id="7" name="Rectangle 7"/>
          <p:cNvSpPr>
            <a:spLocks noGrp="1" noChangeArrowheads="1"/>
          </p:cNvSpPr>
          <p:nvPr>
            <p:ph type="sldNum" sz="quarter" idx="5"/>
          </p:nvPr>
        </p:nvSpPr>
        <p:spPr bwMode="auto">
          <a:xfrm>
            <a:off x="3886200" y="8669508"/>
            <a:ext cx="2971800" cy="46482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a:lvl1pPr>
          </a:lstStyle>
          <a:p>
            <a:fld id="{F5E97437-CEF4-4036-91BC-BC5EA72D1A5E}" type="slidenum">
              <a:rPr lang="en-US" altLang="en-US" sz="800">
                <a:latin typeface="Lucida Sans"/>
              </a:rPr>
              <a:pPr/>
              <a:t>62</a:t>
            </a:fld>
            <a:endParaRPr lang="en-US" altLang="en-US" sz="800" dirty="0">
              <a:latin typeface="Lucida Sans"/>
            </a:endParaRPr>
          </a:p>
        </p:txBody>
      </p:sp>
    </p:spTree>
    <p:extLst>
      <p:ext uri="{BB962C8B-B14F-4D97-AF65-F5344CB8AC3E}">
        <p14:creationId xmlns:p14="http://schemas.microsoft.com/office/powerpoint/2010/main" val="2695043935"/>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p:cNvSpPr>
            <a:spLocks noGrp="1" noRot="1" noChangeAspect="1" noChangeArrowheads="1" noTextEdit="1"/>
          </p:cNvSpPr>
          <p:nvPr>
            <p:ph type="sldImg"/>
          </p:nvPr>
        </p:nvSpPr>
        <p:spPr>
          <a:ln/>
        </p:spPr>
      </p:sp>
      <p:sp>
        <p:nvSpPr>
          <p:cNvPr id="59395"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sz="1000" b="1" dirty="0" smtClean="0">
                <a:latin typeface="Lucida Sans"/>
                <a:cs typeface="Arial" charset="0"/>
              </a:rPr>
              <a:t>Learning Check</a:t>
            </a:r>
            <a:r>
              <a:rPr lang="en-US" altLang="en-US" sz="1000" b="1" i="0" dirty="0" smtClean="0">
                <a:latin typeface="Lucida Sans"/>
                <a:cs typeface="Arial" charset="0"/>
              </a:rPr>
              <a:t>: </a:t>
            </a:r>
            <a:r>
              <a:rPr lang="en-US" altLang="en-US" sz="1000" i="1" dirty="0" smtClean="0">
                <a:latin typeface="Lucida Sans"/>
                <a:cs typeface="Arial" charset="0"/>
              </a:rPr>
              <a:t>4 minutes</a:t>
            </a:r>
            <a:endParaRPr lang="en-US" altLang="en-US" sz="1000" dirty="0" smtClean="0">
              <a:latin typeface="Lucida Sans"/>
              <a:cs typeface="Arial" charset="0"/>
            </a:endParaRPr>
          </a:p>
          <a:p>
            <a:pPr eaLnBrk="1" hangingPunct="1"/>
            <a:r>
              <a:rPr lang="en-US" altLang="en-US" sz="1000" b="1" dirty="0" smtClean="0">
                <a:latin typeface="Lucida Sans"/>
                <a:cs typeface="Arial" charset="0"/>
              </a:rPr>
              <a:t>Say: </a:t>
            </a:r>
            <a:r>
              <a:rPr lang="en-US" altLang="en-US" sz="1000" dirty="0" smtClean="0">
                <a:latin typeface="Lucida Sans"/>
                <a:cs typeface="Arial" charset="0"/>
              </a:rPr>
              <a:t>Now let’s have a learning check!</a:t>
            </a:r>
          </a:p>
          <a:p>
            <a:pPr marL="0" marR="0" indent="0" algn="l" defTabSz="457200" rtl="0" eaLnBrk="1" fontAlgn="base" latinLnBrk="0" hangingPunct="1">
              <a:lnSpc>
                <a:spcPct val="100000"/>
              </a:lnSpc>
              <a:spcBef>
                <a:spcPct val="30000"/>
              </a:spcBef>
              <a:spcAft>
                <a:spcPct val="0"/>
              </a:spcAft>
              <a:buClrTx/>
              <a:buSzTx/>
              <a:buFontTx/>
              <a:buNone/>
              <a:tabLst/>
              <a:defRPr/>
            </a:pPr>
            <a:r>
              <a:rPr lang="en-US" altLang="en-US" sz="1000" b="1" dirty="0" smtClean="0">
                <a:latin typeface="Lucida Sans"/>
                <a:cs typeface="Arial" charset="0"/>
              </a:rPr>
              <a:t>Ask:</a:t>
            </a:r>
            <a:r>
              <a:rPr lang="en-US" altLang="en-US" sz="1000" b="0" baseline="0" dirty="0" smtClean="0">
                <a:latin typeface="Lucida Sans"/>
                <a:cs typeface="Arial" charset="0"/>
              </a:rPr>
              <a:t> Name some criteria that would increase the level of severity for a security bulletin.</a:t>
            </a:r>
            <a:endParaRPr lang="en-US" altLang="en-US" sz="1000" dirty="0" smtClean="0">
              <a:latin typeface="Lucida Sans"/>
              <a:cs typeface="Arial" charset="0"/>
            </a:endParaRPr>
          </a:p>
          <a:p>
            <a:pPr eaLnBrk="1" hangingPunct="1"/>
            <a:r>
              <a:rPr lang="en-US" altLang="en-US" sz="1000" b="1" dirty="0" smtClean="0">
                <a:latin typeface="Lucida Sans"/>
                <a:cs typeface="Arial" charset="0"/>
              </a:rPr>
              <a:t>Sample answers: </a:t>
            </a:r>
            <a:r>
              <a:rPr lang="en-US" altLang="en-US" sz="1000" b="0" dirty="0" smtClean="0">
                <a:latin typeface="Lucida Sans"/>
                <a:cs typeface="Arial" charset="0"/>
              </a:rPr>
              <a:t>Bring up:</a:t>
            </a:r>
          </a:p>
          <a:p>
            <a:pPr marL="171450" indent="-171450" eaLnBrk="1" hangingPunct="1">
              <a:buFont typeface="Arial" pitchFamily="34" charset="0"/>
              <a:buChar char="•"/>
            </a:pPr>
            <a:r>
              <a:rPr lang="en-US" altLang="en-US" sz="1000" b="0" dirty="0" smtClean="0">
                <a:latin typeface="Lucida Sans"/>
                <a:cs typeface="Arial" charset="0"/>
              </a:rPr>
              <a:t>An increased threat of user-data corruption</a:t>
            </a:r>
            <a:r>
              <a:rPr lang="en-US" altLang="en-US" sz="1000" b="0" baseline="0" dirty="0" smtClean="0">
                <a:latin typeface="Lucida Sans"/>
                <a:cs typeface="Arial" charset="0"/>
              </a:rPr>
              <a:t> or theft</a:t>
            </a:r>
            <a:endParaRPr lang="en-US" altLang="en-US" sz="1000" b="0" dirty="0" smtClean="0">
              <a:latin typeface="Lucida Sans"/>
              <a:cs typeface="Arial" charset="0"/>
            </a:endParaRPr>
          </a:p>
          <a:p>
            <a:pPr marL="171450" indent="-171450" eaLnBrk="1" hangingPunct="1">
              <a:buFont typeface="Arial" pitchFamily="34" charset="0"/>
              <a:buChar char="•"/>
            </a:pPr>
            <a:r>
              <a:rPr lang="en-US" altLang="en-US" sz="1000" b="0" dirty="0" smtClean="0">
                <a:latin typeface="Lucida Sans"/>
                <a:cs typeface="Arial" charset="0"/>
              </a:rPr>
              <a:t>A bigger impact on the daily functioning</a:t>
            </a:r>
            <a:r>
              <a:rPr lang="en-US" altLang="en-US" sz="1000" b="0" baseline="0" dirty="0" smtClean="0">
                <a:latin typeface="Lucida Sans"/>
                <a:cs typeface="Arial" charset="0"/>
              </a:rPr>
              <a:t> of the organization</a:t>
            </a:r>
          </a:p>
          <a:p>
            <a:pPr marL="171450" indent="-171450" eaLnBrk="1" hangingPunct="1">
              <a:buFont typeface="Arial" pitchFamily="34" charset="0"/>
              <a:buChar char="•"/>
            </a:pPr>
            <a:r>
              <a:rPr lang="en-US" altLang="en-US" sz="1000" b="0" baseline="0" dirty="0" smtClean="0">
                <a:latin typeface="Lucida Sans"/>
                <a:cs typeface="Arial" charset="0"/>
              </a:rPr>
              <a:t>The risk of malware executing without user prompts</a:t>
            </a:r>
            <a:endParaRPr lang="en-US" altLang="en-US" sz="1000" b="0" dirty="0" smtClean="0">
              <a:latin typeface="Lucida Sans"/>
              <a:cs typeface="Arial" charset="0"/>
            </a:endParaRPr>
          </a:p>
        </p:txBody>
      </p:sp>
      <p:sp>
        <p:nvSpPr>
          <p:cNvPr id="6" name="Rectangle 6"/>
          <p:cNvSpPr>
            <a:spLocks noGrp="1" noChangeArrowheads="1"/>
          </p:cNvSpPr>
          <p:nvPr>
            <p:ph type="ftr" sz="quarter" idx="4"/>
          </p:nvPr>
        </p:nvSpPr>
        <p:spPr bwMode="auto">
          <a:xfrm>
            <a:off x="-1" y="8669508"/>
            <a:ext cx="3438659" cy="46482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200">
                <a:latin typeface="Arial" charset="0"/>
                <a:ea typeface="ＭＳ Ｐゴシック" charset="-128"/>
              </a:defRPr>
            </a:lvl1pPr>
          </a:lstStyle>
          <a:p>
            <a:pPr>
              <a:defRPr/>
            </a:pPr>
            <a:r>
              <a:rPr lang="en-US" altLang="en-US" sz="800" dirty="0">
                <a:latin typeface="Lucida Sans"/>
              </a:rPr>
              <a:t>Training Module 3, CSIRT Operation, Version 2, © 2016 FIRST</a:t>
            </a:r>
          </a:p>
        </p:txBody>
      </p:sp>
      <p:sp>
        <p:nvSpPr>
          <p:cNvPr id="7" name="Rectangle 7"/>
          <p:cNvSpPr>
            <a:spLocks noGrp="1" noChangeArrowheads="1"/>
          </p:cNvSpPr>
          <p:nvPr>
            <p:ph type="sldNum" sz="quarter" idx="5"/>
          </p:nvPr>
        </p:nvSpPr>
        <p:spPr bwMode="auto">
          <a:xfrm>
            <a:off x="3886200" y="8669508"/>
            <a:ext cx="2971800" cy="46482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a:lvl1pPr>
          </a:lstStyle>
          <a:p>
            <a:fld id="{F5E97437-CEF4-4036-91BC-BC5EA72D1A5E}" type="slidenum">
              <a:rPr lang="en-US" altLang="en-US" sz="800">
                <a:latin typeface="Lucida Sans"/>
              </a:rPr>
              <a:pPr/>
              <a:t>63</a:t>
            </a:fld>
            <a:endParaRPr lang="en-US" altLang="en-US" sz="800" dirty="0">
              <a:latin typeface="Lucida Sans"/>
            </a:endParaRPr>
          </a:p>
        </p:txBody>
      </p:sp>
    </p:spTree>
    <p:extLst>
      <p:ext uri="{BB962C8B-B14F-4D97-AF65-F5344CB8AC3E}">
        <p14:creationId xmlns:p14="http://schemas.microsoft.com/office/powerpoint/2010/main" val="2380306620"/>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Rot="1" noChangeAspect="1" noChangeArrowheads="1" noTextEdit="1"/>
          </p:cNvSpPr>
          <p:nvPr>
            <p:ph type="sldImg"/>
          </p:nvPr>
        </p:nvSpPr>
        <p:spPr>
          <a:ln/>
        </p:spPr>
      </p:sp>
      <p:sp>
        <p:nvSpPr>
          <p:cNvPr id="21507" name="Rectangle 3"/>
          <p:cNvSpPr>
            <a:spLocks noGrp="1" noChangeArrowheads="1"/>
          </p:cNvSpPr>
          <p:nvPr>
            <p:ph type="body" idx="1"/>
          </p:nvPr>
        </p:nvSpPr>
        <p:spPr>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defRPr/>
            </a:pPr>
            <a:r>
              <a:rPr lang="en-US" altLang="en-US" sz="1000" b="1" dirty="0" smtClean="0">
                <a:latin typeface="Lucida Sans"/>
                <a:cs typeface="Arial" charset="0"/>
              </a:rPr>
              <a:t>In The News</a:t>
            </a:r>
            <a:r>
              <a:rPr lang="en-US" altLang="en-US" sz="1000" b="1" i="0" dirty="0" smtClean="0">
                <a:latin typeface="Lucida Sans"/>
                <a:cs typeface="Arial" charset="0"/>
              </a:rPr>
              <a:t>:</a:t>
            </a:r>
            <a:r>
              <a:rPr lang="en-US" altLang="en-US" sz="1000" b="1" i="1" dirty="0" smtClean="0">
                <a:latin typeface="Lucida Sans"/>
                <a:cs typeface="Arial" charset="0"/>
              </a:rPr>
              <a:t> </a:t>
            </a:r>
            <a:r>
              <a:rPr lang="en-US" altLang="en-US" sz="1000" b="0" i="1" dirty="0" smtClean="0">
                <a:latin typeface="Lucida Sans"/>
                <a:cs typeface="Arial" charset="0"/>
              </a:rPr>
              <a:t>1</a:t>
            </a:r>
            <a:r>
              <a:rPr lang="en-US" altLang="en-US" sz="1000" i="1" dirty="0" smtClean="0">
                <a:latin typeface="Lucida Sans"/>
                <a:cs typeface="Arial" charset="0"/>
              </a:rPr>
              <a:t> minute</a:t>
            </a:r>
          </a:p>
          <a:p>
            <a:pPr eaLnBrk="1" hangingPunct="1">
              <a:defRPr/>
            </a:pPr>
            <a:endParaRPr lang="en-US" altLang="en-US" sz="1000" b="1" i="0" dirty="0" smtClean="0">
              <a:latin typeface="Lucida Sans"/>
              <a:cs typeface="Arial" charset="0"/>
            </a:endParaRPr>
          </a:p>
          <a:p>
            <a:pPr eaLnBrk="1" hangingPunct="1">
              <a:defRPr/>
            </a:pPr>
            <a:r>
              <a:rPr lang="en-US" altLang="en-US" sz="1000" b="1" dirty="0" smtClean="0">
                <a:latin typeface="Lucida Sans"/>
                <a:cs typeface="Arial" charset="0"/>
              </a:rPr>
              <a:t>Say:</a:t>
            </a:r>
            <a:r>
              <a:rPr lang="en-US" altLang="en-US" sz="1000" b="1" baseline="0" dirty="0" smtClean="0">
                <a:latin typeface="Lucida Sans"/>
                <a:cs typeface="Arial" charset="0"/>
              </a:rPr>
              <a:t> </a:t>
            </a:r>
            <a:r>
              <a:rPr lang="en-US" altLang="en-US" sz="1000" b="0" baseline="0" dirty="0" smtClean="0">
                <a:latin typeface="Lucida Sans"/>
                <a:cs typeface="Arial" charset="0"/>
              </a:rPr>
              <a:t>Your job on a CSIRT is to communicate incidents and vulnerabilities. But </a:t>
            </a:r>
            <a:r>
              <a:rPr lang="en-US" altLang="en-US" sz="1000" b="0" baseline="0" dirty="0" smtClean="0">
                <a:latin typeface="Lucida Sans"/>
              </a:rPr>
              <a:t>s</a:t>
            </a:r>
            <a:r>
              <a:rPr lang="en-US" altLang="en-US" sz="1000" dirty="0" smtClean="0">
                <a:latin typeface="Lucida Sans"/>
              </a:rPr>
              <a:t>ometimes, an incident can put your organization front and center in the news. A media storm can buzz around a data leak or an attack, even if it is contained</a:t>
            </a:r>
            <a:r>
              <a:rPr lang="en-US" altLang="en-US" sz="1000" baseline="0" dirty="0" smtClean="0">
                <a:latin typeface="Lucida Sans"/>
              </a:rPr>
              <a:t> well.</a:t>
            </a:r>
            <a:endParaRPr lang="en-US" altLang="en-US" sz="1000" dirty="0" smtClean="0">
              <a:latin typeface="Lucida Sans"/>
            </a:endParaRPr>
          </a:p>
          <a:p>
            <a:pPr eaLnBrk="1" hangingPunct="1">
              <a:defRPr/>
            </a:pPr>
            <a:r>
              <a:rPr lang="en-US" altLang="en-US" sz="1000" dirty="0" smtClean="0">
                <a:latin typeface="Lucida Sans"/>
              </a:rPr>
              <a:t>(1)</a:t>
            </a:r>
            <a:r>
              <a:rPr lang="en-US" altLang="en-US" sz="1000" baseline="0" dirty="0" smtClean="0">
                <a:latin typeface="Lucida Sans"/>
              </a:rPr>
              <a:t> </a:t>
            </a:r>
            <a:r>
              <a:rPr lang="en-US" altLang="en-US" sz="1000" dirty="0" smtClean="0">
                <a:latin typeface="Lucida Sans"/>
              </a:rPr>
              <a:t>What do you do in cases like that? What protocols do you follow for what you say and do not say? That’s what this section addresses.</a:t>
            </a:r>
          </a:p>
          <a:p>
            <a:pPr eaLnBrk="1" hangingPunct="1">
              <a:defRPr/>
            </a:pPr>
            <a:endParaRPr lang="en-US" altLang="en-US" sz="1000" b="0" dirty="0" smtClean="0">
              <a:latin typeface="Lucida Sans"/>
              <a:cs typeface="Arial" charset="0"/>
            </a:endParaRPr>
          </a:p>
        </p:txBody>
      </p:sp>
      <p:sp>
        <p:nvSpPr>
          <p:cNvPr id="6" name="Rectangle 6"/>
          <p:cNvSpPr>
            <a:spLocks noGrp="1" noChangeArrowheads="1"/>
          </p:cNvSpPr>
          <p:nvPr>
            <p:ph type="ftr" sz="quarter" idx="4"/>
          </p:nvPr>
        </p:nvSpPr>
        <p:spPr bwMode="auto">
          <a:xfrm>
            <a:off x="-1" y="8669508"/>
            <a:ext cx="3438659" cy="46482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200">
                <a:latin typeface="Arial" charset="0"/>
                <a:ea typeface="ＭＳ Ｐゴシック" charset="-128"/>
              </a:defRPr>
            </a:lvl1pPr>
          </a:lstStyle>
          <a:p>
            <a:pPr>
              <a:defRPr/>
            </a:pPr>
            <a:r>
              <a:rPr lang="en-US" altLang="en-US" sz="800" dirty="0">
                <a:latin typeface="Lucida Sans"/>
              </a:rPr>
              <a:t>Training Module 3, CSIRT Operation, Version 2, © 2016 FIRST</a:t>
            </a:r>
          </a:p>
        </p:txBody>
      </p:sp>
      <p:sp>
        <p:nvSpPr>
          <p:cNvPr id="7" name="Rectangle 7"/>
          <p:cNvSpPr>
            <a:spLocks noGrp="1" noChangeArrowheads="1"/>
          </p:cNvSpPr>
          <p:nvPr>
            <p:ph type="sldNum" sz="quarter" idx="5"/>
          </p:nvPr>
        </p:nvSpPr>
        <p:spPr bwMode="auto">
          <a:xfrm>
            <a:off x="3886200" y="8669508"/>
            <a:ext cx="2971800" cy="46482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a:lvl1pPr>
          </a:lstStyle>
          <a:p>
            <a:fld id="{F5E97437-CEF4-4036-91BC-BC5EA72D1A5E}" type="slidenum">
              <a:rPr lang="en-US" altLang="en-US" sz="800">
                <a:latin typeface="Lucida Sans"/>
              </a:rPr>
              <a:pPr/>
              <a:t>65</a:t>
            </a:fld>
            <a:endParaRPr lang="en-US" altLang="en-US" sz="800" dirty="0">
              <a:latin typeface="Lucida Sans"/>
            </a:endParaRPr>
          </a:p>
        </p:txBody>
      </p:sp>
    </p:spTree>
    <p:extLst>
      <p:ext uri="{BB962C8B-B14F-4D97-AF65-F5344CB8AC3E}">
        <p14:creationId xmlns:p14="http://schemas.microsoft.com/office/powerpoint/2010/main" val="3028164381"/>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Rot="1" noChangeAspect="1" noChangeArrowheads="1" noTextEdit="1"/>
          </p:cNvSpPr>
          <p:nvPr>
            <p:ph type="sldImg"/>
          </p:nvPr>
        </p:nvSpPr>
        <p:spPr>
          <a:ln/>
        </p:spPr>
      </p:sp>
      <p:sp>
        <p:nvSpPr>
          <p:cNvPr id="21507" name="Rectangle 3"/>
          <p:cNvSpPr>
            <a:spLocks noGrp="1" noChangeArrowheads="1"/>
          </p:cNvSpPr>
          <p:nvPr>
            <p:ph type="body" idx="1"/>
          </p:nvPr>
        </p:nvSpPr>
        <p:spPr>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defRPr/>
            </a:pPr>
            <a:r>
              <a:rPr lang="en-US" altLang="en-US" sz="1000" b="1" dirty="0" smtClean="0">
                <a:latin typeface="Lucida Sans"/>
                <a:cs typeface="Arial" charset="0"/>
              </a:rPr>
              <a:t>Public</a:t>
            </a:r>
            <a:r>
              <a:rPr lang="en-US" altLang="en-US" sz="1000" b="1" baseline="0" dirty="0" smtClean="0">
                <a:latin typeface="Lucida Sans"/>
                <a:cs typeface="Arial" charset="0"/>
              </a:rPr>
              <a:t> Relations</a:t>
            </a:r>
            <a:r>
              <a:rPr lang="en-US" altLang="en-US" sz="1000" b="1" i="0" dirty="0" smtClean="0">
                <a:latin typeface="Lucida Sans"/>
                <a:cs typeface="Arial" charset="0"/>
              </a:rPr>
              <a:t>:</a:t>
            </a:r>
            <a:r>
              <a:rPr lang="en-US" altLang="en-US" sz="1000" b="1" i="1" dirty="0" smtClean="0">
                <a:latin typeface="Lucida Sans"/>
                <a:cs typeface="Arial" charset="0"/>
              </a:rPr>
              <a:t> </a:t>
            </a:r>
            <a:r>
              <a:rPr lang="en-US" altLang="en-US" sz="1000" b="0" i="1" dirty="0" smtClean="0">
                <a:latin typeface="Lucida Sans"/>
                <a:cs typeface="Arial" charset="0"/>
              </a:rPr>
              <a:t>3</a:t>
            </a:r>
            <a:r>
              <a:rPr lang="en-US" altLang="en-US" sz="1000" i="1" dirty="0" smtClean="0">
                <a:latin typeface="Lucida Sans"/>
                <a:cs typeface="Arial" charset="0"/>
              </a:rPr>
              <a:t> minutes</a:t>
            </a:r>
          </a:p>
          <a:p>
            <a:pPr eaLnBrk="1" hangingPunct="1">
              <a:defRPr/>
            </a:pPr>
            <a:endParaRPr lang="en-US" altLang="en-US" sz="1000" i="1" dirty="0" smtClean="0">
              <a:latin typeface="Lucida Sans"/>
              <a:cs typeface="Arial" charset="0"/>
            </a:endParaRPr>
          </a:p>
          <a:p>
            <a:pPr eaLnBrk="1" hangingPunct="1">
              <a:defRPr/>
            </a:pPr>
            <a:r>
              <a:rPr lang="en-US" altLang="en-US" sz="1000" b="1" dirty="0" smtClean="0">
                <a:latin typeface="Lucida Sans"/>
                <a:cs typeface="Arial" charset="0"/>
              </a:rPr>
              <a:t>Say: </a:t>
            </a:r>
            <a:r>
              <a:rPr lang="en-US" altLang="en-US" sz="1000" b="0" dirty="0" smtClean="0">
                <a:latin typeface="Lucida Sans"/>
                <a:cs typeface="Arial" charset="0"/>
              </a:rPr>
              <a:t>As we talked about earlier in the course, when dealing</a:t>
            </a:r>
            <a:r>
              <a:rPr lang="en-US" altLang="en-US" sz="1000" b="0" baseline="0" dirty="0" smtClean="0">
                <a:latin typeface="Lucida Sans"/>
                <a:cs typeface="Arial" charset="0"/>
              </a:rPr>
              <a:t> with any kind of public disclosure around vulnerabilities, threats, or attacks, you should </a:t>
            </a:r>
            <a:r>
              <a:rPr lang="en-US" altLang="en-US" sz="1000" b="0" dirty="0" smtClean="0">
                <a:latin typeface="Lucida Sans"/>
                <a:cs typeface="Arial" charset="0"/>
              </a:rPr>
              <a:t>involve your Public</a:t>
            </a:r>
            <a:r>
              <a:rPr lang="en-US" altLang="en-US" sz="1000" b="0" baseline="0" dirty="0" smtClean="0">
                <a:latin typeface="Lucida Sans"/>
                <a:cs typeface="Arial" charset="0"/>
              </a:rPr>
              <a:t> Relations, or PR,</a:t>
            </a:r>
            <a:r>
              <a:rPr lang="en-US" altLang="en-US" sz="1000" b="0" dirty="0" smtClean="0">
                <a:latin typeface="Lucida Sans"/>
                <a:cs typeface="Arial" charset="0"/>
              </a:rPr>
              <a:t> team, your Legal team, and Media</a:t>
            </a:r>
            <a:r>
              <a:rPr lang="en-US" altLang="en-US" sz="1000" b="0" baseline="0" dirty="0" smtClean="0">
                <a:latin typeface="Lucida Sans"/>
                <a:cs typeface="Arial" charset="0"/>
              </a:rPr>
              <a:t> Relations department as a result of an incident. You may want to contact your Human Resources Department as well as </a:t>
            </a:r>
            <a:r>
              <a:rPr lang="en-US" altLang="en-US" sz="1000" baseline="0" dirty="0" smtClean="0">
                <a:latin typeface="Lucida Sans"/>
                <a:ea typeface="Lucida Sans" panose="020B0602030504020204" pitchFamily="34" charset="0"/>
                <a:cs typeface="Lucida Sans" panose="020B0602030504020204" pitchFamily="34" charset="0"/>
              </a:rPr>
              <a:t>whoever is in charge of data control in your organization.</a:t>
            </a:r>
            <a:r>
              <a:rPr lang="en-US" altLang="en-US" sz="1000" b="0" baseline="0" dirty="0" smtClean="0">
                <a:latin typeface="Lucida Sans"/>
                <a:cs typeface="Arial" charset="0"/>
              </a:rPr>
              <a:t> The b</a:t>
            </a:r>
            <a:r>
              <a:rPr lang="en-US" altLang="en-US" sz="1000" dirty="0" smtClean="0">
                <a:latin typeface="Lucida Sans"/>
              </a:rPr>
              <a:t>est practice is to turn all externally-facing communications over to your PR team.</a:t>
            </a:r>
            <a:r>
              <a:rPr lang="en-US" altLang="en-US" sz="1000" i="1" dirty="0" smtClean="0">
                <a:latin typeface="Lucida Sans"/>
              </a:rPr>
              <a:t> </a:t>
            </a:r>
          </a:p>
          <a:p>
            <a:pPr marL="0" marR="0" indent="0" algn="l" defTabSz="457200" rtl="0" eaLnBrk="1" fontAlgn="base" latinLnBrk="0" hangingPunct="1">
              <a:lnSpc>
                <a:spcPct val="100000"/>
              </a:lnSpc>
              <a:spcBef>
                <a:spcPct val="30000"/>
              </a:spcBef>
              <a:spcAft>
                <a:spcPct val="0"/>
              </a:spcAft>
              <a:buClrTx/>
              <a:buSzTx/>
              <a:buFontTx/>
              <a:buNone/>
              <a:tabLst/>
              <a:defRPr/>
            </a:pPr>
            <a:r>
              <a:rPr lang="en-US" altLang="en-US" sz="1000" dirty="0" smtClean="0">
                <a:latin typeface="Lucida Sans"/>
              </a:rPr>
              <a:t>(1) Don’t reach out to the press unless authorized. Redirect press to appropriate PR staff.</a:t>
            </a:r>
            <a:r>
              <a:rPr lang="en-US" altLang="en-US" sz="1000" baseline="0" dirty="0" smtClean="0">
                <a:latin typeface="Lucida Sans"/>
              </a:rPr>
              <a:t> </a:t>
            </a:r>
            <a:r>
              <a:rPr lang="en-US" altLang="en-US" sz="1000" i="0" dirty="0" smtClean="0">
                <a:latin typeface="Lucida Sans"/>
              </a:rPr>
              <a:t>Don’t make front-page or</a:t>
            </a:r>
            <a:r>
              <a:rPr lang="en-US" altLang="en-US" sz="1000" i="0" baseline="0" dirty="0" smtClean="0">
                <a:latin typeface="Lucida Sans"/>
              </a:rPr>
              <a:t> headline </a:t>
            </a:r>
            <a:r>
              <a:rPr lang="en-US" altLang="en-US" sz="1000" i="0" dirty="0" smtClean="0">
                <a:latin typeface="Lucida Sans"/>
              </a:rPr>
              <a:t>news</a:t>
            </a:r>
            <a:r>
              <a:rPr lang="en-US" altLang="en-US" sz="1000" i="0" baseline="0" dirty="0" smtClean="0">
                <a:latin typeface="Lucida Sans"/>
              </a:rPr>
              <a:t> by sending out a communication about a threat or leak!</a:t>
            </a:r>
          </a:p>
          <a:p>
            <a:pPr marL="0" marR="0" indent="0" algn="l" defTabSz="457200" rtl="0" eaLnBrk="1" fontAlgn="base" latinLnBrk="0" hangingPunct="1">
              <a:lnSpc>
                <a:spcPct val="100000"/>
              </a:lnSpc>
              <a:spcBef>
                <a:spcPct val="30000"/>
              </a:spcBef>
              <a:spcAft>
                <a:spcPct val="0"/>
              </a:spcAft>
              <a:buClrTx/>
              <a:buSzTx/>
              <a:buFontTx/>
              <a:buNone/>
              <a:tabLst/>
              <a:defRPr/>
            </a:pPr>
            <a:r>
              <a:rPr lang="en-US" altLang="en-US" sz="1000" dirty="0" smtClean="0">
                <a:latin typeface="Lucida Sans"/>
              </a:rPr>
              <a:t>(2)</a:t>
            </a:r>
            <a:r>
              <a:rPr lang="en-US" altLang="en-US" sz="1000" baseline="0" dirty="0" smtClean="0">
                <a:latin typeface="Lucida Sans"/>
              </a:rPr>
              <a:t> </a:t>
            </a:r>
            <a:r>
              <a:rPr lang="en-US" altLang="en-US" sz="1000" dirty="0" smtClean="0">
                <a:latin typeface="Lucida Sans"/>
              </a:rPr>
              <a:t>This is so that</a:t>
            </a:r>
            <a:r>
              <a:rPr lang="en-US" altLang="en-US" sz="1000" baseline="0" dirty="0" smtClean="0">
                <a:latin typeface="Lucida Sans"/>
              </a:rPr>
              <a:t> your organization can p</a:t>
            </a:r>
            <a:r>
              <a:rPr lang="en-US" altLang="en-US" sz="1000" dirty="0" smtClean="0">
                <a:latin typeface="Lucida Sans"/>
              </a:rPr>
              <a:t>revent misinformation or speculation, stay</a:t>
            </a:r>
            <a:r>
              <a:rPr lang="en-US" altLang="en-US" sz="1000" baseline="0" dirty="0" smtClean="0">
                <a:latin typeface="Lucida Sans"/>
              </a:rPr>
              <a:t> clear and concise about what is going on, and align its i</a:t>
            </a:r>
            <a:r>
              <a:rPr lang="en-US" altLang="en-US" sz="1000" dirty="0" smtClean="0">
                <a:latin typeface="Lucida Sans"/>
              </a:rPr>
              <a:t>nternal and external messages.</a:t>
            </a:r>
          </a:p>
          <a:p>
            <a:pPr eaLnBrk="1" hangingPunct="1">
              <a:defRPr/>
            </a:pPr>
            <a:r>
              <a:rPr lang="en-US" altLang="en-US" sz="1000" dirty="0" smtClean="0">
                <a:latin typeface="Lucida Sans"/>
              </a:rPr>
              <a:t>(3) However,</a:t>
            </a:r>
            <a:r>
              <a:rPr lang="en-US" altLang="en-US" sz="1000" baseline="0" dirty="0" smtClean="0">
                <a:latin typeface="Lucida Sans"/>
              </a:rPr>
              <a:t> y</a:t>
            </a:r>
            <a:r>
              <a:rPr lang="en-US" altLang="en-US" sz="1000" dirty="0" smtClean="0">
                <a:latin typeface="Lucida Sans"/>
              </a:rPr>
              <a:t>our organization may designate your team to talk to the press, and if so, you will be briefed on what to say.</a:t>
            </a:r>
            <a:endParaRPr lang="en-US" altLang="en-US" sz="1000" b="1" dirty="0" smtClean="0">
              <a:latin typeface="Lucida Sans"/>
              <a:cs typeface="Arial" charset="0"/>
            </a:endParaRPr>
          </a:p>
        </p:txBody>
      </p:sp>
      <p:sp>
        <p:nvSpPr>
          <p:cNvPr id="6" name="Rectangle 6"/>
          <p:cNvSpPr>
            <a:spLocks noGrp="1" noChangeArrowheads="1"/>
          </p:cNvSpPr>
          <p:nvPr>
            <p:ph type="ftr" sz="quarter" idx="4"/>
          </p:nvPr>
        </p:nvSpPr>
        <p:spPr bwMode="auto">
          <a:xfrm>
            <a:off x="-1" y="8669508"/>
            <a:ext cx="3438659" cy="46482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200">
                <a:latin typeface="Arial" charset="0"/>
                <a:ea typeface="ＭＳ Ｐゴシック" charset="-128"/>
              </a:defRPr>
            </a:lvl1pPr>
          </a:lstStyle>
          <a:p>
            <a:pPr>
              <a:defRPr/>
            </a:pPr>
            <a:r>
              <a:rPr lang="en-US" altLang="en-US" sz="800" dirty="0">
                <a:latin typeface="Lucida Sans"/>
              </a:rPr>
              <a:t>Training Module 3, CSIRT Operation, Version 2, © 2016 FIRST</a:t>
            </a:r>
          </a:p>
        </p:txBody>
      </p:sp>
      <p:sp>
        <p:nvSpPr>
          <p:cNvPr id="7" name="Rectangle 7"/>
          <p:cNvSpPr>
            <a:spLocks noGrp="1" noChangeArrowheads="1"/>
          </p:cNvSpPr>
          <p:nvPr>
            <p:ph type="sldNum" sz="quarter" idx="5"/>
          </p:nvPr>
        </p:nvSpPr>
        <p:spPr bwMode="auto">
          <a:xfrm>
            <a:off x="3886200" y="8669508"/>
            <a:ext cx="2971800" cy="46482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a:lvl1pPr>
          </a:lstStyle>
          <a:p>
            <a:fld id="{F5E97437-CEF4-4036-91BC-BC5EA72D1A5E}" type="slidenum">
              <a:rPr lang="en-US" altLang="en-US" sz="800">
                <a:latin typeface="Lucida Sans"/>
              </a:rPr>
              <a:pPr/>
              <a:t>66</a:t>
            </a:fld>
            <a:endParaRPr lang="en-US" altLang="en-US" sz="800" dirty="0">
              <a:latin typeface="Lucida Sans"/>
            </a:endParaRPr>
          </a:p>
        </p:txBody>
      </p:sp>
    </p:spTree>
    <p:extLst>
      <p:ext uri="{BB962C8B-B14F-4D97-AF65-F5344CB8AC3E}">
        <p14:creationId xmlns:p14="http://schemas.microsoft.com/office/powerpoint/2010/main" val="302816438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Rot="1" noChangeAspect="1" noChangeArrowheads="1" noTextEdit="1"/>
          </p:cNvSpPr>
          <p:nvPr>
            <p:ph type="sldImg"/>
          </p:nvPr>
        </p:nvSpPr>
        <p:spPr>
          <a:ln/>
        </p:spPr>
      </p:sp>
      <p:sp>
        <p:nvSpPr>
          <p:cNvPr id="21507" name="Rectangle 3"/>
          <p:cNvSpPr>
            <a:spLocks noGrp="1" noChangeArrowheads="1"/>
          </p:cNvSpPr>
          <p:nvPr>
            <p:ph type="body" idx="1"/>
          </p:nvPr>
        </p:nvSpPr>
        <p:spPr>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defRPr/>
            </a:pPr>
            <a:r>
              <a:rPr lang="en-US" altLang="en-US" sz="1000" b="1" dirty="0" smtClean="0">
                <a:latin typeface="Lucida Sans"/>
                <a:cs typeface="Arial" charset="0"/>
              </a:rPr>
              <a:t>Incident Management Processes: </a:t>
            </a:r>
            <a:r>
              <a:rPr lang="en-US" altLang="en-US" sz="1000" i="1" dirty="0" smtClean="0">
                <a:latin typeface="Lucida Sans"/>
                <a:cs typeface="Arial" charset="0"/>
              </a:rPr>
              <a:t>1 minute</a:t>
            </a:r>
          </a:p>
          <a:p>
            <a:pPr eaLnBrk="1" hangingPunct="1">
              <a:defRPr/>
            </a:pPr>
            <a:endParaRPr lang="en-US" altLang="en-US" sz="1000" dirty="0" smtClean="0">
              <a:latin typeface="Lucida Sans"/>
              <a:cs typeface="Arial" charset="0"/>
            </a:endParaRPr>
          </a:p>
          <a:p>
            <a:pPr eaLnBrk="1" hangingPunct="1">
              <a:defRPr/>
            </a:pPr>
            <a:r>
              <a:rPr lang="en-US" altLang="en-US" sz="1000" b="1" dirty="0" smtClean="0">
                <a:latin typeface="Lucida Sans"/>
                <a:cs typeface="Arial" charset="0"/>
              </a:rPr>
              <a:t>Say: </a:t>
            </a:r>
            <a:r>
              <a:rPr lang="en-US" altLang="en-US" sz="1000" dirty="0" smtClean="0">
                <a:latin typeface="Lucida Sans"/>
                <a:ea typeface="Lucida Sans" panose="020B0602030504020204" pitchFamily="34" charset="0"/>
                <a:cs typeface="Lucida Sans" panose="020B0602030504020204" pitchFamily="34" charset="0"/>
              </a:rPr>
              <a:t>Incident Management processes usually include six steps:</a:t>
            </a:r>
          </a:p>
          <a:p>
            <a:pPr marL="57150" lvl="0" indent="-171450">
              <a:buSzTx/>
              <a:buFont typeface="Arial" panose="020B0604020202020204" pitchFamily="34" charset="0"/>
              <a:buChar char="•"/>
              <a:defRPr/>
            </a:pPr>
            <a:r>
              <a:rPr lang="en-US" altLang="en-US" sz="1000" dirty="0" smtClean="0">
                <a:latin typeface="Lucida Sans"/>
                <a:ea typeface="Lucida Sans" panose="020B0602030504020204" pitchFamily="34" charset="0"/>
                <a:cs typeface="Lucida Sans" panose="020B0602030504020204" pitchFamily="34" charset="0"/>
              </a:rPr>
              <a:t>Plan</a:t>
            </a:r>
            <a:r>
              <a:rPr lang="en-US" altLang="en-US" sz="1000" baseline="0" dirty="0" smtClean="0">
                <a:latin typeface="Lucida Sans"/>
                <a:ea typeface="Lucida Sans" panose="020B0602030504020204" pitchFamily="34" charset="0"/>
                <a:cs typeface="Lucida Sans" panose="020B0602030504020204" pitchFamily="34" charset="0"/>
              </a:rPr>
              <a:t> and p</a:t>
            </a:r>
            <a:r>
              <a:rPr lang="en-US" altLang="en-US" sz="1000" dirty="0" smtClean="0">
                <a:latin typeface="Lucida Sans"/>
                <a:ea typeface="Lucida Sans" panose="020B0602030504020204" pitchFamily="34" charset="0"/>
                <a:cs typeface="Lucida Sans" panose="020B0602030504020204" pitchFamily="34" charset="0"/>
              </a:rPr>
              <a:t>repare;</a:t>
            </a:r>
          </a:p>
          <a:p>
            <a:pPr marL="57150" lvl="0" indent="-171450">
              <a:buSzTx/>
              <a:buFont typeface="Arial" panose="020B0604020202020204" pitchFamily="34" charset="0"/>
              <a:buChar char="•"/>
              <a:defRPr/>
            </a:pPr>
            <a:r>
              <a:rPr lang="en-US" altLang="en-US" sz="1000" dirty="0" smtClean="0">
                <a:latin typeface="Lucida Sans"/>
                <a:ea typeface="Lucida Sans" panose="020B0602030504020204" pitchFamily="34" charset="0"/>
                <a:cs typeface="Lucida Sans" panose="020B0602030504020204" pitchFamily="34" charset="0"/>
              </a:rPr>
              <a:t>Detect;</a:t>
            </a:r>
          </a:p>
          <a:p>
            <a:pPr marL="57150" lvl="0" indent="-171450">
              <a:buSzTx/>
              <a:buFont typeface="Arial" panose="020B0604020202020204" pitchFamily="34" charset="0"/>
              <a:buChar char="•"/>
              <a:defRPr/>
            </a:pPr>
            <a:r>
              <a:rPr lang="en-US" altLang="en-US" sz="1000" dirty="0" smtClean="0">
                <a:latin typeface="Lucida Sans"/>
                <a:ea typeface="Lucida Sans" panose="020B0602030504020204" pitchFamily="34" charset="0"/>
                <a:cs typeface="Lucida Sans" panose="020B0602030504020204" pitchFamily="34" charset="0"/>
              </a:rPr>
              <a:t>Triage;</a:t>
            </a:r>
          </a:p>
          <a:p>
            <a:pPr marL="57150" lvl="0" indent="-171450">
              <a:buSzTx/>
              <a:buFont typeface="Arial" panose="020B0604020202020204" pitchFamily="34" charset="0"/>
              <a:buChar char="•"/>
              <a:defRPr/>
            </a:pPr>
            <a:r>
              <a:rPr lang="en-US" altLang="en-US" sz="1000" dirty="0" smtClean="0">
                <a:latin typeface="Lucida Sans"/>
                <a:ea typeface="Lucida Sans" panose="020B0602030504020204" pitchFamily="34" charset="0"/>
                <a:cs typeface="Lucida Sans" panose="020B0602030504020204" pitchFamily="34" charset="0"/>
              </a:rPr>
              <a:t>Analyze;</a:t>
            </a:r>
          </a:p>
          <a:p>
            <a:pPr marL="57150" lvl="0" indent="-171450">
              <a:buSzTx/>
              <a:buFont typeface="Arial" panose="020B0604020202020204" pitchFamily="34" charset="0"/>
              <a:buChar char="•"/>
              <a:defRPr/>
            </a:pPr>
            <a:r>
              <a:rPr lang="en-US" altLang="en-US" sz="1000" dirty="0" smtClean="0">
                <a:latin typeface="Lucida Sans"/>
                <a:ea typeface="Lucida Sans" panose="020B0602030504020204" pitchFamily="34" charset="0"/>
                <a:cs typeface="Lucida Sans" panose="020B0602030504020204" pitchFamily="34" charset="0"/>
              </a:rPr>
              <a:t>Respond,</a:t>
            </a:r>
            <a:r>
              <a:rPr lang="en-US" altLang="en-US" sz="1000" baseline="0" dirty="0" smtClean="0">
                <a:latin typeface="Lucida Sans"/>
                <a:ea typeface="Lucida Sans" panose="020B0602030504020204" pitchFamily="34" charset="0"/>
                <a:cs typeface="Lucida Sans" panose="020B0602030504020204" pitchFamily="34" charset="0"/>
              </a:rPr>
              <a:t> which includes </a:t>
            </a:r>
            <a:r>
              <a:rPr lang="en-US" altLang="en-US" sz="1000" dirty="0" smtClean="0">
                <a:latin typeface="Lucida Sans"/>
                <a:ea typeface="Lucida Sans" panose="020B0602030504020204" pitchFamily="34" charset="0"/>
                <a:cs typeface="Lucida Sans" panose="020B0602030504020204" pitchFamily="34" charset="0"/>
              </a:rPr>
              <a:t>disseminating information; and</a:t>
            </a:r>
          </a:p>
          <a:p>
            <a:pPr marL="57150" lvl="0" indent="-171450">
              <a:buSzTx/>
              <a:buFont typeface="Arial" panose="020B0604020202020204" pitchFamily="34" charset="0"/>
              <a:buChar char="•"/>
              <a:defRPr/>
            </a:pPr>
            <a:r>
              <a:rPr lang="en-US" altLang="en-US" sz="1000" dirty="0" smtClean="0">
                <a:latin typeface="Lucida Sans"/>
                <a:ea typeface="Lucida Sans" panose="020B0602030504020204" pitchFamily="34" charset="0"/>
                <a:cs typeface="Lucida Sans" panose="020B0602030504020204" pitchFamily="34" charset="0"/>
              </a:rPr>
              <a:t>Conduct post-mortems and</a:t>
            </a:r>
            <a:r>
              <a:rPr lang="en-US" altLang="en-US" sz="1000" b="1" baseline="0" dirty="0" smtClean="0">
                <a:latin typeface="Lucida Sans"/>
                <a:ea typeface="Lucida Sans" panose="020B0602030504020204" pitchFamily="34" charset="0"/>
                <a:cs typeface="Lucida Sans" panose="020B0602030504020204" pitchFamily="34" charset="0"/>
              </a:rPr>
              <a:t> </a:t>
            </a:r>
            <a:r>
              <a:rPr lang="en-US" altLang="en-US" sz="1000" dirty="0" smtClean="0">
                <a:latin typeface="Lucida Sans"/>
                <a:ea typeface="Lucida Sans" panose="020B0602030504020204" pitchFamily="34" charset="0"/>
                <a:cs typeface="Lucida Sans" panose="020B0602030504020204" pitchFamily="34" charset="0"/>
              </a:rPr>
              <a:t>lessons learned sessions.</a:t>
            </a:r>
          </a:p>
        </p:txBody>
      </p:sp>
      <p:sp>
        <p:nvSpPr>
          <p:cNvPr id="6" name="Rectangle 6"/>
          <p:cNvSpPr>
            <a:spLocks noGrp="1" noChangeArrowheads="1"/>
          </p:cNvSpPr>
          <p:nvPr>
            <p:ph type="ftr" sz="quarter" idx="4"/>
          </p:nvPr>
        </p:nvSpPr>
        <p:spPr bwMode="auto">
          <a:xfrm>
            <a:off x="-1" y="8669508"/>
            <a:ext cx="3438659" cy="46482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200">
                <a:latin typeface="Arial" charset="0"/>
                <a:ea typeface="ＭＳ Ｐゴシック" charset="-128"/>
              </a:defRPr>
            </a:lvl1pPr>
          </a:lstStyle>
          <a:p>
            <a:pPr>
              <a:defRPr/>
            </a:pPr>
            <a:r>
              <a:rPr lang="en-US" altLang="en-US" sz="800" dirty="0">
                <a:latin typeface="Lucida Sans"/>
              </a:rPr>
              <a:t>Training Module 3, CSIRT Operation, Version 2, © 2016 FIRST</a:t>
            </a:r>
          </a:p>
        </p:txBody>
      </p:sp>
      <p:sp>
        <p:nvSpPr>
          <p:cNvPr id="7" name="Rectangle 7"/>
          <p:cNvSpPr>
            <a:spLocks noGrp="1" noChangeArrowheads="1"/>
          </p:cNvSpPr>
          <p:nvPr>
            <p:ph type="sldNum" sz="quarter" idx="5"/>
          </p:nvPr>
        </p:nvSpPr>
        <p:spPr bwMode="auto">
          <a:xfrm>
            <a:off x="3886200" y="8669508"/>
            <a:ext cx="2971800" cy="46482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a:lvl1pPr>
          </a:lstStyle>
          <a:p>
            <a:fld id="{F5E97437-CEF4-4036-91BC-BC5EA72D1A5E}" type="slidenum">
              <a:rPr lang="en-US" altLang="en-US" sz="800">
                <a:latin typeface="Lucida Sans"/>
              </a:rPr>
              <a:pPr/>
              <a:t>6</a:t>
            </a:fld>
            <a:endParaRPr lang="en-US" altLang="en-US" sz="800" dirty="0">
              <a:latin typeface="Lucida Sans"/>
            </a:endParaRPr>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Rot="1" noChangeAspect="1" noChangeArrowheads="1" noTextEdit="1"/>
          </p:cNvSpPr>
          <p:nvPr>
            <p:ph type="sldImg"/>
          </p:nvPr>
        </p:nvSpPr>
        <p:spPr>
          <a:ln/>
        </p:spPr>
      </p:sp>
      <p:sp>
        <p:nvSpPr>
          <p:cNvPr id="21507" name="Rectangle 3"/>
          <p:cNvSpPr>
            <a:spLocks noGrp="1" noChangeArrowheads="1"/>
          </p:cNvSpPr>
          <p:nvPr>
            <p:ph type="body" idx="1"/>
          </p:nvPr>
        </p:nvSpPr>
        <p:spPr>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defRPr/>
            </a:pPr>
            <a:r>
              <a:rPr lang="en-US" altLang="en-US" sz="1000" b="1" dirty="0" smtClean="0">
                <a:latin typeface="Lucida Sans"/>
                <a:cs typeface="Arial" charset="0"/>
              </a:rPr>
              <a:t>Handling</a:t>
            </a:r>
            <a:r>
              <a:rPr lang="en-US" altLang="en-US" sz="1000" b="1" baseline="0" dirty="0" smtClean="0">
                <a:latin typeface="Lucida Sans"/>
                <a:cs typeface="Arial" charset="0"/>
              </a:rPr>
              <a:t> the Press</a:t>
            </a:r>
            <a:r>
              <a:rPr lang="en-US" altLang="en-US" sz="1000" b="1" i="0" dirty="0" smtClean="0">
                <a:latin typeface="Lucida Sans"/>
                <a:cs typeface="Arial" charset="0"/>
              </a:rPr>
              <a:t>:</a:t>
            </a:r>
            <a:r>
              <a:rPr lang="en-US" altLang="en-US" sz="1000" b="1" i="1" dirty="0" smtClean="0">
                <a:latin typeface="Lucida Sans"/>
                <a:cs typeface="Arial" charset="0"/>
              </a:rPr>
              <a:t> </a:t>
            </a:r>
            <a:r>
              <a:rPr lang="en-US" altLang="en-US" sz="1000" b="0" i="1" dirty="0" smtClean="0">
                <a:latin typeface="Lucida Sans"/>
                <a:cs typeface="Arial" charset="0"/>
              </a:rPr>
              <a:t>4</a:t>
            </a:r>
            <a:r>
              <a:rPr lang="en-US" altLang="en-US" sz="1000" i="1" dirty="0" smtClean="0">
                <a:latin typeface="Lucida Sans"/>
                <a:cs typeface="Arial" charset="0"/>
              </a:rPr>
              <a:t> minutes</a:t>
            </a:r>
          </a:p>
          <a:p>
            <a:pPr eaLnBrk="1" hangingPunct="1">
              <a:defRPr/>
            </a:pPr>
            <a:endParaRPr lang="en-US" altLang="en-US" sz="1000" i="1" dirty="0" smtClean="0">
              <a:latin typeface="Lucida Sans"/>
              <a:cs typeface="Arial" charset="0"/>
            </a:endParaRPr>
          </a:p>
          <a:p>
            <a:pPr marL="0" marR="0" lvl="4" indent="0" algn="l" defTabSz="457200" rtl="0" eaLnBrk="1" fontAlgn="base" latinLnBrk="0" hangingPunct="1">
              <a:lnSpc>
                <a:spcPct val="100000"/>
              </a:lnSpc>
              <a:spcBef>
                <a:spcPct val="30000"/>
              </a:spcBef>
              <a:spcAft>
                <a:spcPct val="0"/>
              </a:spcAft>
              <a:buClrTx/>
              <a:buSzTx/>
              <a:buFontTx/>
              <a:buNone/>
              <a:tabLst/>
              <a:defRPr/>
            </a:pPr>
            <a:r>
              <a:rPr lang="en-US" altLang="en-US" sz="1000" b="1" dirty="0" smtClean="0">
                <a:latin typeface="Lucida Sans"/>
                <a:cs typeface="Arial" charset="0"/>
              </a:rPr>
              <a:t>Say: </a:t>
            </a:r>
            <a:r>
              <a:rPr lang="en-US" altLang="en-US" sz="1000" b="0" dirty="0" smtClean="0">
                <a:latin typeface="Lucida Sans"/>
                <a:cs typeface="Arial" charset="0"/>
              </a:rPr>
              <a:t>Talk to the press only if you </a:t>
            </a:r>
            <a:r>
              <a:rPr lang="en-US" altLang="en-US" sz="1000" dirty="0" smtClean="0">
                <a:latin typeface="Lucida Sans"/>
              </a:rPr>
              <a:t>are </a:t>
            </a:r>
            <a:r>
              <a:rPr lang="en-US" altLang="en-US" sz="1000" b="0" dirty="0" smtClean="0">
                <a:latin typeface="Lucida Sans"/>
              </a:rPr>
              <a:t>designated to do so. </a:t>
            </a:r>
            <a:r>
              <a:rPr lang="en-US" altLang="en-US" sz="1000" dirty="0" smtClean="0">
                <a:latin typeface="Lucida Sans"/>
              </a:rPr>
              <a:t>If you do speak to the press, follow these</a:t>
            </a:r>
            <a:r>
              <a:rPr lang="en-US" altLang="en-US" sz="1000" baseline="0" dirty="0" smtClean="0">
                <a:latin typeface="Lucida Sans"/>
              </a:rPr>
              <a:t> guidelines.</a:t>
            </a:r>
            <a:endParaRPr lang="en-US" altLang="en-US" sz="1000" b="0" baseline="0" dirty="0" smtClean="0">
              <a:latin typeface="Lucida Sans"/>
              <a:cs typeface="Arial" charset="0"/>
            </a:endParaRPr>
          </a:p>
          <a:p>
            <a:pPr marL="0" indent="0" eaLnBrk="1" hangingPunct="1">
              <a:buFont typeface="Arial" panose="020B0604020202020204" pitchFamily="34" charset="0"/>
              <a:buNone/>
              <a:defRPr/>
            </a:pPr>
            <a:r>
              <a:rPr lang="en-US" altLang="en-US" sz="1000" b="0" baseline="0" dirty="0" smtClean="0">
                <a:latin typeface="Lucida Sans"/>
                <a:cs typeface="Arial" charset="0"/>
              </a:rPr>
              <a:t>(1) If what you say can’t be printed, then don’t say it.</a:t>
            </a:r>
          </a:p>
          <a:p>
            <a:pPr marL="0" indent="0" eaLnBrk="1" hangingPunct="1">
              <a:buFont typeface="Arial" panose="020B0604020202020204" pitchFamily="34" charset="0"/>
              <a:buNone/>
              <a:defRPr/>
            </a:pPr>
            <a:r>
              <a:rPr lang="en-US" altLang="en-US" sz="1000" b="0" baseline="0" dirty="0" smtClean="0">
                <a:latin typeface="Lucida Sans"/>
                <a:cs typeface="Arial" charset="0"/>
              </a:rPr>
              <a:t>(2) Consider what questions may be asked regarding your organization, security, or the incident, and have your answers ready. </a:t>
            </a:r>
          </a:p>
          <a:p>
            <a:pPr marL="0" indent="0" eaLnBrk="1" hangingPunct="1">
              <a:buFont typeface="Arial" panose="020B0604020202020204" pitchFamily="34" charset="0"/>
              <a:buNone/>
              <a:defRPr/>
            </a:pPr>
            <a:r>
              <a:rPr lang="en-US" altLang="en-US" sz="1000" b="0" baseline="0" dirty="0" smtClean="0">
                <a:latin typeface="Lucida Sans"/>
                <a:cs typeface="Arial" charset="0"/>
              </a:rPr>
              <a:t>(3) Ask for questions you will be asked in advance.</a:t>
            </a:r>
          </a:p>
          <a:p>
            <a:pPr marL="0" indent="0" eaLnBrk="1" hangingPunct="1">
              <a:buFont typeface="Arial" panose="020B0604020202020204" pitchFamily="34" charset="0"/>
              <a:buNone/>
              <a:defRPr/>
            </a:pPr>
            <a:r>
              <a:rPr lang="en-US" altLang="en-US" sz="1000" b="0" baseline="0" dirty="0" smtClean="0">
                <a:latin typeface="Lucida Sans"/>
                <a:cs typeface="Arial" charset="0"/>
              </a:rPr>
              <a:t>(4) Maintain your credibility and the credibility of your organization. Only tell the truth.</a:t>
            </a:r>
          </a:p>
          <a:p>
            <a:pPr marL="0" indent="0" eaLnBrk="1" hangingPunct="1">
              <a:buFont typeface="Arial" panose="020B0604020202020204" pitchFamily="34" charset="0"/>
              <a:buNone/>
              <a:defRPr/>
            </a:pPr>
            <a:r>
              <a:rPr lang="en-US" altLang="en-US" sz="1000" b="0" baseline="0" dirty="0" smtClean="0">
                <a:latin typeface="Lucida Sans"/>
                <a:cs typeface="Arial" charset="0"/>
              </a:rPr>
              <a:t>(5) Share only the facts; don’t guess what may have happened or what could happen. “No comment” is a reasonable response.</a:t>
            </a:r>
          </a:p>
          <a:p>
            <a:pPr marL="0" indent="0" eaLnBrk="1" hangingPunct="1">
              <a:buFont typeface="Arial" panose="020B0604020202020204" pitchFamily="34" charset="0"/>
              <a:buNone/>
              <a:defRPr/>
            </a:pPr>
            <a:r>
              <a:rPr lang="en-US" altLang="en-US" sz="1000" b="0" baseline="0" dirty="0" smtClean="0">
                <a:latin typeface="Lucida Sans"/>
                <a:cs typeface="Arial" charset="0"/>
              </a:rPr>
              <a:t>(6) After an incident occurs, you may want to consider creating a “holding” statement for the press if they contact your company.</a:t>
            </a:r>
          </a:p>
          <a:p>
            <a:pPr marL="0" marR="0" indent="0" algn="l" defTabSz="457200" rtl="0" eaLnBrk="1" fontAlgn="base" latinLnBrk="0" hangingPunct="1">
              <a:lnSpc>
                <a:spcPct val="100000"/>
              </a:lnSpc>
              <a:spcBef>
                <a:spcPct val="30000"/>
              </a:spcBef>
              <a:spcAft>
                <a:spcPct val="0"/>
              </a:spcAft>
              <a:buClrTx/>
              <a:buSzTx/>
              <a:buFontTx/>
              <a:buNone/>
              <a:tabLst/>
              <a:defRPr/>
            </a:pPr>
            <a:r>
              <a:rPr lang="en-US" altLang="en-US" sz="1000" b="0" baseline="0" dirty="0" smtClean="0">
                <a:latin typeface="Lucida Sans"/>
                <a:cs typeface="Arial" charset="0"/>
              </a:rPr>
              <a:t>(7) While it isn’t always possible, ask if you can review the final version of any printed or web-based articles before they go to the public.</a:t>
            </a:r>
          </a:p>
          <a:p>
            <a:pPr eaLnBrk="1" hangingPunct="1">
              <a:defRPr/>
            </a:pPr>
            <a:endParaRPr lang="en-US" altLang="en-US" sz="1000" b="0" baseline="0" dirty="0" smtClean="0">
              <a:latin typeface="Lucida Sans"/>
              <a:cs typeface="Arial" charset="0"/>
            </a:endParaRPr>
          </a:p>
          <a:p>
            <a:pPr eaLnBrk="1" hangingPunct="1">
              <a:defRPr/>
            </a:pPr>
            <a:r>
              <a:rPr lang="en-US" altLang="en-US" sz="1000" b="1" baseline="0" dirty="0" smtClean="0">
                <a:latin typeface="Lucida Sans"/>
                <a:cs typeface="Arial" charset="0"/>
              </a:rPr>
              <a:t>Ask</a:t>
            </a:r>
            <a:r>
              <a:rPr lang="en-US" altLang="en-US" sz="1000" b="0" baseline="0" dirty="0" smtClean="0">
                <a:latin typeface="Lucida Sans"/>
                <a:cs typeface="Arial" charset="0"/>
              </a:rPr>
              <a:t> learners about their PR department and if they have had to utilize them as a result of an incident.</a:t>
            </a:r>
          </a:p>
        </p:txBody>
      </p:sp>
      <p:sp>
        <p:nvSpPr>
          <p:cNvPr id="6" name="Rectangle 6"/>
          <p:cNvSpPr>
            <a:spLocks noGrp="1" noChangeArrowheads="1"/>
          </p:cNvSpPr>
          <p:nvPr>
            <p:ph type="ftr" sz="quarter" idx="4"/>
          </p:nvPr>
        </p:nvSpPr>
        <p:spPr bwMode="auto">
          <a:xfrm>
            <a:off x="-1" y="8669508"/>
            <a:ext cx="3438659" cy="46482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200">
                <a:latin typeface="Arial" charset="0"/>
                <a:ea typeface="ＭＳ Ｐゴシック" charset="-128"/>
              </a:defRPr>
            </a:lvl1pPr>
          </a:lstStyle>
          <a:p>
            <a:pPr>
              <a:defRPr/>
            </a:pPr>
            <a:r>
              <a:rPr lang="en-US" altLang="en-US" sz="800" dirty="0">
                <a:latin typeface="Lucida Sans"/>
              </a:rPr>
              <a:t>Training Module 3, CSIRT Operation, Version 2, © 2016 FIRST</a:t>
            </a:r>
          </a:p>
        </p:txBody>
      </p:sp>
      <p:sp>
        <p:nvSpPr>
          <p:cNvPr id="7" name="Rectangle 7"/>
          <p:cNvSpPr>
            <a:spLocks noGrp="1" noChangeArrowheads="1"/>
          </p:cNvSpPr>
          <p:nvPr>
            <p:ph type="sldNum" sz="quarter" idx="5"/>
          </p:nvPr>
        </p:nvSpPr>
        <p:spPr bwMode="auto">
          <a:xfrm>
            <a:off x="3886200" y="8669508"/>
            <a:ext cx="2971800" cy="46482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a:lvl1pPr>
          </a:lstStyle>
          <a:p>
            <a:fld id="{F5E97437-CEF4-4036-91BC-BC5EA72D1A5E}" type="slidenum">
              <a:rPr lang="en-US" altLang="en-US" sz="800">
                <a:latin typeface="Lucida Sans"/>
              </a:rPr>
              <a:pPr/>
              <a:t>67</a:t>
            </a:fld>
            <a:endParaRPr lang="en-US" altLang="en-US" sz="800" dirty="0">
              <a:latin typeface="Lucida Sans"/>
            </a:endParaRPr>
          </a:p>
        </p:txBody>
      </p:sp>
    </p:spTree>
    <p:extLst>
      <p:ext uri="{BB962C8B-B14F-4D97-AF65-F5344CB8AC3E}">
        <p14:creationId xmlns:p14="http://schemas.microsoft.com/office/powerpoint/2010/main" val="354250322"/>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p:cNvSpPr>
            <a:spLocks noGrp="1" noRot="1" noChangeAspect="1" noChangeArrowheads="1" noTextEdit="1"/>
          </p:cNvSpPr>
          <p:nvPr>
            <p:ph type="sldImg"/>
          </p:nvPr>
        </p:nvSpPr>
        <p:spPr>
          <a:ln/>
        </p:spPr>
      </p:sp>
      <p:sp>
        <p:nvSpPr>
          <p:cNvPr id="59395"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sz="1000" b="1" dirty="0" smtClean="0">
                <a:latin typeface="Lucida Sans"/>
                <a:cs typeface="Arial" charset="0"/>
              </a:rPr>
              <a:t>Learning Check</a:t>
            </a:r>
            <a:r>
              <a:rPr lang="en-US" altLang="en-US" sz="1000" b="1" i="0" dirty="0" smtClean="0">
                <a:latin typeface="Lucida Sans"/>
                <a:cs typeface="Arial" charset="0"/>
              </a:rPr>
              <a:t>: </a:t>
            </a:r>
            <a:r>
              <a:rPr lang="en-US" altLang="en-US" sz="1000" i="1" dirty="0" smtClean="0">
                <a:latin typeface="Lucida Sans"/>
                <a:cs typeface="Arial" charset="0"/>
              </a:rPr>
              <a:t>4 minutes</a:t>
            </a:r>
            <a:endParaRPr lang="en-US" altLang="en-US" sz="1000" dirty="0" smtClean="0">
              <a:latin typeface="Lucida Sans"/>
              <a:cs typeface="Arial" charset="0"/>
            </a:endParaRPr>
          </a:p>
          <a:p>
            <a:pPr eaLnBrk="1" hangingPunct="1"/>
            <a:r>
              <a:rPr lang="en-US" altLang="en-US" sz="1000" b="1" dirty="0" smtClean="0">
                <a:latin typeface="Lucida Sans"/>
                <a:cs typeface="Arial" charset="0"/>
              </a:rPr>
              <a:t>Say: </a:t>
            </a:r>
            <a:r>
              <a:rPr lang="en-US" altLang="en-US" sz="1000" dirty="0" smtClean="0">
                <a:latin typeface="Lucida Sans"/>
                <a:cs typeface="Arial" charset="0"/>
              </a:rPr>
              <a:t>Now let’s have a learning check!</a:t>
            </a:r>
          </a:p>
          <a:p>
            <a:pPr marL="0" marR="0" indent="0" algn="l" defTabSz="457200" rtl="0" eaLnBrk="1" fontAlgn="base" latinLnBrk="0" hangingPunct="1">
              <a:lnSpc>
                <a:spcPct val="100000"/>
              </a:lnSpc>
              <a:spcBef>
                <a:spcPct val="30000"/>
              </a:spcBef>
              <a:spcAft>
                <a:spcPct val="0"/>
              </a:spcAft>
              <a:buClrTx/>
              <a:buSzTx/>
              <a:buFontTx/>
              <a:buNone/>
              <a:tabLst/>
              <a:defRPr/>
            </a:pPr>
            <a:r>
              <a:rPr lang="en-US" altLang="en-US" sz="1000" b="1" dirty="0" smtClean="0">
                <a:latin typeface="Lucida Sans"/>
                <a:cs typeface="Arial" charset="0"/>
              </a:rPr>
              <a:t>Ask:</a:t>
            </a:r>
            <a:r>
              <a:rPr lang="en-US" altLang="en-US" sz="1000" dirty="0" smtClean="0">
                <a:latin typeface="Lucida Sans"/>
                <a:cs typeface="Arial" charset="0"/>
              </a:rPr>
              <a:t> </a:t>
            </a:r>
            <a:r>
              <a:rPr lang="en-US" sz="1000" dirty="0" smtClean="0">
                <a:latin typeface="Lucida Sans"/>
              </a:rPr>
              <a:t>How does your organization handle incidents that involve the press?</a:t>
            </a:r>
            <a:endParaRPr lang="en-US" altLang="en-US" sz="1000" dirty="0" smtClean="0">
              <a:latin typeface="Lucida Sans"/>
              <a:cs typeface="Arial" charset="0"/>
            </a:endParaRPr>
          </a:p>
          <a:p>
            <a:pPr eaLnBrk="1" hangingPunct="1"/>
            <a:r>
              <a:rPr lang="en-US" altLang="en-US" sz="1000" b="1" dirty="0" smtClean="0">
                <a:latin typeface="Lucida Sans"/>
                <a:cs typeface="Arial" charset="0"/>
              </a:rPr>
              <a:t>Discuss</a:t>
            </a:r>
            <a:r>
              <a:rPr lang="en-US" altLang="en-US" sz="1000" b="1" baseline="0" dirty="0" smtClean="0">
                <a:latin typeface="Lucida Sans"/>
                <a:cs typeface="Arial" charset="0"/>
              </a:rPr>
              <a:t> </a:t>
            </a:r>
            <a:r>
              <a:rPr lang="en-US" altLang="en-US" sz="1000" b="0" dirty="0" smtClean="0">
                <a:latin typeface="Lucida Sans"/>
                <a:cs typeface="Arial" charset="0"/>
              </a:rPr>
              <a:t>some good methods to work with PR teams and/or the press</a:t>
            </a:r>
            <a:r>
              <a:rPr lang="en-US" altLang="en-US" sz="1000" b="0" baseline="0" dirty="0" smtClean="0">
                <a:latin typeface="Lucida Sans"/>
                <a:cs typeface="Arial" charset="0"/>
              </a:rPr>
              <a:t>.</a:t>
            </a:r>
            <a:endParaRPr lang="en-US" altLang="en-US" sz="1000" b="0" dirty="0" smtClean="0">
              <a:latin typeface="Lucida Sans"/>
              <a:cs typeface="Arial" charset="0"/>
            </a:endParaRPr>
          </a:p>
        </p:txBody>
      </p:sp>
      <p:sp>
        <p:nvSpPr>
          <p:cNvPr id="6" name="Rectangle 6"/>
          <p:cNvSpPr>
            <a:spLocks noGrp="1" noChangeArrowheads="1"/>
          </p:cNvSpPr>
          <p:nvPr>
            <p:ph type="ftr" sz="quarter" idx="4"/>
          </p:nvPr>
        </p:nvSpPr>
        <p:spPr bwMode="auto">
          <a:xfrm>
            <a:off x="-1" y="8669508"/>
            <a:ext cx="3438659" cy="46482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200">
                <a:latin typeface="Arial" charset="0"/>
                <a:ea typeface="ＭＳ Ｐゴシック" charset="-128"/>
              </a:defRPr>
            </a:lvl1pPr>
          </a:lstStyle>
          <a:p>
            <a:pPr>
              <a:defRPr/>
            </a:pPr>
            <a:r>
              <a:rPr lang="en-US" altLang="en-US" sz="800" dirty="0">
                <a:latin typeface="Lucida Sans"/>
              </a:rPr>
              <a:t>Training Module 3, CSIRT Operation, Version 2, © 2016 FIRST</a:t>
            </a:r>
          </a:p>
        </p:txBody>
      </p:sp>
      <p:sp>
        <p:nvSpPr>
          <p:cNvPr id="7" name="Rectangle 7"/>
          <p:cNvSpPr>
            <a:spLocks noGrp="1" noChangeArrowheads="1"/>
          </p:cNvSpPr>
          <p:nvPr>
            <p:ph type="sldNum" sz="quarter" idx="5"/>
          </p:nvPr>
        </p:nvSpPr>
        <p:spPr bwMode="auto">
          <a:xfrm>
            <a:off x="3886200" y="8669508"/>
            <a:ext cx="2971800" cy="46482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a:lvl1pPr>
          </a:lstStyle>
          <a:p>
            <a:fld id="{F5E97437-CEF4-4036-91BC-BC5EA72D1A5E}" type="slidenum">
              <a:rPr lang="en-US" altLang="en-US" sz="800">
                <a:latin typeface="Lucida Sans"/>
              </a:rPr>
              <a:pPr/>
              <a:t>68</a:t>
            </a:fld>
            <a:endParaRPr lang="en-US" altLang="en-US" sz="800" dirty="0">
              <a:latin typeface="Lucida Sans"/>
            </a:endParaRPr>
          </a:p>
        </p:txBody>
      </p:sp>
    </p:spTree>
    <p:extLst>
      <p:ext uri="{BB962C8B-B14F-4D97-AF65-F5344CB8AC3E}">
        <p14:creationId xmlns:p14="http://schemas.microsoft.com/office/powerpoint/2010/main" val="1329992200"/>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Rot="1" noChangeAspect="1" noChangeArrowheads="1" noTextEdit="1"/>
          </p:cNvSpPr>
          <p:nvPr>
            <p:ph type="sldImg"/>
          </p:nvPr>
        </p:nvSpPr>
        <p:spPr>
          <a:ln/>
        </p:spPr>
      </p:sp>
      <p:sp>
        <p:nvSpPr>
          <p:cNvPr id="1229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sz="1000" b="1" dirty="0" smtClean="0">
                <a:latin typeface="Lucida Sans"/>
                <a:cs typeface="Arial" charset="0"/>
              </a:rPr>
              <a:t>Section 5: Testing, Verifying,</a:t>
            </a:r>
            <a:r>
              <a:rPr lang="en-US" altLang="en-US" sz="1000" b="1" baseline="0" dirty="0" smtClean="0">
                <a:latin typeface="Lucida Sans"/>
                <a:cs typeface="Arial" charset="0"/>
              </a:rPr>
              <a:t> and Improving Your Process</a:t>
            </a:r>
            <a:r>
              <a:rPr lang="en-US" altLang="en-US" sz="1000" b="1" dirty="0" smtClean="0">
                <a:latin typeface="Lucida Sans"/>
                <a:cs typeface="Arial" charset="0"/>
              </a:rPr>
              <a:t>:</a:t>
            </a:r>
            <a:r>
              <a:rPr lang="en-US" altLang="en-US" sz="1000" i="1" dirty="0" smtClean="0">
                <a:latin typeface="Lucida Sans"/>
                <a:cs typeface="Arial" charset="0"/>
              </a:rPr>
              <a:t> 0 minutes</a:t>
            </a:r>
            <a:endParaRPr lang="en-US" altLang="en-US" sz="1000" dirty="0" smtClean="0">
              <a:latin typeface="Lucida Sans"/>
              <a:cs typeface="Arial" charset="0"/>
            </a:endParaRPr>
          </a:p>
          <a:p>
            <a:pPr eaLnBrk="1" hangingPunct="1"/>
            <a:r>
              <a:rPr lang="en-US" altLang="en-US" sz="1000" b="1" dirty="0" smtClean="0">
                <a:latin typeface="Lucida Sans"/>
                <a:cs typeface="Arial" charset="0"/>
              </a:rPr>
              <a:t>Say: </a:t>
            </a:r>
            <a:r>
              <a:rPr lang="en-US" altLang="en-US" sz="1000" dirty="0" smtClean="0">
                <a:latin typeface="Lucida Sans"/>
                <a:cs typeface="Arial" charset="0"/>
              </a:rPr>
              <a:t>In Section 5,</a:t>
            </a:r>
            <a:r>
              <a:rPr lang="en-US" altLang="en-US" sz="1000" b="1" baseline="0" dirty="0" smtClean="0">
                <a:latin typeface="Lucida Sans"/>
                <a:cs typeface="Arial" charset="0"/>
              </a:rPr>
              <a:t> </a:t>
            </a:r>
            <a:r>
              <a:rPr lang="en-US" altLang="en-US" sz="1000" dirty="0" smtClean="0">
                <a:latin typeface="Lucida Sans"/>
                <a:cs typeface="Arial" charset="0"/>
              </a:rPr>
              <a:t>we will address how to test, verify, and improve your process</a:t>
            </a:r>
            <a:r>
              <a:rPr lang="en-US" altLang="en-US" sz="1000" baseline="0" dirty="0" smtClean="0">
                <a:latin typeface="Lucida Sans"/>
                <a:cs typeface="Arial" charset="0"/>
              </a:rPr>
              <a:t>.</a:t>
            </a:r>
            <a:endParaRPr lang="en-US" altLang="en-US" sz="1000" b="0" i="1" dirty="0" smtClean="0">
              <a:latin typeface="Lucida Sans"/>
              <a:cs typeface="Arial" charset="0"/>
            </a:endParaRPr>
          </a:p>
        </p:txBody>
      </p:sp>
      <p:sp>
        <p:nvSpPr>
          <p:cNvPr id="6" name="Rectangle 6"/>
          <p:cNvSpPr>
            <a:spLocks noGrp="1" noChangeArrowheads="1"/>
          </p:cNvSpPr>
          <p:nvPr>
            <p:ph type="ftr" sz="quarter" idx="4"/>
          </p:nvPr>
        </p:nvSpPr>
        <p:spPr bwMode="auto">
          <a:xfrm>
            <a:off x="-1" y="8669508"/>
            <a:ext cx="3438659" cy="46482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200">
                <a:latin typeface="Arial" charset="0"/>
                <a:ea typeface="ＭＳ Ｐゴシック" charset="-128"/>
              </a:defRPr>
            </a:lvl1pPr>
          </a:lstStyle>
          <a:p>
            <a:pPr>
              <a:defRPr/>
            </a:pPr>
            <a:r>
              <a:rPr lang="en-US" altLang="en-US" sz="800" dirty="0">
                <a:latin typeface="Lucida Sans"/>
              </a:rPr>
              <a:t>Training Module 3, CSIRT Operation, Version 2, © 2016 FIRST</a:t>
            </a:r>
          </a:p>
        </p:txBody>
      </p:sp>
      <p:sp>
        <p:nvSpPr>
          <p:cNvPr id="7" name="Rectangle 7"/>
          <p:cNvSpPr>
            <a:spLocks noGrp="1" noChangeArrowheads="1"/>
          </p:cNvSpPr>
          <p:nvPr>
            <p:ph type="sldNum" sz="quarter" idx="5"/>
          </p:nvPr>
        </p:nvSpPr>
        <p:spPr bwMode="auto">
          <a:xfrm>
            <a:off x="3886200" y="8669508"/>
            <a:ext cx="2971800" cy="46482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a:lvl1pPr>
          </a:lstStyle>
          <a:p>
            <a:fld id="{F5E97437-CEF4-4036-91BC-BC5EA72D1A5E}" type="slidenum">
              <a:rPr lang="en-US" altLang="en-US" sz="800">
                <a:latin typeface="Lucida Sans"/>
              </a:rPr>
              <a:pPr/>
              <a:t>70</a:t>
            </a:fld>
            <a:endParaRPr lang="en-US" altLang="en-US" sz="800" dirty="0">
              <a:latin typeface="Lucida Sans"/>
            </a:endParaRPr>
          </a:p>
        </p:txBody>
      </p:sp>
    </p:spTree>
    <p:extLst>
      <p:ext uri="{BB962C8B-B14F-4D97-AF65-F5344CB8AC3E}">
        <p14:creationId xmlns:p14="http://schemas.microsoft.com/office/powerpoint/2010/main" val="467135112"/>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noRot="1" noChangeAspect="1" noChangeArrowheads="1" noTextEdit="1"/>
          </p:cNvSpPr>
          <p:nvPr>
            <p:ph type="sldImg"/>
          </p:nvPr>
        </p:nvSpPr>
        <p:spPr>
          <a:ln/>
        </p:spPr>
      </p:sp>
      <p:sp>
        <p:nvSpPr>
          <p:cNvPr id="21507" name="Rectangle 3"/>
          <p:cNvSpPr>
            <a:spLocks noGrp="1" noChangeArrowheads="1"/>
          </p:cNvSpPr>
          <p:nvPr>
            <p:ph type="body" idx="1"/>
          </p:nvPr>
        </p:nvSpPr>
        <p:spPr>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defRPr/>
            </a:pPr>
            <a:r>
              <a:rPr lang="en-US" altLang="en-US" sz="1000" b="1" dirty="0" smtClean="0">
                <a:latin typeface="Lucida Sans"/>
                <a:cs typeface="Arial" charset="0"/>
              </a:rPr>
              <a:t>Ongoing Assessment: </a:t>
            </a:r>
            <a:r>
              <a:rPr lang="en-US" altLang="en-US" sz="1000" i="1" dirty="0" smtClean="0">
                <a:latin typeface="Lucida Sans"/>
                <a:cs typeface="Arial" charset="0"/>
              </a:rPr>
              <a:t>2 minutes</a:t>
            </a:r>
            <a:endParaRPr lang="en-US" altLang="en-US" sz="1000" dirty="0" smtClean="0">
              <a:latin typeface="Lucida Sans"/>
              <a:cs typeface="Arial" charset="0"/>
            </a:endParaRPr>
          </a:p>
          <a:p>
            <a:endParaRPr lang="en-US" altLang="en-US" sz="1000" b="1" dirty="0" smtClean="0">
              <a:latin typeface="Lucida Sans"/>
              <a:cs typeface="Arial" charset="0"/>
            </a:endParaRPr>
          </a:p>
          <a:p>
            <a:r>
              <a:rPr lang="en-US" altLang="en-US" sz="1000" b="1" dirty="0" smtClean="0">
                <a:latin typeface="Lucida Sans"/>
                <a:cs typeface="Arial" charset="0"/>
              </a:rPr>
              <a:t>Say: </a:t>
            </a:r>
            <a:r>
              <a:rPr lang="en-US" altLang="en-US" sz="1000" b="0" dirty="0" smtClean="0">
                <a:latin typeface="Lucida Sans"/>
                <a:cs typeface="Arial" charset="0"/>
              </a:rPr>
              <a:t>As we mentioned earlier in the course, a</a:t>
            </a:r>
            <a:r>
              <a:rPr lang="en-US" sz="1000" b="0" kern="1200" dirty="0" smtClean="0">
                <a:solidFill>
                  <a:schemeClr val="tx1"/>
                </a:solidFill>
                <a:effectLst/>
                <a:latin typeface="Lucida Sans"/>
              </a:rPr>
              <a:t>fter </a:t>
            </a:r>
            <a:r>
              <a:rPr lang="en-US" sz="1000" kern="1200" dirty="0" smtClean="0">
                <a:solidFill>
                  <a:schemeClr val="tx1"/>
                </a:solidFill>
                <a:effectLst/>
                <a:latin typeface="Lucida Sans"/>
              </a:rPr>
              <a:t>an </a:t>
            </a:r>
            <a:r>
              <a:rPr lang="en-US" sz="1000" b="0" kern="1200" dirty="0" smtClean="0">
                <a:solidFill>
                  <a:schemeClr val="tx1"/>
                </a:solidFill>
                <a:effectLst/>
                <a:latin typeface="Lucida Sans"/>
              </a:rPr>
              <a:t>incident occurs, take time to conduct a post-mortem to discuss how the incident happened, how it can be prevented from happening again, and what the business impacts were. </a:t>
            </a:r>
            <a:r>
              <a:rPr lang="en-US" sz="1000" b="0" i="0" u="none" strike="noStrike" kern="1200" baseline="0" dirty="0" smtClean="0">
                <a:solidFill>
                  <a:schemeClr val="tx1"/>
                </a:solidFill>
                <a:latin typeface="Lucida Sans"/>
              </a:rPr>
              <a:t>Your organization should also schedule regular checking and testing of the information security incident management processes and procedures to highlight potential flaws and problems that can arise during the management of information security events, incidents, and vulnerabilities. Periodic tests, involving simulated threat scenarios, should be organized to check processes and procedures, and to verify the CSIRT responses. These simulated scenarios can range from severe, complex incidents based on realistic attacks, failures, or faults to tabletop exercises. </a:t>
            </a:r>
            <a:endParaRPr lang="en-US" sz="1000" kern="1200" baseline="0" dirty="0" smtClean="0">
              <a:solidFill>
                <a:schemeClr val="tx1"/>
              </a:solidFill>
              <a:effectLst/>
              <a:latin typeface="Lucida Sans"/>
            </a:endParaRPr>
          </a:p>
          <a:p>
            <a:r>
              <a:rPr lang="en-US" sz="1000" kern="1200" dirty="0" smtClean="0">
                <a:solidFill>
                  <a:schemeClr val="tx1"/>
                </a:solidFill>
                <a:effectLst/>
                <a:latin typeface="Lucida Sans"/>
              </a:rPr>
              <a:t>(1) Something</a:t>
            </a:r>
            <a:r>
              <a:rPr lang="en-US" sz="1000" kern="1200" baseline="0" dirty="0" smtClean="0">
                <a:solidFill>
                  <a:schemeClr val="tx1"/>
                </a:solidFill>
                <a:effectLst/>
                <a:latin typeface="Lucida Sans"/>
              </a:rPr>
              <a:t> to keep in mind is that you should t</a:t>
            </a:r>
            <a:r>
              <a:rPr lang="en-US" altLang="en-US" sz="1000" dirty="0" smtClean="0">
                <a:latin typeface="Lucida Sans"/>
              </a:rPr>
              <a:t>reat your CSIRT similar to a city emergency response team.</a:t>
            </a:r>
          </a:p>
          <a:p>
            <a:r>
              <a:rPr lang="en-US" altLang="en-US" sz="1000" dirty="0" smtClean="0">
                <a:latin typeface="Lucida Sans"/>
              </a:rPr>
              <a:t>(2) What’s critical is that you foster smooth and effective communications between other teams, internally and externally.</a:t>
            </a:r>
            <a:endParaRPr lang="en-US" sz="1000" kern="1200" dirty="0">
              <a:solidFill>
                <a:schemeClr val="tx1"/>
              </a:solidFill>
              <a:effectLst/>
              <a:latin typeface="Lucida Sans"/>
            </a:endParaRPr>
          </a:p>
        </p:txBody>
      </p:sp>
      <p:sp>
        <p:nvSpPr>
          <p:cNvPr id="6" name="Rectangle 6"/>
          <p:cNvSpPr>
            <a:spLocks noGrp="1" noChangeArrowheads="1"/>
          </p:cNvSpPr>
          <p:nvPr>
            <p:ph type="ftr" sz="quarter" idx="4"/>
          </p:nvPr>
        </p:nvSpPr>
        <p:spPr bwMode="auto">
          <a:xfrm>
            <a:off x="-1" y="8669508"/>
            <a:ext cx="3438659" cy="46482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200">
                <a:latin typeface="Arial" charset="0"/>
                <a:ea typeface="ＭＳ Ｐゴシック" charset="-128"/>
              </a:defRPr>
            </a:lvl1pPr>
          </a:lstStyle>
          <a:p>
            <a:pPr>
              <a:defRPr/>
            </a:pPr>
            <a:r>
              <a:rPr lang="en-US" altLang="en-US" sz="800" dirty="0">
                <a:latin typeface="Lucida Sans"/>
              </a:rPr>
              <a:t>Training Module 3, CSIRT Operation, Version 2, © 2016 FIRST</a:t>
            </a:r>
          </a:p>
        </p:txBody>
      </p:sp>
      <p:sp>
        <p:nvSpPr>
          <p:cNvPr id="7" name="Rectangle 7"/>
          <p:cNvSpPr>
            <a:spLocks noGrp="1" noChangeArrowheads="1"/>
          </p:cNvSpPr>
          <p:nvPr>
            <p:ph type="sldNum" sz="quarter" idx="5"/>
          </p:nvPr>
        </p:nvSpPr>
        <p:spPr bwMode="auto">
          <a:xfrm>
            <a:off x="3886200" y="8669508"/>
            <a:ext cx="2971800" cy="46482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a:lvl1pPr>
          </a:lstStyle>
          <a:p>
            <a:fld id="{F5E97437-CEF4-4036-91BC-BC5EA72D1A5E}" type="slidenum">
              <a:rPr lang="en-US" altLang="en-US" sz="800">
                <a:latin typeface="Lucida Sans"/>
              </a:rPr>
              <a:pPr/>
              <a:t>71</a:t>
            </a:fld>
            <a:endParaRPr lang="en-US" altLang="en-US" sz="800" dirty="0">
              <a:latin typeface="Lucida Sans"/>
            </a:endParaRPr>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noRot="1" noChangeAspect="1" noChangeArrowheads="1" noTextEdit="1"/>
          </p:cNvSpPr>
          <p:nvPr>
            <p:ph type="sldImg"/>
          </p:nvPr>
        </p:nvSpPr>
        <p:spPr>
          <a:ln/>
        </p:spPr>
      </p:sp>
      <p:sp>
        <p:nvSpPr>
          <p:cNvPr id="21507" name="Rectangle 3"/>
          <p:cNvSpPr>
            <a:spLocks noGrp="1" noChangeArrowheads="1"/>
          </p:cNvSpPr>
          <p:nvPr>
            <p:ph type="body" idx="1"/>
          </p:nvPr>
        </p:nvSpPr>
        <p:spPr>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defRPr/>
            </a:pPr>
            <a:r>
              <a:rPr lang="en-US" altLang="en-US" sz="1000" b="1" dirty="0" smtClean="0">
                <a:latin typeface="Lucida Sans"/>
                <a:cs typeface="Arial" charset="0"/>
              </a:rPr>
              <a:t>Ongoing Assessment: </a:t>
            </a:r>
            <a:r>
              <a:rPr lang="en-US" altLang="en-US" sz="1000" i="1" dirty="0" smtClean="0">
                <a:latin typeface="Lucida Sans"/>
                <a:cs typeface="Arial" charset="0"/>
              </a:rPr>
              <a:t>2 minutes</a:t>
            </a:r>
            <a:endParaRPr lang="en-US" altLang="en-US" sz="1000" dirty="0" smtClean="0">
              <a:latin typeface="Lucida Sans"/>
              <a:cs typeface="Arial" charset="0"/>
            </a:endParaRPr>
          </a:p>
          <a:p>
            <a:endParaRPr lang="en-US" altLang="en-US" sz="1000" b="1" dirty="0" smtClean="0">
              <a:latin typeface="Lucida Sans"/>
              <a:cs typeface="Arial" charset="0"/>
            </a:endParaRPr>
          </a:p>
          <a:p>
            <a:r>
              <a:rPr lang="en-US" altLang="en-US" sz="1000" b="1" dirty="0" smtClean="0">
                <a:latin typeface="Lucida Sans"/>
                <a:cs typeface="Arial" charset="0"/>
              </a:rPr>
              <a:t>Say: </a:t>
            </a:r>
            <a:r>
              <a:rPr lang="en-US" sz="1000" kern="1200" dirty="0" smtClean="0">
                <a:solidFill>
                  <a:schemeClr val="tx1"/>
                </a:solidFill>
                <a:effectLst/>
                <a:latin typeface="Lucida Sans"/>
              </a:rPr>
              <a:t>Make </a:t>
            </a:r>
            <a:r>
              <a:rPr lang="en-US" sz="1000" b="0" kern="1200" dirty="0" smtClean="0">
                <a:solidFill>
                  <a:schemeClr val="tx1"/>
                </a:solidFill>
                <a:effectLst/>
                <a:latin typeface="Lucida Sans"/>
              </a:rPr>
              <a:t>sure you look beyond a single information security incident or vulnerability and check for trends and patterns that themselves may help identify the need for controls or approach changes. Keep aware of information on vulnerabilities and security incidents publicized by</a:t>
            </a:r>
            <a:r>
              <a:rPr lang="en-US" sz="1000" b="0" kern="1200" baseline="0" dirty="0" smtClean="0">
                <a:solidFill>
                  <a:schemeClr val="tx1"/>
                </a:solidFill>
                <a:effectLst/>
                <a:latin typeface="Lucida Sans"/>
              </a:rPr>
              <a:t> governments,</a:t>
            </a:r>
            <a:r>
              <a:rPr lang="en-US" sz="1000" b="0" kern="1200" dirty="0" smtClean="0">
                <a:solidFill>
                  <a:schemeClr val="tx1"/>
                </a:solidFill>
                <a:effectLst/>
                <a:latin typeface="Lucida Sans"/>
              </a:rPr>
              <a:t> other CSIRTs, and </a:t>
            </a:r>
            <a:r>
              <a:rPr lang="en-US" sz="1000" kern="1200" dirty="0" smtClean="0">
                <a:solidFill>
                  <a:schemeClr val="tx1"/>
                </a:solidFill>
                <a:effectLst/>
                <a:latin typeface="Lucida Sans"/>
              </a:rPr>
              <a:t>suppliers. In this way, you can identify areas of concern and analyze where preventive action could be taken to reduce the likelihood of future incidents. </a:t>
            </a:r>
          </a:p>
          <a:p>
            <a:r>
              <a:rPr lang="en-US" sz="1000" kern="1200" dirty="0" smtClean="0">
                <a:solidFill>
                  <a:schemeClr val="tx1"/>
                </a:solidFill>
                <a:effectLst/>
                <a:latin typeface="Lucida Sans"/>
              </a:rPr>
              <a:t>(1) It is sensible practice to conduct information security </a:t>
            </a:r>
            <a:r>
              <a:rPr lang="en-US" sz="1000" b="0" kern="1200" dirty="0" smtClean="0">
                <a:solidFill>
                  <a:schemeClr val="tx1"/>
                </a:solidFill>
                <a:effectLst/>
                <a:latin typeface="Lucida Sans"/>
              </a:rPr>
              <a:t>testing, particularly a vulnerability assessment, following an IT-oriented information security incident.</a:t>
            </a:r>
          </a:p>
          <a:p>
            <a:pPr marL="0" marR="0" indent="0" algn="l" defTabSz="457200" rtl="0" eaLnBrk="0" fontAlgn="base" latinLnBrk="0" hangingPunct="0">
              <a:lnSpc>
                <a:spcPct val="100000"/>
              </a:lnSpc>
              <a:spcBef>
                <a:spcPct val="30000"/>
              </a:spcBef>
              <a:spcAft>
                <a:spcPct val="0"/>
              </a:spcAft>
              <a:buClrTx/>
              <a:buSzTx/>
              <a:buFontTx/>
              <a:buNone/>
              <a:tabLst/>
              <a:defRPr/>
            </a:pPr>
            <a:r>
              <a:rPr lang="en-US" sz="1000" kern="1200" dirty="0" smtClean="0">
                <a:solidFill>
                  <a:schemeClr val="tx1"/>
                </a:solidFill>
                <a:effectLst/>
                <a:latin typeface="Lucida Sans"/>
              </a:rPr>
              <a:t>(2) However, make sure your organization conducts vulnerability assessments on a regular basis, not just in response to incidents. </a:t>
            </a:r>
            <a:r>
              <a:rPr lang="en-US" altLang="en-US" sz="1000" dirty="0" smtClean="0">
                <a:latin typeface="Lucida Sans"/>
              </a:rPr>
              <a:t>Make sure your team practices</a:t>
            </a:r>
            <a:r>
              <a:rPr lang="en-US" altLang="en-US" sz="1000" baseline="0" dirty="0" smtClean="0">
                <a:latin typeface="Lucida Sans"/>
              </a:rPr>
              <a:t> regularly to respond to threats.</a:t>
            </a:r>
            <a:endParaRPr lang="en-US" sz="1000" kern="1200" dirty="0" smtClean="0">
              <a:solidFill>
                <a:schemeClr val="tx1"/>
              </a:solidFill>
              <a:effectLst/>
              <a:latin typeface="Lucida Sans"/>
            </a:endParaRPr>
          </a:p>
          <a:p>
            <a:r>
              <a:rPr lang="en-US" sz="1000" kern="1200" dirty="0" smtClean="0">
                <a:solidFill>
                  <a:schemeClr val="tx1"/>
                </a:solidFill>
                <a:effectLst/>
                <a:latin typeface="Lucida Sans"/>
              </a:rPr>
              <a:t>(3)</a:t>
            </a:r>
            <a:r>
              <a:rPr lang="en-US" sz="1000" kern="1200" baseline="0" dirty="0" smtClean="0">
                <a:solidFill>
                  <a:schemeClr val="tx1"/>
                </a:solidFill>
                <a:effectLst/>
                <a:latin typeface="Lucida Sans"/>
              </a:rPr>
              <a:t> </a:t>
            </a:r>
            <a:r>
              <a:rPr lang="en-US" sz="1000" kern="1200" dirty="0" smtClean="0">
                <a:solidFill>
                  <a:schemeClr val="tx1"/>
                </a:solidFill>
                <a:effectLst/>
                <a:latin typeface="Lucida Sans"/>
              </a:rPr>
              <a:t>Also make sure your organization regularly checks and tests processes and procedures around information security incident management. Your CSIRT can present summary analyses of information security incidents and vulnerabilities for ongoing discussion in your organization. </a:t>
            </a:r>
            <a:endParaRPr lang="en-US" sz="1000" kern="1200" baseline="0" dirty="0" smtClean="0">
              <a:solidFill>
                <a:schemeClr val="tx1"/>
              </a:solidFill>
              <a:effectLst/>
              <a:latin typeface="Lucida Sans"/>
            </a:endParaRPr>
          </a:p>
        </p:txBody>
      </p:sp>
      <p:sp>
        <p:nvSpPr>
          <p:cNvPr id="6" name="Rectangle 6"/>
          <p:cNvSpPr>
            <a:spLocks noGrp="1" noChangeArrowheads="1"/>
          </p:cNvSpPr>
          <p:nvPr>
            <p:ph type="ftr" sz="quarter" idx="4"/>
          </p:nvPr>
        </p:nvSpPr>
        <p:spPr bwMode="auto">
          <a:xfrm>
            <a:off x="-1" y="8669508"/>
            <a:ext cx="3438659" cy="46482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200">
                <a:latin typeface="Arial" charset="0"/>
                <a:ea typeface="ＭＳ Ｐゴシック" charset="-128"/>
              </a:defRPr>
            </a:lvl1pPr>
          </a:lstStyle>
          <a:p>
            <a:pPr>
              <a:defRPr/>
            </a:pPr>
            <a:r>
              <a:rPr lang="en-US" altLang="en-US" sz="800" dirty="0">
                <a:latin typeface="Lucida Sans"/>
              </a:rPr>
              <a:t>Training Module 3, CSIRT Operation, Version 2, © 2016 FIRST</a:t>
            </a:r>
          </a:p>
        </p:txBody>
      </p:sp>
      <p:sp>
        <p:nvSpPr>
          <p:cNvPr id="7" name="Rectangle 7"/>
          <p:cNvSpPr>
            <a:spLocks noGrp="1" noChangeArrowheads="1"/>
          </p:cNvSpPr>
          <p:nvPr>
            <p:ph type="sldNum" sz="quarter" idx="5"/>
          </p:nvPr>
        </p:nvSpPr>
        <p:spPr bwMode="auto">
          <a:xfrm>
            <a:off x="3886200" y="8669508"/>
            <a:ext cx="2971800" cy="46482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a:lvl1pPr>
          </a:lstStyle>
          <a:p>
            <a:fld id="{F5E97437-CEF4-4036-91BC-BC5EA72D1A5E}" type="slidenum">
              <a:rPr lang="en-US" altLang="en-US" sz="800">
                <a:latin typeface="Lucida Sans"/>
              </a:rPr>
              <a:pPr/>
              <a:t>72</a:t>
            </a:fld>
            <a:endParaRPr lang="en-US" altLang="en-US" sz="800" dirty="0">
              <a:latin typeface="Lucida Sans"/>
            </a:endParaRPr>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Rot="1" noChangeAspect="1" noChangeArrowheads="1" noTextEdit="1"/>
          </p:cNvSpPr>
          <p:nvPr>
            <p:ph type="sldImg"/>
          </p:nvPr>
        </p:nvSpPr>
        <p:spPr>
          <a:ln/>
        </p:spPr>
      </p:sp>
      <p:sp>
        <p:nvSpPr>
          <p:cNvPr id="21507" name="Rectangle 3"/>
          <p:cNvSpPr>
            <a:spLocks noGrp="1" noChangeArrowheads="1"/>
          </p:cNvSpPr>
          <p:nvPr>
            <p:ph type="body" idx="1"/>
          </p:nvPr>
        </p:nvSpPr>
        <p:spPr>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defRPr/>
            </a:pPr>
            <a:r>
              <a:rPr lang="en-US" altLang="en-US" sz="1000" b="1" baseline="0" dirty="0" smtClean="0">
                <a:latin typeface="Lucida Sans"/>
              </a:rPr>
              <a:t>Incident Response Mock Exercise Structure</a:t>
            </a:r>
            <a:r>
              <a:rPr lang="en-US" altLang="en-US" sz="1000" b="1" dirty="0" smtClean="0">
                <a:latin typeface="Lucida Sans"/>
              </a:rPr>
              <a:t>: </a:t>
            </a:r>
            <a:r>
              <a:rPr lang="en-US" altLang="en-US" sz="1000" b="0" i="1" dirty="0" smtClean="0">
                <a:latin typeface="Lucida Sans"/>
                <a:cs typeface="Arial" charset="0"/>
              </a:rPr>
              <a:t>1</a:t>
            </a:r>
            <a:r>
              <a:rPr lang="en-US" altLang="en-US" sz="1000" i="1" dirty="0" smtClean="0">
                <a:latin typeface="Lucida Sans"/>
                <a:cs typeface="Arial" charset="0"/>
              </a:rPr>
              <a:t> minute</a:t>
            </a:r>
            <a:endParaRPr lang="en-US" altLang="en-US" sz="1000" b="1" dirty="0" smtClean="0">
              <a:latin typeface="Lucida Sans"/>
              <a:cs typeface="Arial" charset="0"/>
            </a:endParaRPr>
          </a:p>
          <a:p>
            <a:pPr eaLnBrk="1" hangingPunct="1">
              <a:defRPr/>
            </a:pPr>
            <a:endParaRPr lang="en-US" altLang="en-US" sz="1000" b="1" dirty="0" smtClean="0">
              <a:latin typeface="Lucida Sans"/>
              <a:cs typeface="Arial" charset="0"/>
            </a:endParaRPr>
          </a:p>
          <a:p>
            <a:pPr eaLnBrk="1" hangingPunct="1">
              <a:defRPr/>
            </a:pPr>
            <a:r>
              <a:rPr lang="en-US" altLang="en-US" sz="1000" b="1" dirty="0" smtClean="0">
                <a:latin typeface="Lucida Sans"/>
                <a:cs typeface="Arial" charset="0"/>
              </a:rPr>
              <a:t>Say:</a:t>
            </a:r>
          </a:p>
          <a:p>
            <a:r>
              <a:rPr lang="en-US" sz="1000" b="0" i="0" u="none" strike="noStrike" kern="1200" baseline="0" dirty="0" smtClean="0">
                <a:solidFill>
                  <a:schemeClr val="tx1"/>
                </a:solidFill>
                <a:latin typeface="Lucida Sans"/>
              </a:rPr>
              <a:t>Generally speaking, a simulated threat exercise can have three main goals: </a:t>
            </a:r>
          </a:p>
          <a:p>
            <a:pPr marL="171450" indent="-171450">
              <a:buFont typeface="Arial"/>
              <a:buChar char="•"/>
            </a:pPr>
            <a:r>
              <a:rPr lang="en-US" sz="1000" b="0" i="0" u="none" strike="noStrike" kern="1200" baseline="0" dirty="0" smtClean="0">
                <a:solidFill>
                  <a:schemeClr val="tx1"/>
                </a:solidFill>
                <a:latin typeface="Lucida Sans"/>
              </a:rPr>
              <a:t>(1) to validate incident response plans and identify potential omissions; </a:t>
            </a:r>
          </a:p>
          <a:p>
            <a:pPr marL="171450" indent="-171450">
              <a:buFont typeface="Arial"/>
              <a:buChar char="•"/>
            </a:pPr>
            <a:r>
              <a:rPr lang="en-US" sz="1000" b="0" i="0" u="none" strike="noStrike" kern="1200" baseline="0" dirty="0" smtClean="0">
                <a:solidFill>
                  <a:schemeClr val="tx1"/>
                </a:solidFill>
                <a:latin typeface="Lucida Sans"/>
              </a:rPr>
              <a:t>to allow people to practice their roles get comfortable executing them; and</a:t>
            </a:r>
          </a:p>
          <a:p>
            <a:pPr marL="171450" indent="-171450">
              <a:buFont typeface="Arial"/>
              <a:buChar char="•"/>
            </a:pPr>
            <a:r>
              <a:rPr lang="en-US" sz="1000" b="0" i="0" u="none" strike="noStrike" kern="1200" baseline="0" dirty="0" smtClean="0">
                <a:solidFill>
                  <a:schemeClr val="tx1"/>
                </a:solidFill>
                <a:latin typeface="Lucida Sans"/>
              </a:rPr>
              <a:t>to test the currently existing processes and procedures. </a:t>
            </a:r>
          </a:p>
          <a:p>
            <a:r>
              <a:rPr lang="en-US" sz="1000" b="0" i="0" u="none" strike="noStrike" kern="1200" baseline="0" dirty="0" smtClean="0">
                <a:solidFill>
                  <a:schemeClr val="tx1"/>
                </a:solidFill>
                <a:latin typeface="Lucida Sans"/>
              </a:rPr>
              <a:t>(2) In general, the types of exercises are either: </a:t>
            </a:r>
          </a:p>
          <a:p>
            <a:pPr marL="171450" indent="-171450">
              <a:buFont typeface="Arial"/>
              <a:buChar char="•"/>
            </a:pPr>
            <a:r>
              <a:rPr lang="en-US" sz="1000" b="0" i="0" u="none" strike="noStrike" kern="1200" baseline="0" dirty="0" smtClean="0">
                <a:solidFill>
                  <a:schemeClr val="tx1"/>
                </a:solidFill>
                <a:latin typeface="Lucida Sans"/>
              </a:rPr>
              <a:t>discussion-based; </a:t>
            </a:r>
          </a:p>
          <a:p>
            <a:pPr marL="171450" indent="-171450">
              <a:buFont typeface="Arial"/>
              <a:buChar char="•"/>
            </a:pPr>
            <a:r>
              <a:rPr lang="en-US" sz="1000" b="0" i="0" u="none" strike="noStrike" kern="1200" baseline="0" dirty="0" smtClean="0">
                <a:solidFill>
                  <a:schemeClr val="tx1"/>
                </a:solidFill>
                <a:latin typeface="Lucida Sans"/>
              </a:rPr>
              <a:t>tabletop; </a:t>
            </a:r>
          </a:p>
          <a:p>
            <a:pPr marL="171450" indent="-171450">
              <a:buFont typeface="Arial"/>
              <a:buChar char="•"/>
            </a:pPr>
            <a:r>
              <a:rPr lang="en-US" sz="1000" b="0" i="0" u="none" strike="noStrike" kern="1200" baseline="0" dirty="0" smtClean="0">
                <a:solidFill>
                  <a:schemeClr val="tx1"/>
                </a:solidFill>
                <a:latin typeface="Lucida Sans"/>
              </a:rPr>
              <a:t>live; or a </a:t>
            </a:r>
          </a:p>
          <a:p>
            <a:pPr marL="171450" indent="-171450">
              <a:buFont typeface="Arial"/>
              <a:buChar char="•"/>
            </a:pPr>
            <a:r>
              <a:rPr lang="en-US" sz="1000" b="0" i="0" u="none" strike="noStrike" kern="1200" baseline="0" dirty="0" smtClean="0">
                <a:solidFill>
                  <a:schemeClr val="tx1"/>
                </a:solidFill>
                <a:latin typeface="Lucida Sans"/>
              </a:rPr>
              <a:t>combination of the above. </a:t>
            </a:r>
          </a:p>
        </p:txBody>
      </p:sp>
      <p:sp>
        <p:nvSpPr>
          <p:cNvPr id="6" name="Rectangle 6"/>
          <p:cNvSpPr>
            <a:spLocks noGrp="1" noChangeArrowheads="1"/>
          </p:cNvSpPr>
          <p:nvPr>
            <p:ph type="ftr" sz="quarter" idx="4"/>
          </p:nvPr>
        </p:nvSpPr>
        <p:spPr bwMode="auto">
          <a:xfrm>
            <a:off x="-1" y="8669508"/>
            <a:ext cx="3438659" cy="46482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200">
                <a:latin typeface="Arial" charset="0"/>
                <a:ea typeface="ＭＳ Ｐゴシック" charset="-128"/>
              </a:defRPr>
            </a:lvl1pPr>
          </a:lstStyle>
          <a:p>
            <a:pPr>
              <a:defRPr/>
            </a:pPr>
            <a:r>
              <a:rPr lang="en-US" altLang="en-US" sz="800" dirty="0">
                <a:latin typeface="Lucida Sans"/>
              </a:rPr>
              <a:t>Training Module 3, CSIRT Operation, Version 2, © 2016 FIRST</a:t>
            </a:r>
          </a:p>
        </p:txBody>
      </p:sp>
      <p:sp>
        <p:nvSpPr>
          <p:cNvPr id="7" name="Rectangle 7"/>
          <p:cNvSpPr>
            <a:spLocks noGrp="1" noChangeArrowheads="1"/>
          </p:cNvSpPr>
          <p:nvPr>
            <p:ph type="sldNum" sz="quarter" idx="5"/>
          </p:nvPr>
        </p:nvSpPr>
        <p:spPr bwMode="auto">
          <a:xfrm>
            <a:off x="3886200" y="8669508"/>
            <a:ext cx="2971800" cy="46482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a:lvl1pPr>
          </a:lstStyle>
          <a:p>
            <a:fld id="{F5E97437-CEF4-4036-91BC-BC5EA72D1A5E}" type="slidenum">
              <a:rPr lang="en-US" altLang="en-US" sz="800">
                <a:latin typeface="Lucida Sans"/>
              </a:rPr>
              <a:pPr/>
              <a:t>73</a:t>
            </a:fld>
            <a:endParaRPr lang="en-US" altLang="en-US" sz="800" dirty="0">
              <a:latin typeface="Lucida Sans"/>
            </a:endParaRPr>
          </a:p>
        </p:txBody>
      </p:sp>
    </p:spTree>
    <p:extLst>
      <p:ext uri="{BB962C8B-B14F-4D97-AF65-F5344CB8AC3E}">
        <p14:creationId xmlns:p14="http://schemas.microsoft.com/office/powerpoint/2010/main" val="3896869272"/>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Rot="1" noChangeAspect="1" noChangeArrowheads="1" noTextEdit="1"/>
          </p:cNvSpPr>
          <p:nvPr>
            <p:ph type="sldImg"/>
          </p:nvPr>
        </p:nvSpPr>
        <p:spPr>
          <a:ln/>
        </p:spPr>
      </p:sp>
      <p:sp>
        <p:nvSpPr>
          <p:cNvPr id="21507" name="Rectangle 3"/>
          <p:cNvSpPr>
            <a:spLocks noGrp="1" noChangeArrowheads="1"/>
          </p:cNvSpPr>
          <p:nvPr>
            <p:ph type="body" idx="1"/>
          </p:nvPr>
        </p:nvSpPr>
        <p:spPr>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defRPr/>
            </a:pPr>
            <a:r>
              <a:rPr lang="en-US" altLang="en-US" sz="1000" b="1" baseline="0" dirty="0" smtClean="0">
                <a:latin typeface="Lucida Sans"/>
              </a:rPr>
              <a:t>Incident Response Mock Exercise Structure</a:t>
            </a:r>
            <a:r>
              <a:rPr lang="en-US" altLang="en-US" sz="1000" b="1" dirty="0" smtClean="0">
                <a:latin typeface="Lucida Sans"/>
              </a:rPr>
              <a:t>: </a:t>
            </a:r>
            <a:r>
              <a:rPr lang="en-US" altLang="en-US" sz="1000" b="0" i="1" dirty="0" smtClean="0">
                <a:latin typeface="Lucida Sans"/>
                <a:cs typeface="Arial" charset="0"/>
              </a:rPr>
              <a:t>2</a:t>
            </a:r>
            <a:r>
              <a:rPr lang="en-US" altLang="en-US" sz="1000" i="1" dirty="0" smtClean="0">
                <a:latin typeface="Lucida Sans"/>
                <a:cs typeface="Arial" charset="0"/>
              </a:rPr>
              <a:t> minutes</a:t>
            </a:r>
            <a:endParaRPr lang="en-US" altLang="en-US" sz="1000" b="1" dirty="0" smtClean="0">
              <a:latin typeface="Lucida Sans"/>
              <a:cs typeface="Arial" charset="0"/>
            </a:endParaRPr>
          </a:p>
          <a:p>
            <a:pPr eaLnBrk="1" hangingPunct="1">
              <a:defRPr/>
            </a:pPr>
            <a:endParaRPr lang="en-US" altLang="en-US" sz="1000" b="1" dirty="0" smtClean="0">
              <a:latin typeface="Lucida Sans"/>
              <a:cs typeface="Arial" charset="0"/>
            </a:endParaRPr>
          </a:p>
          <a:p>
            <a:pPr eaLnBrk="1" hangingPunct="1">
              <a:defRPr/>
            </a:pPr>
            <a:r>
              <a:rPr lang="en-US" altLang="en-US" sz="1000" b="1" dirty="0" smtClean="0">
                <a:latin typeface="Lucida Sans"/>
                <a:cs typeface="Arial" charset="0"/>
              </a:rPr>
              <a:t>Say:</a:t>
            </a:r>
            <a:endParaRPr lang="en-US" sz="1000" b="0" i="0" u="none" strike="noStrike" kern="1200" baseline="0" dirty="0" smtClean="0">
              <a:solidFill>
                <a:schemeClr val="tx1"/>
              </a:solidFill>
              <a:latin typeface="Lucida Sans"/>
            </a:endParaRPr>
          </a:p>
          <a:p>
            <a:r>
              <a:rPr lang="en-US" sz="1000" b="0" i="0" u="none" strike="noStrike" kern="1200" baseline="0" dirty="0" smtClean="0">
                <a:solidFill>
                  <a:schemeClr val="tx1"/>
                </a:solidFill>
                <a:latin typeface="Lucida Sans"/>
              </a:rPr>
              <a:t>The type of threat exercise you use depends on the goal you want to achieve and also available time and resources. </a:t>
            </a:r>
          </a:p>
          <a:p>
            <a:r>
              <a:rPr lang="en-US" sz="1000" b="0" i="0" u="none" strike="noStrike" kern="1200" baseline="0" dirty="0" smtClean="0">
                <a:solidFill>
                  <a:schemeClr val="tx1"/>
                </a:solidFill>
                <a:latin typeface="Lucida Sans"/>
              </a:rPr>
              <a:t>(1) Take a look at the table to see how you might plan which type of exercise to choose. </a:t>
            </a:r>
          </a:p>
          <a:p>
            <a:r>
              <a:rPr lang="en-US" sz="1000" b="0" i="0" u="none" strike="noStrike" kern="1200" baseline="0" dirty="0" smtClean="0">
                <a:solidFill>
                  <a:schemeClr val="tx1"/>
                </a:solidFill>
                <a:latin typeface="Lucida Sans"/>
              </a:rPr>
              <a:t>(2) Every exercise goes through the following phases: </a:t>
            </a:r>
          </a:p>
          <a:p>
            <a:pPr marL="171450" indent="-171450">
              <a:buFont typeface="Arial"/>
              <a:buChar char="•"/>
            </a:pPr>
            <a:r>
              <a:rPr lang="en-US" sz="1000" b="0" i="0" u="none" strike="noStrike" kern="1200" baseline="0" dirty="0" smtClean="0">
                <a:solidFill>
                  <a:schemeClr val="tx1"/>
                </a:solidFill>
                <a:latin typeface="Lucida Sans"/>
              </a:rPr>
              <a:t>Planning and preparation; </a:t>
            </a:r>
          </a:p>
          <a:p>
            <a:pPr marL="171450" indent="-171450">
              <a:buFont typeface="Arial"/>
              <a:buChar char="•"/>
            </a:pPr>
            <a:r>
              <a:rPr lang="en-US" sz="1000" b="0" i="0" u="none" strike="noStrike" kern="1200" baseline="0" dirty="0" smtClean="0">
                <a:solidFill>
                  <a:schemeClr val="tx1"/>
                </a:solidFill>
                <a:latin typeface="Lucida Sans"/>
              </a:rPr>
              <a:t>Execution; </a:t>
            </a:r>
          </a:p>
          <a:p>
            <a:pPr marL="171450" indent="-171450">
              <a:buFont typeface="Arial"/>
              <a:buChar char="•"/>
            </a:pPr>
            <a:r>
              <a:rPr lang="en-US" sz="1000" b="0" i="0" u="none" strike="noStrike" kern="1200" baseline="0" dirty="0" smtClean="0">
                <a:solidFill>
                  <a:schemeClr val="tx1"/>
                </a:solidFill>
                <a:latin typeface="Lucida Sans"/>
              </a:rPr>
              <a:t>Debrief and post-mortem analysis. </a:t>
            </a:r>
          </a:p>
          <a:p>
            <a:endParaRPr lang="en-US" sz="1000" b="0" i="0" u="none" strike="noStrike" kern="1200" baseline="0" dirty="0" smtClean="0">
              <a:solidFill>
                <a:schemeClr val="tx1"/>
              </a:solidFill>
              <a:latin typeface="Lucida Sans"/>
            </a:endParaRPr>
          </a:p>
          <a:p>
            <a:pPr eaLnBrk="1" hangingPunct="1">
              <a:defRPr/>
            </a:pPr>
            <a:endParaRPr lang="en-US" altLang="en-US" sz="1000" b="1" dirty="0" smtClean="0">
              <a:latin typeface="Lucida Sans"/>
              <a:cs typeface="Arial" charset="0"/>
            </a:endParaRPr>
          </a:p>
        </p:txBody>
      </p:sp>
      <p:sp>
        <p:nvSpPr>
          <p:cNvPr id="6" name="Rectangle 6"/>
          <p:cNvSpPr>
            <a:spLocks noGrp="1" noChangeArrowheads="1"/>
          </p:cNvSpPr>
          <p:nvPr>
            <p:ph type="ftr" sz="quarter" idx="4"/>
          </p:nvPr>
        </p:nvSpPr>
        <p:spPr bwMode="auto">
          <a:xfrm>
            <a:off x="-1" y="8669508"/>
            <a:ext cx="3438659" cy="46482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200">
                <a:latin typeface="Arial" charset="0"/>
                <a:ea typeface="ＭＳ Ｐゴシック" charset="-128"/>
              </a:defRPr>
            </a:lvl1pPr>
          </a:lstStyle>
          <a:p>
            <a:pPr>
              <a:defRPr/>
            </a:pPr>
            <a:r>
              <a:rPr lang="en-US" altLang="en-US" sz="800" dirty="0">
                <a:latin typeface="Lucida Sans"/>
              </a:rPr>
              <a:t>Training Module 3, CSIRT Operation, Version 2, © 2016 FIRST</a:t>
            </a:r>
          </a:p>
        </p:txBody>
      </p:sp>
      <p:sp>
        <p:nvSpPr>
          <p:cNvPr id="7" name="Rectangle 7"/>
          <p:cNvSpPr>
            <a:spLocks noGrp="1" noChangeArrowheads="1"/>
          </p:cNvSpPr>
          <p:nvPr>
            <p:ph type="sldNum" sz="quarter" idx="5"/>
          </p:nvPr>
        </p:nvSpPr>
        <p:spPr bwMode="auto">
          <a:xfrm>
            <a:off x="3886200" y="8669508"/>
            <a:ext cx="2971800" cy="46482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a:lvl1pPr>
          </a:lstStyle>
          <a:p>
            <a:fld id="{F5E97437-CEF4-4036-91BC-BC5EA72D1A5E}" type="slidenum">
              <a:rPr lang="en-US" altLang="en-US" sz="800">
                <a:latin typeface="Lucida Sans"/>
              </a:rPr>
              <a:pPr/>
              <a:t>74</a:t>
            </a:fld>
            <a:endParaRPr lang="en-US" altLang="en-US" sz="800" dirty="0">
              <a:latin typeface="Lucida Sans"/>
            </a:endParaRPr>
          </a:p>
        </p:txBody>
      </p:sp>
    </p:spTree>
    <p:extLst>
      <p:ext uri="{BB962C8B-B14F-4D97-AF65-F5344CB8AC3E}">
        <p14:creationId xmlns:p14="http://schemas.microsoft.com/office/powerpoint/2010/main" val="3896869272"/>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Rot="1" noChangeAspect="1" noChangeArrowheads="1" noTextEdit="1"/>
          </p:cNvSpPr>
          <p:nvPr>
            <p:ph type="sldImg"/>
          </p:nvPr>
        </p:nvSpPr>
        <p:spPr>
          <a:ln/>
        </p:spPr>
      </p:sp>
      <p:sp>
        <p:nvSpPr>
          <p:cNvPr id="21507" name="Rectangle 3"/>
          <p:cNvSpPr>
            <a:spLocks noGrp="1" noChangeArrowheads="1"/>
          </p:cNvSpPr>
          <p:nvPr>
            <p:ph type="body" idx="1"/>
          </p:nvPr>
        </p:nvSpPr>
        <p:spPr>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defRPr/>
            </a:pPr>
            <a:r>
              <a:rPr lang="en-US" altLang="en-US" sz="1000" b="1" baseline="0" dirty="0" smtClean="0">
                <a:latin typeface="Lucida Sans"/>
              </a:rPr>
              <a:t>Incident Response Mock Exercise Scope</a:t>
            </a:r>
            <a:r>
              <a:rPr lang="en-US" altLang="en-US" sz="1000" b="1" dirty="0" smtClean="0">
                <a:latin typeface="Lucida Sans"/>
              </a:rPr>
              <a:t>: </a:t>
            </a:r>
            <a:r>
              <a:rPr lang="en-US" altLang="en-US" sz="1000" b="0" i="1" dirty="0" smtClean="0">
                <a:latin typeface="Lucida Sans"/>
                <a:cs typeface="Arial" charset="0"/>
              </a:rPr>
              <a:t>2</a:t>
            </a:r>
            <a:r>
              <a:rPr lang="en-US" altLang="en-US" sz="1000" i="1" dirty="0" smtClean="0">
                <a:latin typeface="Lucida Sans"/>
                <a:cs typeface="Arial" charset="0"/>
              </a:rPr>
              <a:t> minutes</a:t>
            </a:r>
            <a:endParaRPr lang="en-US" altLang="en-US" sz="1000" b="1" dirty="0" smtClean="0">
              <a:latin typeface="Lucida Sans"/>
              <a:cs typeface="Arial" charset="0"/>
            </a:endParaRPr>
          </a:p>
          <a:p>
            <a:pPr eaLnBrk="1" hangingPunct="1">
              <a:defRPr/>
            </a:pPr>
            <a:endParaRPr lang="en-US" altLang="en-US" sz="1000" b="1" dirty="0" smtClean="0">
              <a:latin typeface="Lucida Sans"/>
              <a:cs typeface="Arial" charset="0"/>
            </a:endParaRPr>
          </a:p>
          <a:p>
            <a:pPr eaLnBrk="1" hangingPunct="1">
              <a:defRPr/>
            </a:pPr>
            <a:r>
              <a:rPr lang="en-US" altLang="en-US" sz="1000" b="1" dirty="0" smtClean="0">
                <a:latin typeface="Lucida Sans"/>
                <a:cs typeface="Arial" charset="0"/>
              </a:rPr>
              <a:t>Say:</a:t>
            </a:r>
            <a:endParaRPr lang="en-US" sz="1000" b="0" i="0" u="none" strike="noStrike" kern="1200" baseline="0" dirty="0" smtClean="0">
              <a:solidFill>
                <a:schemeClr val="tx1"/>
              </a:solidFill>
              <a:latin typeface="Lucida Sans"/>
            </a:endParaRPr>
          </a:p>
          <a:p>
            <a:r>
              <a:rPr lang="en-US" sz="1000" b="0" i="0" u="none" strike="noStrike" kern="1200" baseline="0" dirty="0" smtClean="0">
                <a:solidFill>
                  <a:schemeClr val="tx1"/>
                </a:solidFill>
                <a:latin typeface="Lucida Sans"/>
              </a:rPr>
              <a:t>The scope of an exercise is mainly defined by its goals. When defining the scope of an exercise, the following items need to be considered: </a:t>
            </a:r>
          </a:p>
          <a:p>
            <a:r>
              <a:rPr lang="en-US" sz="1000" b="0" i="0" u="none" strike="noStrike" kern="1200" baseline="0" dirty="0" smtClean="0">
                <a:solidFill>
                  <a:schemeClr val="tx1"/>
                </a:solidFill>
                <a:latin typeface="Lucida Sans"/>
              </a:rPr>
              <a:t>(1) Is the exercise only for internal people within the organization, or will an external organization be involved?</a:t>
            </a:r>
          </a:p>
          <a:p>
            <a:r>
              <a:rPr lang="en-US" sz="1000" b="0" i="0" u="none" strike="noStrike" kern="1200" baseline="0" dirty="0" smtClean="0">
                <a:solidFill>
                  <a:schemeClr val="tx1"/>
                </a:solidFill>
                <a:latin typeface="Lucida Sans"/>
              </a:rPr>
              <a:t>(2) Exactly who needs to be involved? For instance, is it CSIRT only, or do people from other groups need to be included and if so, which groups?</a:t>
            </a:r>
          </a:p>
          <a:p>
            <a:r>
              <a:rPr lang="en-US" sz="1000" b="0" i="0" u="none" strike="noStrike" kern="1200" baseline="0" dirty="0" smtClean="0">
                <a:solidFill>
                  <a:schemeClr val="tx1"/>
                </a:solidFill>
                <a:latin typeface="Lucida Sans"/>
              </a:rPr>
              <a:t>(3) Also, how many exercise leaders are required?</a:t>
            </a:r>
          </a:p>
          <a:p>
            <a:r>
              <a:rPr lang="en-US" sz="1000" b="0" i="0" u="none" strike="noStrike" kern="1200" baseline="0" dirty="0" smtClean="0">
                <a:solidFill>
                  <a:schemeClr val="tx1"/>
                </a:solidFill>
                <a:latin typeface="Lucida Sans"/>
              </a:rPr>
              <a:t>The scope has a direct influence on which organizations will be represented at the exercise, and the profiles of the participants. </a:t>
            </a:r>
          </a:p>
          <a:p>
            <a:r>
              <a:rPr lang="en-US" sz="1000" b="0" i="0" u="none" strike="noStrike" kern="1200" baseline="0" dirty="0" smtClean="0">
                <a:solidFill>
                  <a:schemeClr val="tx1"/>
                </a:solidFill>
                <a:latin typeface="Lucida Sans"/>
              </a:rPr>
              <a:t>(4) When conducting an exercise, it is very important that all involved are aware that the scenario being handled is an exercise and not a real event.</a:t>
            </a:r>
            <a:endParaRPr lang="en-US" altLang="en-US" sz="1000" b="1" dirty="0" smtClean="0">
              <a:latin typeface="Lucida Sans"/>
              <a:cs typeface="Arial" charset="0"/>
            </a:endParaRPr>
          </a:p>
        </p:txBody>
      </p:sp>
      <p:sp>
        <p:nvSpPr>
          <p:cNvPr id="6" name="Rectangle 6"/>
          <p:cNvSpPr>
            <a:spLocks noGrp="1" noChangeArrowheads="1"/>
          </p:cNvSpPr>
          <p:nvPr>
            <p:ph type="ftr" sz="quarter" idx="4"/>
          </p:nvPr>
        </p:nvSpPr>
        <p:spPr bwMode="auto">
          <a:xfrm>
            <a:off x="-1" y="8669508"/>
            <a:ext cx="3438659" cy="46482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200">
                <a:latin typeface="Arial" charset="0"/>
                <a:ea typeface="ＭＳ Ｐゴシック" charset="-128"/>
              </a:defRPr>
            </a:lvl1pPr>
          </a:lstStyle>
          <a:p>
            <a:pPr>
              <a:defRPr/>
            </a:pPr>
            <a:r>
              <a:rPr lang="en-US" altLang="en-US" sz="800" dirty="0">
                <a:latin typeface="Lucida Sans"/>
              </a:rPr>
              <a:t>Training Module 3, CSIRT Operation, Version 2, © 2016 FIRST</a:t>
            </a:r>
          </a:p>
        </p:txBody>
      </p:sp>
      <p:sp>
        <p:nvSpPr>
          <p:cNvPr id="7" name="Rectangle 7"/>
          <p:cNvSpPr>
            <a:spLocks noGrp="1" noChangeArrowheads="1"/>
          </p:cNvSpPr>
          <p:nvPr>
            <p:ph type="sldNum" sz="quarter" idx="5"/>
          </p:nvPr>
        </p:nvSpPr>
        <p:spPr bwMode="auto">
          <a:xfrm>
            <a:off x="3886200" y="8669508"/>
            <a:ext cx="2971800" cy="46482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a:lvl1pPr>
          </a:lstStyle>
          <a:p>
            <a:fld id="{F5E97437-CEF4-4036-91BC-BC5EA72D1A5E}" type="slidenum">
              <a:rPr lang="en-US" altLang="en-US" sz="800">
                <a:latin typeface="Lucida Sans"/>
              </a:rPr>
              <a:pPr/>
              <a:t>75</a:t>
            </a:fld>
            <a:endParaRPr lang="en-US" altLang="en-US" sz="800" dirty="0">
              <a:latin typeface="Lucida Sans"/>
            </a:endParaRPr>
          </a:p>
        </p:txBody>
      </p:sp>
    </p:spTree>
    <p:extLst>
      <p:ext uri="{BB962C8B-B14F-4D97-AF65-F5344CB8AC3E}">
        <p14:creationId xmlns:p14="http://schemas.microsoft.com/office/powerpoint/2010/main" val="3896869272"/>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Rot="1" noChangeAspect="1" noChangeArrowheads="1" noTextEdit="1"/>
          </p:cNvSpPr>
          <p:nvPr>
            <p:ph type="sldImg"/>
          </p:nvPr>
        </p:nvSpPr>
        <p:spPr>
          <a:ln/>
        </p:spPr>
      </p:sp>
      <p:sp>
        <p:nvSpPr>
          <p:cNvPr id="21507" name="Rectangle 3"/>
          <p:cNvSpPr>
            <a:spLocks noGrp="1" noChangeArrowheads="1"/>
          </p:cNvSpPr>
          <p:nvPr>
            <p:ph type="body" idx="1"/>
          </p:nvPr>
        </p:nvSpPr>
        <p:spPr>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defRPr/>
            </a:pPr>
            <a:r>
              <a:rPr lang="en-US" altLang="en-US" sz="1000" b="1" baseline="0" dirty="0" smtClean="0">
                <a:latin typeface="Lucida Sans"/>
              </a:rPr>
              <a:t>Incident Response Mock Exercise Scope</a:t>
            </a:r>
            <a:r>
              <a:rPr lang="en-US" altLang="en-US" sz="1000" b="1" dirty="0" smtClean="0">
                <a:latin typeface="Lucida Sans"/>
              </a:rPr>
              <a:t>: </a:t>
            </a:r>
            <a:r>
              <a:rPr lang="en-US" altLang="en-US" sz="1000" b="0" i="1" dirty="0" smtClean="0">
                <a:latin typeface="Lucida Sans"/>
                <a:cs typeface="Arial" charset="0"/>
              </a:rPr>
              <a:t>2</a:t>
            </a:r>
            <a:r>
              <a:rPr lang="en-US" altLang="en-US" sz="1000" i="1" dirty="0" smtClean="0">
                <a:latin typeface="Lucida Sans"/>
                <a:cs typeface="Arial" charset="0"/>
              </a:rPr>
              <a:t> minutes</a:t>
            </a:r>
            <a:endParaRPr lang="en-US" altLang="en-US" sz="1000" b="1" dirty="0" smtClean="0">
              <a:latin typeface="Lucida Sans"/>
              <a:cs typeface="Arial" charset="0"/>
            </a:endParaRPr>
          </a:p>
          <a:p>
            <a:pPr eaLnBrk="1" hangingPunct="1">
              <a:defRPr/>
            </a:pPr>
            <a:endParaRPr lang="en-US" altLang="en-US" sz="1000" b="1" dirty="0" smtClean="0">
              <a:latin typeface="Lucida Sans"/>
              <a:cs typeface="Arial" charset="0"/>
            </a:endParaRPr>
          </a:p>
          <a:p>
            <a:pPr eaLnBrk="1" hangingPunct="1">
              <a:defRPr/>
            </a:pPr>
            <a:r>
              <a:rPr lang="en-US" altLang="en-US" sz="1000" b="1" dirty="0" smtClean="0">
                <a:latin typeface="Lucida Sans"/>
                <a:cs typeface="Arial" charset="0"/>
              </a:rPr>
              <a:t>Say:</a:t>
            </a:r>
            <a:endParaRPr lang="en-US" sz="1000" b="0" i="0" u="none" strike="noStrike" kern="1200" baseline="0" dirty="0" smtClean="0">
              <a:solidFill>
                <a:schemeClr val="tx1"/>
              </a:solidFill>
              <a:latin typeface="Lucida Sans"/>
            </a:endParaRPr>
          </a:p>
          <a:p>
            <a:r>
              <a:rPr lang="en-US" sz="1000" b="0" i="0" u="none" strike="noStrike" kern="1200" baseline="0" dirty="0" smtClean="0">
                <a:solidFill>
                  <a:schemeClr val="tx1"/>
                </a:solidFill>
                <a:latin typeface="Lucida Sans"/>
              </a:rPr>
              <a:t>Here are some more detailed guidelines on conducting an incident response mock exercise:</a:t>
            </a:r>
          </a:p>
          <a:p>
            <a:pPr marL="0" indent="0">
              <a:buFont typeface="Arial"/>
              <a:buNone/>
            </a:pPr>
            <a:r>
              <a:rPr lang="en-US" sz="1000" b="0" i="0" u="none" strike="noStrike" kern="1200" baseline="0" dirty="0" smtClean="0">
                <a:solidFill>
                  <a:schemeClr val="tx1"/>
                </a:solidFill>
                <a:latin typeface="Lucida Sans"/>
              </a:rPr>
              <a:t>(1) At the beginning, brief participants on the exercise goals; </a:t>
            </a:r>
          </a:p>
          <a:p>
            <a:pPr marL="0" indent="0">
              <a:buFont typeface="Arial"/>
              <a:buNone/>
            </a:pPr>
            <a:r>
              <a:rPr lang="en-US" sz="1000" b="0" i="0" u="none" strike="noStrike" kern="1200" baseline="0" dirty="0" smtClean="0">
                <a:solidFill>
                  <a:schemeClr val="tx1"/>
                </a:solidFill>
                <a:latin typeface="Lucida Sans"/>
              </a:rPr>
              <a:t>(2) Ensure the safety and security of all participants; this is especially important with live exercises where volunteers are used. </a:t>
            </a:r>
          </a:p>
          <a:p>
            <a:pPr marL="0" indent="0">
              <a:buFont typeface="Arial"/>
              <a:buNone/>
            </a:pPr>
            <a:r>
              <a:rPr lang="en-US" sz="1000" b="0" i="0" u="none" strike="noStrike" kern="1200" baseline="0" dirty="0" smtClean="0">
                <a:solidFill>
                  <a:schemeClr val="tx1"/>
                </a:solidFill>
                <a:latin typeface="Lucida Sans"/>
              </a:rPr>
              <a:t>(3) Make sure that all participants know their roles.</a:t>
            </a:r>
          </a:p>
          <a:p>
            <a:pPr marL="0" indent="0">
              <a:buFont typeface="Arial"/>
              <a:buNone/>
            </a:pPr>
            <a:r>
              <a:rPr lang="en-US" sz="1000" b="0" i="0" u="none" strike="noStrike" kern="1200" baseline="0" dirty="0" smtClean="0">
                <a:solidFill>
                  <a:schemeClr val="tx1"/>
                </a:solidFill>
                <a:latin typeface="Lucida Sans"/>
              </a:rPr>
              <a:t>(4) Ensure that a sufficient number of people are available to lead participants through the exercise.</a:t>
            </a:r>
          </a:p>
          <a:p>
            <a:pPr marL="0" indent="0">
              <a:buFont typeface="Arial"/>
              <a:buNone/>
            </a:pPr>
            <a:r>
              <a:rPr lang="en-US" sz="1000" b="0" i="0" u="none" strike="noStrike" kern="1200" baseline="0" dirty="0" smtClean="0">
                <a:solidFill>
                  <a:schemeClr val="tx1"/>
                </a:solidFill>
                <a:latin typeface="Lucida Sans"/>
              </a:rPr>
              <a:t>(5) Allow sufficient time for discussion during the exercise, but not an amount excessive enough to derail the exercise.</a:t>
            </a:r>
          </a:p>
          <a:p>
            <a:pPr marL="0" indent="0">
              <a:buFont typeface="Arial"/>
              <a:buNone/>
            </a:pPr>
            <a:r>
              <a:rPr lang="en-US" sz="1000" b="0" i="0" u="none" strike="noStrike" kern="1200" baseline="0" dirty="0" smtClean="0">
                <a:solidFill>
                  <a:schemeClr val="tx1"/>
                </a:solidFill>
                <a:latin typeface="Lucida Sans"/>
              </a:rPr>
              <a:t>(6) Allow sufficient time and resources to debrief all participants after the exercise and collect their feedback. Note that the feedback will be twofold: what the object of the exercise was and how the exercise itself was conducted.</a:t>
            </a:r>
          </a:p>
          <a:p>
            <a:pPr marL="0" indent="0">
              <a:buFont typeface="Arial"/>
              <a:buNone/>
            </a:pPr>
            <a:r>
              <a:rPr lang="en-US" sz="1000" b="0" i="0" u="none" strike="noStrike" kern="1200" baseline="0" dirty="0" smtClean="0">
                <a:solidFill>
                  <a:schemeClr val="tx1"/>
                </a:solidFill>
                <a:latin typeface="Lucida Sans"/>
              </a:rPr>
              <a:t>(7) Create and distribute exercise reports to the stakeholders. </a:t>
            </a:r>
          </a:p>
        </p:txBody>
      </p:sp>
      <p:sp>
        <p:nvSpPr>
          <p:cNvPr id="6" name="Rectangle 6"/>
          <p:cNvSpPr>
            <a:spLocks noGrp="1" noChangeArrowheads="1"/>
          </p:cNvSpPr>
          <p:nvPr>
            <p:ph type="ftr" sz="quarter" idx="4"/>
          </p:nvPr>
        </p:nvSpPr>
        <p:spPr bwMode="auto">
          <a:xfrm>
            <a:off x="-1" y="8669508"/>
            <a:ext cx="3438659" cy="46482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200">
                <a:latin typeface="Arial" charset="0"/>
                <a:ea typeface="ＭＳ Ｐゴシック" charset="-128"/>
              </a:defRPr>
            </a:lvl1pPr>
          </a:lstStyle>
          <a:p>
            <a:pPr>
              <a:defRPr/>
            </a:pPr>
            <a:r>
              <a:rPr lang="en-US" altLang="en-US" sz="800" dirty="0">
                <a:latin typeface="Lucida Sans"/>
              </a:rPr>
              <a:t>Training Module 3, CSIRT Operation, Version 2, © 2016 FIRST</a:t>
            </a:r>
          </a:p>
        </p:txBody>
      </p:sp>
      <p:sp>
        <p:nvSpPr>
          <p:cNvPr id="7" name="Rectangle 7"/>
          <p:cNvSpPr>
            <a:spLocks noGrp="1" noChangeArrowheads="1"/>
          </p:cNvSpPr>
          <p:nvPr>
            <p:ph type="sldNum" sz="quarter" idx="5"/>
          </p:nvPr>
        </p:nvSpPr>
        <p:spPr bwMode="auto">
          <a:xfrm>
            <a:off x="3886200" y="8669508"/>
            <a:ext cx="2971800" cy="46482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a:lvl1pPr>
          </a:lstStyle>
          <a:p>
            <a:fld id="{F5E97437-CEF4-4036-91BC-BC5EA72D1A5E}" type="slidenum">
              <a:rPr lang="en-US" altLang="en-US" sz="800">
                <a:latin typeface="Lucida Sans"/>
              </a:rPr>
              <a:pPr/>
              <a:t>76</a:t>
            </a:fld>
            <a:endParaRPr lang="en-US" altLang="en-US" sz="800" dirty="0">
              <a:latin typeface="Lucida Sans"/>
            </a:endParaRPr>
          </a:p>
        </p:txBody>
      </p:sp>
    </p:spTree>
    <p:extLst>
      <p:ext uri="{BB962C8B-B14F-4D97-AF65-F5344CB8AC3E}">
        <p14:creationId xmlns:p14="http://schemas.microsoft.com/office/powerpoint/2010/main" val="3896869272"/>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Rot="1" noChangeAspect="1" noChangeArrowheads="1" noTextEdit="1"/>
          </p:cNvSpPr>
          <p:nvPr>
            <p:ph type="sldImg"/>
          </p:nvPr>
        </p:nvSpPr>
        <p:spPr>
          <a:ln/>
        </p:spPr>
      </p:sp>
      <p:sp>
        <p:nvSpPr>
          <p:cNvPr id="21507" name="Rectangle 3"/>
          <p:cNvSpPr>
            <a:spLocks noGrp="1" noChangeArrowheads="1"/>
          </p:cNvSpPr>
          <p:nvPr>
            <p:ph type="body" idx="1"/>
          </p:nvPr>
        </p:nvSpPr>
        <p:spPr>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defRPr/>
            </a:pPr>
            <a:r>
              <a:rPr lang="en-US" altLang="en-US" sz="1000" b="1" baseline="0" dirty="0" smtClean="0">
                <a:latin typeface="Lucida Sans"/>
              </a:rPr>
              <a:t>Incident Response Capability Monitoring</a:t>
            </a:r>
            <a:r>
              <a:rPr lang="en-US" altLang="en-US" sz="1000" b="1" dirty="0" smtClean="0">
                <a:latin typeface="Lucida Sans"/>
              </a:rPr>
              <a:t>: </a:t>
            </a:r>
            <a:r>
              <a:rPr lang="en-US" altLang="en-US" sz="1000" b="0" i="1" dirty="0" smtClean="0">
                <a:latin typeface="Lucida Sans"/>
                <a:cs typeface="Arial" charset="0"/>
              </a:rPr>
              <a:t>3</a:t>
            </a:r>
            <a:r>
              <a:rPr lang="en-US" altLang="en-US" sz="1000" i="1" dirty="0" smtClean="0">
                <a:latin typeface="Lucida Sans"/>
                <a:cs typeface="Arial" charset="0"/>
              </a:rPr>
              <a:t> minutes</a:t>
            </a:r>
            <a:endParaRPr lang="en-US" altLang="en-US" sz="1000" b="1" dirty="0" smtClean="0">
              <a:latin typeface="Lucida Sans"/>
              <a:cs typeface="Arial" charset="0"/>
            </a:endParaRPr>
          </a:p>
          <a:p>
            <a:pPr eaLnBrk="1" hangingPunct="1">
              <a:defRPr/>
            </a:pPr>
            <a:endParaRPr lang="en-US" altLang="en-US" sz="1000" b="1" dirty="0" smtClean="0">
              <a:latin typeface="Lucida Sans"/>
              <a:cs typeface="Arial" charset="0"/>
            </a:endParaRPr>
          </a:p>
          <a:p>
            <a:pPr eaLnBrk="1" hangingPunct="1">
              <a:defRPr/>
            </a:pPr>
            <a:r>
              <a:rPr lang="en-US" altLang="en-US" sz="1000" b="1" dirty="0" smtClean="0">
                <a:latin typeface="Lucida Sans"/>
                <a:cs typeface="Arial" charset="0"/>
              </a:rPr>
              <a:t>Say:</a:t>
            </a:r>
            <a:r>
              <a:rPr lang="en-US" sz="1000" b="0" i="0" u="none" strike="noStrike" kern="1200" baseline="0" dirty="0" smtClean="0">
                <a:solidFill>
                  <a:schemeClr val="tx1"/>
                </a:solidFill>
                <a:latin typeface="Lucida Sans"/>
              </a:rPr>
              <a:t>	</a:t>
            </a:r>
          </a:p>
          <a:p>
            <a:r>
              <a:rPr lang="en-US" sz="1000" b="0" i="0" u="none" strike="noStrike" kern="1200" baseline="0" dirty="0" smtClean="0">
                <a:solidFill>
                  <a:schemeClr val="tx1"/>
                </a:solidFill>
                <a:latin typeface="Lucida Sans"/>
              </a:rPr>
              <a:t>Incident response capabilities encompass not only the capabilities of the incident response team but also the capabilities of individuals and groups that CSIRT may ask for help during the incident handling. By monitoring characteristics of incidents and the frequency with which these characteristics occur in incidents, it is possible to develop a picture of which capabilities the CSIRT needs to possess. The CSIRT capabilities must be adequate to address the current threats facing the organization. As the threats change, so the team capabilities have to change so that the organization can effectively respond to the new threats. </a:t>
            </a:r>
          </a:p>
          <a:p>
            <a:r>
              <a:rPr lang="en-US" sz="1000" b="0" i="0" u="none" strike="noStrike" kern="1200" baseline="0" dirty="0" smtClean="0">
                <a:solidFill>
                  <a:schemeClr val="tx1"/>
                </a:solidFill>
                <a:latin typeface="Lucida Sans"/>
              </a:rPr>
              <a:t>(1) It is important that you capture which capabilities are available to the organization; </a:t>
            </a:r>
          </a:p>
          <a:p>
            <a:pPr marL="0" indent="0">
              <a:buFont typeface="Arial"/>
              <a:buNone/>
            </a:pPr>
            <a:r>
              <a:rPr lang="en-US" sz="1000" b="0" i="0" u="none" strike="noStrike" kern="1200" baseline="0" dirty="0" smtClean="0">
                <a:solidFill>
                  <a:schemeClr val="tx1"/>
                </a:solidFill>
                <a:latin typeface="Lucida Sans"/>
              </a:rPr>
              <a:t>(2) who possesses them; </a:t>
            </a:r>
          </a:p>
          <a:p>
            <a:pPr marL="0" indent="0">
              <a:buFont typeface="Arial"/>
              <a:buNone/>
            </a:pPr>
            <a:r>
              <a:rPr lang="en-US" sz="1000" b="0" i="0" u="none" strike="noStrike" kern="1200" baseline="0" dirty="0" smtClean="0">
                <a:solidFill>
                  <a:schemeClr val="tx1"/>
                </a:solidFill>
                <a:latin typeface="Lucida Sans"/>
              </a:rPr>
              <a:t>(3) whether they are internal or external to the organization; </a:t>
            </a:r>
          </a:p>
          <a:p>
            <a:pPr marL="0" indent="0">
              <a:buFont typeface="Arial"/>
              <a:buNone/>
            </a:pPr>
            <a:r>
              <a:rPr lang="en-US" sz="1000" b="0" i="0" u="none" strike="noStrike" kern="1200" baseline="0" dirty="0" smtClean="0">
                <a:solidFill>
                  <a:schemeClr val="tx1"/>
                </a:solidFill>
                <a:latin typeface="Lucida Sans"/>
              </a:rPr>
              <a:t>(4) how to engage the bearer of the capability; </a:t>
            </a:r>
          </a:p>
          <a:p>
            <a:pPr marL="0" indent="0">
              <a:buFont typeface="Arial"/>
              <a:buNone/>
            </a:pPr>
            <a:r>
              <a:rPr lang="en-US" sz="1000" b="0" i="0" u="none" strike="noStrike" kern="1200" baseline="0" dirty="0" smtClean="0">
                <a:solidFill>
                  <a:schemeClr val="tx1"/>
                </a:solidFill>
                <a:latin typeface="Lucida Sans"/>
              </a:rPr>
              <a:t>(5) how current the capability is (or its proxy measure when it was last used); and</a:t>
            </a:r>
          </a:p>
          <a:p>
            <a:pPr marL="0" indent="0">
              <a:buFont typeface="Arial"/>
              <a:buNone/>
            </a:pPr>
            <a:r>
              <a:rPr lang="en-US" sz="1000" b="0" i="0" u="none" strike="noStrike" kern="1200" baseline="0" dirty="0" smtClean="0">
                <a:solidFill>
                  <a:schemeClr val="tx1"/>
                </a:solidFill>
                <a:latin typeface="Lucida Sans"/>
              </a:rPr>
              <a:t>(6) how often the capability has been required in the past time interval. </a:t>
            </a:r>
          </a:p>
          <a:p>
            <a:r>
              <a:rPr lang="en-US" sz="1000" b="0" i="0" u="none" strike="noStrike" kern="1200" baseline="0" dirty="0" smtClean="0">
                <a:solidFill>
                  <a:schemeClr val="tx1"/>
                </a:solidFill>
                <a:latin typeface="Lucida Sans"/>
              </a:rPr>
              <a:t>Use this information in planning development of CSIRT capabilities. </a:t>
            </a:r>
            <a:endParaRPr lang="en-US" altLang="en-US" sz="1000" b="1" dirty="0" smtClean="0">
              <a:latin typeface="Lucida Sans"/>
              <a:cs typeface="Arial" charset="0"/>
            </a:endParaRPr>
          </a:p>
        </p:txBody>
      </p:sp>
      <p:sp>
        <p:nvSpPr>
          <p:cNvPr id="6" name="Rectangle 6"/>
          <p:cNvSpPr>
            <a:spLocks noGrp="1" noChangeArrowheads="1"/>
          </p:cNvSpPr>
          <p:nvPr>
            <p:ph type="ftr" sz="quarter" idx="4"/>
          </p:nvPr>
        </p:nvSpPr>
        <p:spPr bwMode="auto">
          <a:xfrm>
            <a:off x="-1" y="8669508"/>
            <a:ext cx="3438659" cy="46482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200">
                <a:latin typeface="Arial" charset="0"/>
                <a:ea typeface="ＭＳ Ｐゴシック" charset="-128"/>
              </a:defRPr>
            </a:lvl1pPr>
          </a:lstStyle>
          <a:p>
            <a:pPr>
              <a:defRPr/>
            </a:pPr>
            <a:r>
              <a:rPr lang="en-US" altLang="en-US" sz="800" dirty="0">
                <a:latin typeface="Lucida Sans"/>
              </a:rPr>
              <a:t>Training Module 3, CSIRT Operation, Version 2, © 2016 FIRST</a:t>
            </a:r>
          </a:p>
        </p:txBody>
      </p:sp>
      <p:sp>
        <p:nvSpPr>
          <p:cNvPr id="7" name="Rectangle 7"/>
          <p:cNvSpPr>
            <a:spLocks noGrp="1" noChangeArrowheads="1"/>
          </p:cNvSpPr>
          <p:nvPr>
            <p:ph type="sldNum" sz="quarter" idx="5"/>
          </p:nvPr>
        </p:nvSpPr>
        <p:spPr bwMode="auto">
          <a:xfrm>
            <a:off x="3886200" y="8669508"/>
            <a:ext cx="2971800" cy="46482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a:lvl1pPr>
          </a:lstStyle>
          <a:p>
            <a:fld id="{F5E97437-CEF4-4036-91BC-BC5EA72D1A5E}" type="slidenum">
              <a:rPr lang="en-US" altLang="en-US" sz="800">
                <a:latin typeface="Lucida Sans"/>
              </a:rPr>
              <a:pPr/>
              <a:t>77</a:t>
            </a:fld>
            <a:endParaRPr lang="en-US" altLang="en-US" sz="800" dirty="0">
              <a:latin typeface="Lucida Sans"/>
            </a:endParaRPr>
          </a:p>
        </p:txBody>
      </p:sp>
    </p:spTree>
    <p:extLst>
      <p:ext uri="{BB962C8B-B14F-4D97-AF65-F5344CB8AC3E}">
        <p14:creationId xmlns:p14="http://schemas.microsoft.com/office/powerpoint/2010/main" val="389686927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Rot="1" noChangeAspect="1" noChangeArrowheads="1" noTextEdit="1"/>
          </p:cNvSpPr>
          <p:nvPr>
            <p:ph type="sldImg"/>
          </p:nvPr>
        </p:nvSpPr>
        <p:spPr>
          <a:ln/>
        </p:spPr>
      </p:sp>
      <p:sp>
        <p:nvSpPr>
          <p:cNvPr id="21507" name="Rectangle 3"/>
          <p:cNvSpPr>
            <a:spLocks noGrp="1" noChangeArrowheads="1"/>
          </p:cNvSpPr>
          <p:nvPr>
            <p:ph type="body" idx="1"/>
          </p:nvPr>
        </p:nvSpPr>
        <p:spPr>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defRPr/>
            </a:pPr>
            <a:r>
              <a:rPr lang="en-US" altLang="en-US" sz="1000" b="1" dirty="0" smtClean="0">
                <a:latin typeface="Lucida Sans"/>
                <a:cs typeface="Arial" charset="0"/>
              </a:rPr>
              <a:t>Incident Management Processes: </a:t>
            </a:r>
            <a:r>
              <a:rPr lang="en-US" altLang="en-US" sz="1000" i="1" dirty="0" smtClean="0">
                <a:latin typeface="Lucida Sans"/>
                <a:cs typeface="Arial" charset="0"/>
              </a:rPr>
              <a:t>2 minutes</a:t>
            </a:r>
          </a:p>
          <a:p>
            <a:pPr eaLnBrk="1" hangingPunct="1">
              <a:defRPr/>
            </a:pPr>
            <a:endParaRPr lang="en-US" altLang="en-US" sz="1000" dirty="0" smtClean="0">
              <a:latin typeface="Lucida Sans"/>
              <a:cs typeface="Arial" charset="0"/>
            </a:endParaRPr>
          </a:p>
          <a:p>
            <a:pPr eaLnBrk="1" hangingPunct="1">
              <a:defRPr/>
            </a:pPr>
            <a:r>
              <a:rPr lang="en-US" altLang="en-US" sz="1000" b="1" dirty="0" smtClean="0">
                <a:latin typeface="Lucida Sans"/>
                <a:cs typeface="Arial" charset="0"/>
              </a:rPr>
              <a:t>Say: </a:t>
            </a:r>
            <a:r>
              <a:rPr lang="en-US" altLang="en-US" sz="1000" dirty="0" smtClean="0">
                <a:latin typeface="Lucida Sans"/>
                <a:ea typeface="Lucida Sans" panose="020B0602030504020204" pitchFamily="34" charset="0"/>
                <a:cs typeface="Lucida Sans" panose="020B0602030504020204" pitchFamily="34" charset="0"/>
              </a:rPr>
              <a:t>Let’s look at it another way:</a:t>
            </a:r>
          </a:p>
          <a:p>
            <a:pPr marL="171450" indent="-171450" eaLnBrk="1" hangingPunct="1">
              <a:buFont typeface="Arial" panose="020B0604020202020204" pitchFamily="34" charset="0"/>
              <a:buChar char="•"/>
              <a:defRPr/>
            </a:pPr>
            <a:r>
              <a:rPr lang="en-US" altLang="en-US" sz="1000" i="1" dirty="0" smtClean="0">
                <a:latin typeface="Lucida Sans"/>
                <a:ea typeface="Lucida Sans" panose="020B0602030504020204" pitchFamily="34" charset="0"/>
                <a:cs typeface="Lucida Sans" panose="020B0602030504020204" pitchFamily="34" charset="0"/>
              </a:rPr>
              <a:t>Plan and prepare </a:t>
            </a:r>
            <a:r>
              <a:rPr lang="en-US" altLang="en-US" sz="1000" dirty="0" smtClean="0">
                <a:latin typeface="Lucida Sans"/>
                <a:ea typeface="Lucida Sans" panose="020B0602030504020204" pitchFamily="34" charset="0"/>
                <a:cs typeface="Lucida Sans" panose="020B0602030504020204" pitchFamily="34" charset="0"/>
              </a:rPr>
              <a:t>is </a:t>
            </a:r>
            <a:r>
              <a:rPr lang="en-US" altLang="en-US" sz="1000" baseline="0" dirty="0" smtClean="0">
                <a:latin typeface="Lucida Sans"/>
                <a:ea typeface="Lucida Sans" panose="020B0602030504020204" pitchFamily="34" charset="0"/>
                <a:cs typeface="Lucida Sans" panose="020B0602030504020204" pitchFamily="34" charset="0"/>
              </a:rPr>
              <a:t>about taking proactive measures to prevent threats.</a:t>
            </a:r>
          </a:p>
          <a:p>
            <a:pPr marL="171450" indent="-171450" eaLnBrk="1" hangingPunct="1">
              <a:buFont typeface="Arial" panose="020B0604020202020204" pitchFamily="34" charset="0"/>
              <a:buChar char="•"/>
              <a:defRPr/>
            </a:pPr>
            <a:r>
              <a:rPr lang="en-US" altLang="en-US" sz="1000" i="1" baseline="0" dirty="0" smtClean="0">
                <a:latin typeface="Lucida Sans"/>
                <a:ea typeface="Lucida Sans" panose="020B0602030504020204" pitchFamily="34" charset="0"/>
                <a:cs typeface="Lucida Sans" panose="020B0602030504020204" pitchFamily="34" charset="0"/>
              </a:rPr>
              <a:t>Detect, Triage, Analyze, </a:t>
            </a:r>
            <a:r>
              <a:rPr lang="en-US" altLang="en-US" sz="1000" i="0" baseline="0" dirty="0" smtClean="0">
                <a:latin typeface="Lucida Sans"/>
                <a:ea typeface="Lucida Sans" panose="020B0602030504020204" pitchFamily="34" charset="0"/>
                <a:cs typeface="Lucida Sans" panose="020B0602030504020204" pitchFamily="34" charset="0"/>
              </a:rPr>
              <a:t>and</a:t>
            </a:r>
            <a:r>
              <a:rPr lang="en-US" altLang="en-US" sz="1000" i="1" baseline="0" dirty="0" smtClean="0">
                <a:latin typeface="Lucida Sans"/>
                <a:ea typeface="Lucida Sans" panose="020B0602030504020204" pitchFamily="34" charset="0"/>
                <a:cs typeface="Lucida Sans" panose="020B0602030504020204" pitchFamily="34" charset="0"/>
              </a:rPr>
              <a:t> Respond </a:t>
            </a:r>
            <a:r>
              <a:rPr lang="en-US" altLang="en-US" sz="1000" baseline="0" dirty="0" smtClean="0">
                <a:latin typeface="Lucida Sans"/>
                <a:ea typeface="Lucida Sans" panose="020B0602030504020204" pitchFamily="34" charset="0"/>
                <a:cs typeface="Lucida Sans" panose="020B0602030504020204" pitchFamily="34" charset="0"/>
              </a:rPr>
              <a:t>are about coordination and </a:t>
            </a:r>
            <a:r>
              <a:rPr lang="en-US" altLang="en-US" sz="1000" b="0" baseline="0" dirty="0" smtClean="0">
                <a:latin typeface="Lucida Sans"/>
                <a:ea typeface="Lucida Sans" panose="020B0602030504020204" pitchFamily="34" charset="0"/>
                <a:cs typeface="Lucida Sans" panose="020B0602030504020204" pitchFamily="34" charset="0"/>
              </a:rPr>
              <a:t>working with others to take action on existing threats and resolve the problems. Respond includes information dissemination, which allows you to prevent future events by teaching people what to do and what not to do, how to configure equipment better, and how to recognize threats. </a:t>
            </a:r>
          </a:p>
          <a:p>
            <a:pPr marL="171450" indent="-171450" eaLnBrk="1" hangingPunct="1">
              <a:buFont typeface="Arial" panose="020B0604020202020204" pitchFamily="34" charset="0"/>
              <a:buChar char="•"/>
              <a:defRPr/>
            </a:pPr>
            <a:r>
              <a:rPr lang="en-US" altLang="en-US" sz="1000" i="1" baseline="0" dirty="0" smtClean="0">
                <a:latin typeface="Lucida Sans"/>
                <a:ea typeface="Lucida Sans" panose="020B0602030504020204" pitchFamily="34" charset="0"/>
                <a:cs typeface="Lucida Sans" panose="020B0602030504020204" pitchFamily="34" charset="0"/>
              </a:rPr>
              <a:t>Conduct </a:t>
            </a:r>
            <a:r>
              <a:rPr lang="en-US" altLang="en-US" sz="1000" i="1" dirty="0" smtClean="0">
                <a:latin typeface="Lucida Sans"/>
                <a:ea typeface="Lucida Sans" panose="020B0602030504020204" pitchFamily="34" charset="0"/>
                <a:cs typeface="Lucida Sans" panose="020B0602030504020204" pitchFamily="34" charset="0"/>
              </a:rPr>
              <a:t>post-mortems and lesson</a:t>
            </a:r>
            <a:r>
              <a:rPr lang="en-US" altLang="en-US" sz="1000" b="0" i="1" dirty="0" smtClean="0">
                <a:latin typeface="Lucida Sans"/>
                <a:ea typeface="Lucida Sans" panose="020B0602030504020204" pitchFamily="34" charset="0"/>
                <a:cs typeface="Lucida Sans" panose="020B0602030504020204" pitchFamily="34" charset="0"/>
              </a:rPr>
              <a:t>s learned </a:t>
            </a:r>
            <a:r>
              <a:rPr lang="en-US" altLang="en-US" sz="1000" b="0" i="1" baseline="0" dirty="0" smtClean="0">
                <a:latin typeface="Lucida Sans"/>
                <a:ea typeface="Lucida Sans" panose="020B0602030504020204" pitchFamily="34" charset="0"/>
                <a:cs typeface="Lucida Sans" panose="020B0602030504020204" pitchFamily="34" charset="0"/>
              </a:rPr>
              <a:t>ses</a:t>
            </a:r>
            <a:r>
              <a:rPr lang="en-US" altLang="en-US" sz="1000" b="0" baseline="0" dirty="0" smtClean="0">
                <a:latin typeface="Lucida Sans"/>
                <a:ea typeface="Lucida Sans" panose="020B0602030504020204" pitchFamily="34" charset="0"/>
                <a:cs typeface="Lucida Sans" panose="020B0602030504020204" pitchFamily="34" charset="0"/>
              </a:rPr>
              <a:t>sions</a:t>
            </a:r>
            <a:r>
              <a:rPr lang="en-US" altLang="en-US" sz="1000" b="1" baseline="0" dirty="0" smtClean="0">
                <a:latin typeface="Lucida Sans"/>
                <a:ea typeface="Lucida Sans" panose="020B0602030504020204" pitchFamily="34" charset="0"/>
                <a:cs typeface="Lucida Sans" panose="020B0602030504020204" pitchFamily="34" charset="0"/>
              </a:rPr>
              <a:t> </a:t>
            </a:r>
            <a:r>
              <a:rPr lang="en-US" altLang="en-US" sz="1000" dirty="0" smtClean="0">
                <a:latin typeface="Lucida Sans"/>
                <a:ea typeface="Lucida Sans" panose="020B0602030504020204" pitchFamily="34" charset="0"/>
                <a:cs typeface="Lucida Sans" panose="020B0602030504020204" pitchFamily="34" charset="0"/>
              </a:rPr>
              <a:t>are actions you take after a threat</a:t>
            </a:r>
            <a:r>
              <a:rPr lang="en-US" altLang="en-US" sz="1000" baseline="0" dirty="0" smtClean="0">
                <a:latin typeface="Lucida Sans"/>
                <a:ea typeface="Lucida Sans" panose="020B0602030504020204" pitchFamily="34" charset="0"/>
                <a:cs typeface="Lucida Sans" panose="020B0602030504020204" pitchFamily="34" charset="0"/>
              </a:rPr>
              <a:t> has been contained, </a:t>
            </a:r>
            <a:r>
              <a:rPr lang="en-US" altLang="en-US" sz="1000" b="0" baseline="0" dirty="0" smtClean="0">
                <a:latin typeface="Lucida Sans"/>
                <a:ea typeface="Lucida Sans" panose="020B0602030504020204" pitchFamily="34" charset="0"/>
                <a:cs typeface="Lucida Sans" panose="020B0602030504020204" pitchFamily="34" charset="0"/>
              </a:rPr>
              <a:t>to improve team efficiency and internal processes</a:t>
            </a:r>
            <a:r>
              <a:rPr lang="en-US" altLang="en-US" sz="1000" baseline="0" dirty="0" smtClean="0">
                <a:latin typeface="Lucida Sans"/>
                <a:ea typeface="Lucida Sans" panose="020B0602030504020204" pitchFamily="34" charset="0"/>
                <a:cs typeface="Lucida Sans" panose="020B0602030504020204" pitchFamily="34" charset="0"/>
              </a:rPr>
              <a:t>.</a:t>
            </a:r>
          </a:p>
          <a:p>
            <a:pPr marL="0" marR="0" lvl="1" indent="0" algn="l" defTabSz="457200" rtl="0" eaLnBrk="1" fontAlgn="base" latinLnBrk="0" hangingPunct="1">
              <a:lnSpc>
                <a:spcPct val="100000"/>
              </a:lnSpc>
              <a:spcBef>
                <a:spcPct val="30000"/>
              </a:spcBef>
              <a:spcAft>
                <a:spcPct val="0"/>
              </a:spcAft>
              <a:buClrTx/>
              <a:buSzTx/>
              <a:buFont typeface="Arial" panose="020B0604020202020204" pitchFamily="34" charset="0"/>
              <a:buNone/>
              <a:tabLst/>
              <a:defRPr/>
            </a:pPr>
            <a:r>
              <a:rPr lang="en-US" altLang="en-US" sz="1000" b="0" baseline="0" dirty="0" smtClean="0">
                <a:latin typeface="Lucida Sans"/>
                <a:ea typeface="Lucida Sans" panose="020B0602030504020204" pitchFamily="34" charset="0"/>
                <a:cs typeface="Lucida Sans" panose="020B0602030504020204" pitchFamily="34" charset="0"/>
              </a:rPr>
              <a:t>Incidents are addressed one at a time, but if you follow this process, your efficiency in addressing and resolving incidents will improve.</a:t>
            </a:r>
          </a:p>
        </p:txBody>
      </p:sp>
      <p:sp>
        <p:nvSpPr>
          <p:cNvPr id="6" name="Rectangle 6"/>
          <p:cNvSpPr>
            <a:spLocks noGrp="1" noChangeArrowheads="1"/>
          </p:cNvSpPr>
          <p:nvPr>
            <p:ph type="ftr" sz="quarter" idx="4"/>
          </p:nvPr>
        </p:nvSpPr>
        <p:spPr bwMode="auto">
          <a:xfrm>
            <a:off x="-1" y="8669508"/>
            <a:ext cx="3438659" cy="46482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200">
                <a:latin typeface="Arial" charset="0"/>
                <a:ea typeface="ＭＳ Ｐゴシック" charset="-128"/>
              </a:defRPr>
            </a:lvl1pPr>
          </a:lstStyle>
          <a:p>
            <a:pPr>
              <a:defRPr/>
            </a:pPr>
            <a:r>
              <a:rPr lang="en-US" altLang="en-US" sz="800" dirty="0">
                <a:latin typeface="Lucida Sans"/>
              </a:rPr>
              <a:t>Training Module 3, CSIRT Operation, Version 2, © 2016 FIRST</a:t>
            </a:r>
          </a:p>
        </p:txBody>
      </p:sp>
      <p:sp>
        <p:nvSpPr>
          <p:cNvPr id="7" name="Rectangle 7"/>
          <p:cNvSpPr>
            <a:spLocks noGrp="1" noChangeArrowheads="1"/>
          </p:cNvSpPr>
          <p:nvPr>
            <p:ph type="sldNum" sz="quarter" idx="5"/>
          </p:nvPr>
        </p:nvSpPr>
        <p:spPr bwMode="auto">
          <a:xfrm>
            <a:off x="3886200" y="8669508"/>
            <a:ext cx="2971800" cy="46482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a:lvl1pPr>
          </a:lstStyle>
          <a:p>
            <a:fld id="{F5E97437-CEF4-4036-91BC-BC5EA72D1A5E}" type="slidenum">
              <a:rPr lang="en-US" altLang="en-US" sz="800">
                <a:latin typeface="Lucida Sans"/>
              </a:rPr>
              <a:pPr/>
              <a:t>7</a:t>
            </a:fld>
            <a:endParaRPr lang="en-US" altLang="en-US" sz="800" dirty="0">
              <a:latin typeface="Lucida Sans"/>
            </a:endParaRPr>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Rot="1" noChangeAspect="1" noChangeArrowheads="1" noTextEdit="1"/>
          </p:cNvSpPr>
          <p:nvPr>
            <p:ph type="sldImg"/>
          </p:nvPr>
        </p:nvSpPr>
        <p:spPr>
          <a:ln/>
        </p:spPr>
      </p:sp>
      <p:sp>
        <p:nvSpPr>
          <p:cNvPr id="21507" name="Rectangle 3"/>
          <p:cNvSpPr>
            <a:spLocks noGrp="1" noChangeArrowheads="1"/>
          </p:cNvSpPr>
          <p:nvPr>
            <p:ph type="body" idx="1"/>
          </p:nvPr>
        </p:nvSpPr>
        <p:spPr>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defRPr/>
            </a:pPr>
            <a:r>
              <a:rPr lang="en-US" altLang="en-US" sz="1000" b="1" dirty="0" smtClean="0">
                <a:latin typeface="Lucida Sans"/>
              </a:rPr>
              <a:t>Penetration Testing: </a:t>
            </a:r>
            <a:r>
              <a:rPr lang="en-US" altLang="en-US" sz="1000" b="0" i="1" dirty="0" smtClean="0">
                <a:latin typeface="Lucida Sans"/>
                <a:cs typeface="Arial" charset="0"/>
              </a:rPr>
              <a:t>1</a:t>
            </a:r>
            <a:r>
              <a:rPr lang="en-US" altLang="en-US" sz="1000" i="1" dirty="0" smtClean="0">
                <a:latin typeface="Lucida Sans"/>
                <a:cs typeface="Arial" charset="0"/>
              </a:rPr>
              <a:t> minute</a:t>
            </a:r>
            <a:endParaRPr lang="en-US" altLang="en-US" sz="1000" b="1" dirty="0" smtClean="0">
              <a:latin typeface="Lucida Sans"/>
              <a:cs typeface="Arial" charset="0"/>
            </a:endParaRPr>
          </a:p>
          <a:p>
            <a:pPr eaLnBrk="1" hangingPunct="1">
              <a:defRPr/>
            </a:pPr>
            <a:endParaRPr lang="en-US" altLang="en-US" sz="1000" b="0" baseline="0" dirty="0" smtClean="0">
              <a:solidFill>
                <a:schemeClr val="tx1"/>
              </a:solidFill>
              <a:latin typeface="Lucida Sans"/>
              <a:cs typeface="Arial" charset="0"/>
            </a:endParaRPr>
          </a:p>
          <a:p>
            <a:pPr eaLnBrk="1" hangingPunct="1">
              <a:defRPr/>
            </a:pPr>
            <a:r>
              <a:rPr lang="en-US" altLang="en-US" sz="1000" b="1" dirty="0" smtClean="0">
                <a:latin typeface="Lucida Sans"/>
                <a:cs typeface="Arial" charset="0"/>
              </a:rPr>
              <a:t>Say: </a:t>
            </a:r>
          </a:p>
          <a:p>
            <a:pPr marL="0" marR="0" indent="0" algn="l" defTabSz="457200" rtl="0" eaLnBrk="1" fontAlgn="base" latinLnBrk="0" hangingPunct="1">
              <a:lnSpc>
                <a:spcPct val="100000"/>
              </a:lnSpc>
              <a:spcBef>
                <a:spcPct val="30000"/>
              </a:spcBef>
              <a:spcAft>
                <a:spcPct val="0"/>
              </a:spcAft>
              <a:buClrTx/>
              <a:buSzTx/>
              <a:buFontTx/>
              <a:buNone/>
              <a:tabLst/>
              <a:defRPr/>
            </a:pPr>
            <a:r>
              <a:rPr lang="en-US" altLang="en-US" sz="1000" dirty="0" smtClean="0">
                <a:latin typeface="Lucida Sans"/>
              </a:rPr>
              <a:t>A penetration test is a simulated</a:t>
            </a:r>
            <a:r>
              <a:rPr lang="en-US" altLang="en-US" sz="1000" baseline="0" dirty="0" smtClean="0">
                <a:latin typeface="Lucida Sans"/>
              </a:rPr>
              <a:t> attack on a computer </a:t>
            </a:r>
            <a:r>
              <a:rPr lang="en-US" altLang="en-US" sz="1000" b="0" baseline="0" dirty="0" smtClean="0">
                <a:latin typeface="Lucida Sans"/>
              </a:rPr>
              <a:t>system designed to find </a:t>
            </a:r>
            <a:r>
              <a:rPr lang="en-US" altLang="en-US" sz="1000" dirty="0" smtClean="0">
                <a:latin typeface="Lucida Sans"/>
              </a:rPr>
              <a:t>easy-to-attack</a:t>
            </a:r>
            <a:r>
              <a:rPr lang="en-US" altLang="en-US" sz="1000" baseline="0" dirty="0" smtClean="0">
                <a:latin typeface="Lucida Sans"/>
              </a:rPr>
              <a:t> vulnerabilities </a:t>
            </a:r>
            <a:r>
              <a:rPr lang="en-US" altLang="en-US" sz="1000" dirty="0" smtClean="0">
                <a:latin typeface="Lucida Sans"/>
              </a:rPr>
              <a:t>in your applications. </a:t>
            </a:r>
            <a:endParaRPr lang="en-US" sz="1000" b="0" i="0" u="none" strike="noStrike" kern="1200" baseline="0" dirty="0" smtClean="0">
              <a:solidFill>
                <a:schemeClr val="tx1"/>
              </a:solidFill>
              <a:effectLst/>
              <a:latin typeface="Lucida Sans"/>
              <a:cs typeface="+mn-cs"/>
            </a:endParaRPr>
          </a:p>
          <a:p>
            <a:pPr eaLnBrk="1" hangingPunct="1">
              <a:defRPr/>
            </a:pPr>
            <a:r>
              <a:rPr lang="en-US" altLang="en-US" sz="1000" dirty="0" smtClean="0">
                <a:latin typeface="Lucida Sans"/>
              </a:rPr>
              <a:t>(1) Penetration testing can improve the security of your company and increase the security awareness of the staff.</a:t>
            </a:r>
          </a:p>
          <a:p>
            <a:pPr eaLnBrk="1" hangingPunct="1">
              <a:defRPr/>
            </a:pPr>
            <a:r>
              <a:rPr lang="en-US" altLang="en-US" sz="1000" dirty="0" smtClean="0">
                <a:latin typeface="Lucida Sans"/>
              </a:rPr>
              <a:t>(2) A penetration test</a:t>
            </a:r>
            <a:r>
              <a:rPr lang="en-US" altLang="en-US" sz="1000" baseline="0" dirty="0" smtClean="0">
                <a:latin typeface="Lucida Sans"/>
              </a:rPr>
              <a:t> must be p</a:t>
            </a:r>
            <a:r>
              <a:rPr lang="en-US" altLang="en-US" sz="1000" dirty="0" smtClean="0">
                <a:latin typeface="Lucida Sans"/>
              </a:rPr>
              <a:t>erformed in conjunction with your IT department. Take special care in giving instructions and parameters if there are no security experts in your IT department.</a:t>
            </a:r>
          </a:p>
          <a:p>
            <a:pPr eaLnBrk="1" hangingPunct="1">
              <a:defRPr/>
            </a:pPr>
            <a:r>
              <a:rPr lang="en-US" altLang="en-US" sz="1000" dirty="0" smtClean="0">
                <a:latin typeface="Lucida Sans"/>
              </a:rPr>
              <a:t>(3)</a:t>
            </a:r>
            <a:r>
              <a:rPr lang="en-US" altLang="en-US" sz="1000" baseline="0" dirty="0" smtClean="0">
                <a:latin typeface="Lucida Sans"/>
              </a:rPr>
              <a:t> </a:t>
            </a:r>
            <a:r>
              <a:rPr lang="en-US" altLang="en-US" sz="1000" dirty="0" smtClean="0">
                <a:latin typeface="Lucida Sans"/>
              </a:rPr>
              <a:t>A</a:t>
            </a:r>
            <a:r>
              <a:rPr lang="en-US" altLang="en-US" sz="1000" baseline="0" dirty="0" smtClean="0">
                <a:latin typeface="Lucida Sans"/>
              </a:rPr>
              <a:t> penetration test allows you to i</a:t>
            </a:r>
            <a:r>
              <a:rPr lang="en-US" altLang="en-US" sz="1000" dirty="0" smtClean="0">
                <a:latin typeface="Lucida Sans"/>
              </a:rPr>
              <a:t>dentify vulnerabilities and assign</a:t>
            </a:r>
            <a:r>
              <a:rPr lang="en-US" altLang="en-US" sz="1000" baseline="0" dirty="0" smtClean="0">
                <a:latin typeface="Lucida Sans"/>
              </a:rPr>
              <a:t> </a:t>
            </a:r>
            <a:r>
              <a:rPr lang="en-US" altLang="en-US" sz="1000" dirty="0" smtClean="0">
                <a:latin typeface="Lucida Sans"/>
              </a:rPr>
              <a:t>appropriate parties for fixes.</a:t>
            </a:r>
          </a:p>
          <a:p>
            <a:pPr eaLnBrk="1" hangingPunct="1">
              <a:defRPr/>
            </a:pPr>
            <a:r>
              <a:rPr lang="en-US" altLang="en-US" sz="1000" dirty="0" smtClean="0">
                <a:latin typeface="Lucida Sans"/>
              </a:rPr>
              <a:t>(4)</a:t>
            </a:r>
            <a:r>
              <a:rPr lang="en-US" altLang="en-US" sz="1000" baseline="0" dirty="0" smtClean="0">
                <a:latin typeface="Lucida Sans"/>
              </a:rPr>
              <a:t> </a:t>
            </a:r>
            <a:r>
              <a:rPr lang="en-US" altLang="en-US" sz="1000" dirty="0" smtClean="0">
                <a:latin typeface="Lucida Sans"/>
              </a:rPr>
              <a:t>You may then want to perform more penetration testing after the fixes are applied.</a:t>
            </a:r>
          </a:p>
          <a:p>
            <a:endParaRPr lang="en-US" altLang="en-US" sz="1000" dirty="0" smtClean="0">
              <a:solidFill>
                <a:schemeClr val="tx1"/>
              </a:solidFill>
              <a:latin typeface="Lucida Sans"/>
              <a:cs typeface="Arial" charset="0"/>
            </a:endParaRPr>
          </a:p>
        </p:txBody>
      </p:sp>
      <p:sp>
        <p:nvSpPr>
          <p:cNvPr id="6" name="Rectangle 6"/>
          <p:cNvSpPr>
            <a:spLocks noGrp="1" noChangeArrowheads="1"/>
          </p:cNvSpPr>
          <p:nvPr>
            <p:ph type="ftr" sz="quarter" idx="4"/>
          </p:nvPr>
        </p:nvSpPr>
        <p:spPr bwMode="auto">
          <a:xfrm>
            <a:off x="-1" y="8669508"/>
            <a:ext cx="3438659" cy="46482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200">
                <a:latin typeface="Arial" charset="0"/>
                <a:ea typeface="ＭＳ Ｐゴシック" charset="-128"/>
              </a:defRPr>
            </a:lvl1pPr>
          </a:lstStyle>
          <a:p>
            <a:pPr>
              <a:defRPr/>
            </a:pPr>
            <a:r>
              <a:rPr lang="en-US" altLang="en-US" sz="800" dirty="0">
                <a:latin typeface="Lucida Sans"/>
              </a:rPr>
              <a:t>Training Module 3, CSIRT Operation, Version 2, © 2016 FIRST</a:t>
            </a:r>
          </a:p>
        </p:txBody>
      </p:sp>
      <p:sp>
        <p:nvSpPr>
          <p:cNvPr id="7" name="Rectangle 7"/>
          <p:cNvSpPr>
            <a:spLocks noGrp="1" noChangeArrowheads="1"/>
          </p:cNvSpPr>
          <p:nvPr>
            <p:ph type="sldNum" sz="quarter" idx="5"/>
          </p:nvPr>
        </p:nvSpPr>
        <p:spPr bwMode="auto">
          <a:xfrm>
            <a:off x="3886200" y="8669508"/>
            <a:ext cx="2971800" cy="46482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a:lvl1pPr>
          </a:lstStyle>
          <a:p>
            <a:fld id="{F5E97437-CEF4-4036-91BC-BC5EA72D1A5E}" type="slidenum">
              <a:rPr lang="en-US" altLang="en-US" sz="800">
                <a:latin typeface="Lucida Sans"/>
              </a:rPr>
              <a:pPr/>
              <a:t>78</a:t>
            </a:fld>
            <a:endParaRPr lang="en-US" altLang="en-US" sz="800" dirty="0">
              <a:latin typeface="Lucida Sans"/>
            </a:endParaRPr>
          </a:p>
        </p:txBody>
      </p:sp>
    </p:spTree>
    <p:extLst>
      <p:ext uri="{BB962C8B-B14F-4D97-AF65-F5344CB8AC3E}">
        <p14:creationId xmlns:p14="http://schemas.microsoft.com/office/powerpoint/2010/main" val="1374945663"/>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p:cNvSpPr>
            <a:spLocks noGrp="1" noRot="1" noChangeAspect="1" noChangeArrowheads="1" noTextEdit="1"/>
          </p:cNvSpPr>
          <p:nvPr>
            <p:ph type="sldImg"/>
          </p:nvPr>
        </p:nvSpPr>
        <p:spPr>
          <a:ln/>
        </p:spPr>
      </p:sp>
      <p:sp>
        <p:nvSpPr>
          <p:cNvPr id="59395"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sz="1000" b="1" dirty="0" smtClean="0">
                <a:latin typeface="Lucida Sans"/>
                <a:cs typeface="Arial" charset="0"/>
              </a:rPr>
              <a:t>Learning Check</a:t>
            </a:r>
            <a:r>
              <a:rPr lang="en-US" altLang="en-US" sz="1000" b="1" i="0" dirty="0" smtClean="0">
                <a:latin typeface="Lucida Sans"/>
                <a:cs typeface="Arial" charset="0"/>
              </a:rPr>
              <a:t>: </a:t>
            </a:r>
            <a:r>
              <a:rPr lang="en-US" altLang="en-US" sz="1000" i="1" dirty="0" smtClean="0">
                <a:latin typeface="Lucida Sans"/>
                <a:cs typeface="Arial" charset="0"/>
              </a:rPr>
              <a:t>4 minutes</a:t>
            </a:r>
            <a:endParaRPr lang="en-US" altLang="en-US" sz="1000" dirty="0" smtClean="0">
              <a:latin typeface="Lucida Sans"/>
              <a:cs typeface="Arial" charset="0"/>
            </a:endParaRPr>
          </a:p>
          <a:p>
            <a:pPr eaLnBrk="1" hangingPunct="1"/>
            <a:r>
              <a:rPr lang="en-US" altLang="en-US" sz="1000" b="1" dirty="0" smtClean="0">
                <a:latin typeface="Lucida Sans"/>
                <a:cs typeface="Arial" charset="0"/>
              </a:rPr>
              <a:t>Say: </a:t>
            </a:r>
            <a:r>
              <a:rPr lang="en-US" altLang="en-US" sz="1000" dirty="0" smtClean="0">
                <a:latin typeface="Lucida Sans"/>
                <a:cs typeface="Arial" charset="0"/>
              </a:rPr>
              <a:t>Now let’s have another learning check!</a:t>
            </a:r>
          </a:p>
          <a:p>
            <a:pPr marL="0" marR="0" indent="0" algn="l" defTabSz="457200" rtl="0" eaLnBrk="1" fontAlgn="base" latinLnBrk="0" hangingPunct="1">
              <a:lnSpc>
                <a:spcPct val="100000"/>
              </a:lnSpc>
              <a:spcBef>
                <a:spcPct val="30000"/>
              </a:spcBef>
              <a:spcAft>
                <a:spcPct val="0"/>
              </a:spcAft>
              <a:buClrTx/>
              <a:buSzTx/>
              <a:buFontTx/>
              <a:buNone/>
              <a:tabLst/>
              <a:defRPr/>
            </a:pPr>
            <a:r>
              <a:rPr lang="en-US" altLang="en-US" sz="1000" b="1" dirty="0" smtClean="0">
                <a:latin typeface="Lucida Sans"/>
                <a:cs typeface="Arial" charset="0"/>
              </a:rPr>
              <a:t>Ask:</a:t>
            </a:r>
            <a:r>
              <a:rPr lang="en-US" altLang="en-US" sz="1000" b="0" baseline="0" dirty="0" smtClean="0">
                <a:latin typeface="Lucida Sans"/>
                <a:cs typeface="Arial" charset="0"/>
              </a:rPr>
              <a:t> </a:t>
            </a:r>
            <a:r>
              <a:rPr lang="en-US" sz="1000" dirty="0" smtClean="0">
                <a:latin typeface="Lucida Sans"/>
              </a:rPr>
              <a:t>If you were going to do penetration testing, which of your applications or websites would you choose and why? </a:t>
            </a:r>
          </a:p>
          <a:p>
            <a:pPr marL="0" marR="0" indent="0" algn="l" defTabSz="457200" rtl="0" eaLnBrk="1" fontAlgn="base" latinLnBrk="0" hangingPunct="1">
              <a:lnSpc>
                <a:spcPct val="100000"/>
              </a:lnSpc>
              <a:spcBef>
                <a:spcPct val="30000"/>
              </a:spcBef>
              <a:spcAft>
                <a:spcPct val="0"/>
              </a:spcAft>
              <a:buClrTx/>
              <a:buSzTx/>
              <a:buFontTx/>
              <a:buNone/>
              <a:tabLst/>
              <a:defRPr/>
            </a:pPr>
            <a:r>
              <a:rPr lang="en-US" altLang="en-US" sz="1000" b="1" dirty="0" smtClean="0">
                <a:latin typeface="Lucida Sans"/>
                <a:cs typeface="Arial" charset="0"/>
              </a:rPr>
              <a:t>Give examples: </a:t>
            </a:r>
          </a:p>
          <a:p>
            <a:pPr marL="171450" indent="-171450" algn="l">
              <a:buFont typeface="Arial" panose="020B0604020202020204" pitchFamily="34" charset="0"/>
              <a:buChar char="•"/>
            </a:pPr>
            <a:r>
              <a:rPr lang="en-US" sz="1000" dirty="0" smtClean="0">
                <a:latin typeface="Lucida Sans"/>
              </a:rPr>
              <a:t>Have you done any mock breaches? If so, what was the scenario? </a:t>
            </a:r>
          </a:p>
          <a:p>
            <a:pPr marL="171450" indent="-171450" algn="l">
              <a:buFont typeface="Arial" panose="020B0604020202020204" pitchFamily="34" charset="0"/>
              <a:buChar char="•"/>
            </a:pPr>
            <a:r>
              <a:rPr lang="en-US" sz="1000" dirty="0" smtClean="0">
                <a:latin typeface="Lucida Sans"/>
              </a:rPr>
              <a:t>If not, what would you target to gain the most experience? </a:t>
            </a:r>
            <a:endParaRPr lang="en-US" altLang="en-US" sz="1000" dirty="0" smtClean="0">
              <a:latin typeface="Lucida Sans"/>
              <a:cs typeface="Arial" charset="0"/>
            </a:endParaRPr>
          </a:p>
          <a:p>
            <a:pPr eaLnBrk="1" hangingPunct="1"/>
            <a:r>
              <a:rPr lang="en-US" altLang="en-US" sz="1000" b="1" dirty="0" smtClean="0">
                <a:latin typeface="Lucida Sans"/>
                <a:cs typeface="Arial" charset="0"/>
              </a:rPr>
              <a:t>Sample answers:</a:t>
            </a:r>
            <a:r>
              <a:rPr lang="en-US" altLang="en-US" sz="1000" b="0" dirty="0" smtClean="0">
                <a:latin typeface="Lucida Sans"/>
                <a:cs typeface="Arial" charset="0"/>
              </a:rPr>
              <a:t> W</a:t>
            </a:r>
            <a:r>
              <a:rPr lang="en-US" altLang="en-US" sz="1000" b="0" baseline="0" dirty="0" smtClean="0">
                <a:latin typeface="Lucida Sans"/>
                <a:cs typeface="Arial" charset="0"/>
              </a:rPr>
              <a:t>ebsites that contain password-protected data are good candidates for penetration testing, as are sites that direct traffic for an entire organization, such as the front page of a company website.</a:t>
            </a:r>
            <a:endParaRPr lang="en-US" altLang="en-US" sz="1000" b="0" dirty="0" smtClean="0">
              <a:latin typeface="Lucida Sans"/>
              <a:cs typeface="Arial" charset="0"/>
            </a:endParaRPr>
          </a:p>
        </p:txBody>
      </p:sp>
      <p:sp>
        <p:nvSpPr>
          <p:cNvPr id="6" name="Rectangle 6"/>
          <p:cNvSpPr>
            <a:spLocks noGrp="1" noChangeArrowheads="1"/>
          </p:cNvSpPr>
          <p:nvPr>
            <p:ph type="ftr" sz="quarter" idx="4"/>
          </p:nvPr>
        </p:nvSpPr>
        <p:spPr bwMode="auto">
          <a:xfrm>
            <a:off x="-1" y="8669508"/>
            <a:ext cx="3438659" cy="46482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200">
                <a:latin typeface="Arial" charset="0"/>
                <a:ea typeface="ＭＳ Ｐゴシック" charset="-128"/>
              </a:defRPr>
            </a:lvl1pPr>
          </a:lstStyle>
          <a:p>
            <a:pPr>
              <a:defRPr/>
            </a:pPr>
            <a:r>
              <a:rPr lang="en-US" altLang="en-US" sz="800" dirty="0">
                <a:latin typeface="Lucida Sans"/>
              </a:rPr>
              <a:t>Training Module 3, CSIRT Operation, Version 2, © 2016 FIRST</a:t>
            </a:r>
          </a:p>
        </p:txBody>
      </p:sp>
      <p:sp>
        <p:nvSpPr>
          <p:cNvPr id="7" name="Rectangle 7"/>
          <p:cNvSpPr>
            <a:spLocks noGrp="1" noChangeArrowheads="1"/>
          </p:cNvSpPr>
          <p:nvPr>
            <p:ph type="sldNum" sz="quarter" idx="5"/>
          </p:nvPr>
        </p:nvSpPr>
        <p:spPr bwMode="auto">
          <a:xfrm>
            <a:off x="3886200" y="8669508"/>
            <a:ext cx="2971800" cy="46482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a:lvl1pPr>
          </a:lstStyle>
          <a:p>
            <a:fld id="{F5E97437-CEF4-4036-91BC-BC5EA72D1A5E}" type="slidenum">
              <a:rPr lang="en-US" altLang="en-US" sz="800">
                <a:latin typeface="Lucida Sans"/>
              </a:rPr>
              <a:pPr/>
              <a:t>79</a:t>
            </a:fld>
            <a:endParaRPr lang="en-US" altLang="en-US" sz="800" dirty="0">
              <a:latin typeface="Lucida Sans"/>
            </a:endParaRPr>
          </a:p>
        </p:txBody>
      </p:sp>
    </p:spTree>
    <p:extLst>
      <p:ext uri="{BB962C8B-B14F-4D97-AF65-F5344CB8AC3E}">
        <p14:creationId xmlns:p14="http://schemas.microsoft.com/office/powerpoint/2010/main" val="3568765392"/>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2"/>
          <p:cNvSpPr>
            <a:spLocks noGrp="1" noRot="1" noChangeAspect="1" noChangeArrowheads="1" noTextEdit="1"/>
          </p:cNvSpPr>
          <p:nvPr>
            <p:ph type="sldImg"/>
          </p:nvPr>
        </p:nvSpPr>
        <p:spPr>
          <a:ln/>
        </p:spPr>
      </p:sp>
      <p:sp>
        <p:nvSpPr>
          <p:cNvPr id="6349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smtClean="0"/>
          </a:p>
        </p:txBody>
      </p:sp>
      <p:sp>
        <p:nvSpPr>
          <p:cNvPr id="6" name="Rectangle 6"/>
          <p:cNvSpPr>
            <a:spLocks noGrp="1" noChangeArrowheads="1"/>
          </p:cNvSpPr>
          <p:nvPr>
            <p:ph type="ftr" sz="quarter" idx="4"/>
          </p:nvPr>
        </p:nvSpPr>
        <p:spPr bwMode="auto">
          <a:xfrm>
            <a:off x="-1" y="8669508"/>
            <a:ext cx="3438659" cy="46482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200">
                <a:latin typeface="Arial" charset="0"/>
                <a:ea typeface="ＭＳ Ｐゴシック" charset="-128"/>
              </a:defRPr>
            </a:lvl1pPr>
          </a:lstStyle>
          <a:p>
            <a:pPr>
              <a:defRPr/>
            </a:pPr>
            <a:r>
              <a:rPr lang="en-US" altLang="en-US" sz="800" dirty="0">
                <a:latin typeface="Lucida Sans"/>
              </a:rPr>
              <a:t>Training Module 3, CSIRT Operation, Version 2, © 2016 FIRST</a:t>
            </a:r>
          </a:p>
        </p:txBody>
      </p:sp>
      <p:sp>
        <p:nvSpPr>
          <p:cNvPr id="7" name="Rectangle 7"/>
          <p:cNvSpPr>
            <a:spLocks noGrp="1" noChangeArrowheads="1"/>
          </p:cNvSpPr>
          <p:nvPr>
            <p:ph type="sldNum" sz="quarter" idx="5"/>
          </p:nvPr>
        </p:nvSpPr>
        <p:spPr bwMode="auto">
          <a:xfrm>
            <a:off x="3886200" y="8669508"/>
            <a:ext cx="2971800" cy="46482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a:lvl1pPr>
          </a:lstStyle>
          <a:p>
            <a:fld id="{F5E97437-CEF4-4036-91BC-BC5EA72D1A5E}" type="slidenum">
              <a:rPr lang="en-US" altLang="en-US" sz="800">
                <a:latin typeface="Lucida Sans"/>
              </a:rPr>
              <a:pPr/>
              <a:t>81</a:t>
            </a:fld>
            <a:endParaRPr lang="en-US" altLang="en-US" sz="800" dirty="0">
              <a:latin typeface="Lucida Sans"/>
            </a:endParaRPr>
          </a:p>
        </p:txBody>
      </p:sp>
    </p:spTree>
    <p:extLst>
      <p:ext uri="{BB962C8B-B14F-4D97-AF65-F5344CB8AC3E}">
        <p14:creationId xmlns:p14="http://schemas.microsoft.com/office/powerpoint/2010/main" val="177918336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Rot="1" noChangeAspect="1" noChangeArrowheads="1" noTextEdit="1"/>
          </p:cNvSpPr>
          <p:nvPr>
            <p:ph type="sldImg"/>
          </p:nvPr>
        </p:nvSpPr>
        <p:spPr>
          <a:ln/>
        </p:spPr>
      </p:sp>
      <p:sp>
        <p:nvSpPr>
          <p:cNvPr id="21507" name="Rectangle 3"/>
          <p:cNvSpPr>
            <a:spLocks noGrp="1" noChangeArrowheads="1"/>
          </p:cNvSpPr>
          <p:nvPr>
            <p:ph type="body" idx="1"/>
          </p:nvPr>
        </p:nvSpPr>
        <p:spPr>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defRPr/>
            </a:pPr>
            <a:r>
              <a:rPr lang="en-US" altLang="en-US" sz="1000" b="1" dirty="0" smtClean="0">
                <a:latin typeface="Lucida Sans"/>
                <a:cs typeface="Arial" charset="0"/>
              </a:rPr>
              <a:t>1. Plan and Prepare</a:t>
            </a:r>
            <a:r>
              <a:rPr lang="en-US" altLang="en-US" sz="1000" b="1" i="0" dirty="0" smtClean="0">
                <a:latin typeface="Lucida Sans"/>
                <a:cs typeface="Arial" charset="0"/>
              </a:rPr>
              <a:t>: </a:t>
            </a:r>
            <a:r>
              <a:rPr lang="en-US" altLang="en-US" sz="1000" i="1" dirty="0" smtClean="0">
                <a:latin typeface="Lucida Sans"/>
                <a:cs typeface="Arial" charset="0"/>
              </a:rPr>
              <a:t>1 minute</a:t>
            </a:r>
          </a:p>
          <a:p>
            <a:pPr eaLnBrk="1" hangingPunct="1">
              <a:defRPr/>
            </a:pPr>
            <a:endParaRPr lang="en-US" altLang="en-US" sz="1000" dirty="0" smtClean="0">
              <a:latin typeface="Lucida Sans"/>
              <a:cs typeface="Arial" charset="0"/>
            </a:endParaRPr>
          </a:p>
          <a:p>
            <a:pPr eaLnBrk="1" hangingPunct="1">
              <a:defRPr/>
            </a:pPr>
            <a:r>
              <a:rPr lang="en-US" altLang="en-US" sz="1000" b="1" dirty="0" smtClean="0">
                <a:latin typeface="Lucida Sans"/>
                <a:cs typeface="Arial" charset="0"/>
              </a:rPr>
              <a:t>Say: </a:t>
            </a:r>
            <a:r>
              <a:rPr lang="en-US" altLang="en-US" sz="1000" dirty="0" smtClean="0">
                <a:latin typeface="Lucida Sans"/>
                <a:cs typeface="Arial" charset="0"/>
              </a:rPr>
              <a:t>As a first step, let’s discuss what it means to plan and</a:t>
            </a:r>
            <a:r>
              <a:rPr lang="en-US" altLang="en-US" sz="1000" baseline="0" dirty="0" smtClean="0">
                <a:latin typeface="Lucida Sans"/>
                <a:cs typeface="Arial" charset="0"/>
              </a:rPr>
              <a:t> </a:t>
            </a:r>
            <a:r>
              <a:rPr lang="en-US" altLang="en-US" sz="1000" dirty="0" smtClean="0">
                <a:latin typeface="Lucida Sans"/>
                <a:cs typeface="Arial" charset="0"/>
              </a:rPr>
              <a:t>prepare. We need to ensure that our contact information is up-to-date and that we are able to recognize the signs of attacks. This</a:t>
            </a:r>
            <a:r>
              <a:rPr lang="en-US" altLang="en-US" sz="1000" baseline="0" dirty="0" smtClean="0">
                <a:latin typeface="Lucida Sans"/>
                <a:cs typeface="Arial" charset="0"/>
              </a:rPr>
              <a:t> is where you e</a:t>
            </a:r>
            <a:r>
              <a:rPr lang="en-US" altLang="en-US" sz="1000" b="0" dirty="0" smtClean="0">
                <a:latin typeface="Lucida Sans"/>
                <a:cs typeface="Arial" charset="0"/>
              </a:rPr>
              <a:t>stablish contacts with</a:t>
            </a:r>
            <a:r>
              <a:rPr lang="en-US" altLang="en-US" sz="1000" b="0" baseline="0" dirty="0" smtClean="0">
                <a:latin typeface="Lucida Sans"/>
                <a:cs typeface="Arial" charset="0"/>
              </a:rPr>
              <a:t> other groups and teams, internally and externally, and create processes for how to classify and handle threats. It is also critical to maintain and update policies that guard against threats.</a:t>
            </a:r>
            <a:endParaRPr lang="en-US" altLang="en-US" sz="1000" b="1" dirty="0" smtClean="0">
              <a:latin typeface="Lucida Sans"/>
              <a:cs typeface="Arial" charset="0"/>
            </a:endParaRPr>
          </a:p>
        </p:txBody>
      </p:sp>
      <p:sp>
        <p:nvSpPr>
          <p:cNvPr id="6" name="Rectangle 6"/>
          <p:cNvSpPr>
            <a:spLocks noGrp="1" noChangeArrowheads="1"/>
          </p:cNvSpPr>
          <p:nvPr>
            <p:ph type="ftr" sz="quarter" idx="4"/>
          </p:nvPr>
        </p:nvSpPr>
        <p:spPr bwMode="auto">
          <a:xfrm>
            <a:off x="-1" y="8669508"/>
            <a:ext cx="3438659" cy="46482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200">
                <a:latin typeface="Arial" charset="0"/>
                <a:ea typeface="ＭＳ Ｐゴシック" charset="-128"/>
              </a:defRPr>
            </a:lvl1pPr>
          </a:lstStyle>
          <a:p>
            <a:pPr>
              <a:defRPr/>
            </a:pPr>
            <a:r>
              <a:rPr lang="en-US" altLang="en-US" sz="800" dirty="0">
                <a:latin typeface="Lucida Sans"/>
              </a:rPr>
              <a:t>Training Module 3, CSIRT Operation, Version 2, © 2016 FIRST</a:t>
            </a:r>
          </a:p>
        </p:txBody>
      </p:sp>
      <p:sp>
        <p:nvSpPr>
          <p:cNvPr id="7" name="Rectangle 7"/>
          <p:cNvSpPr>
            <a:spLocks noGrp="1" noChangeArrowheads="1"/>
          </p:cNvSpPr>
          <p:nvPr>
            <p:ph type="sldNum" sz="quarter" idx="5"/>
          </p:nvPr>
        </p:nvSpPr>
        <p:spPr bwMode="auto">
          <a:xfrm>
            <a:off x="3886200" y="8669508"/>
            <a:ext cx="2971800" cy="46482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a:lvl1pPr>
          </a:lstStyle>
          <a:p>
            <a:fld id="{F5E97437-CEF4-4036-91BC-BC5EA72D1A5E}" type="slidenum">
              <a:rPr lang="en-US" altLang="en-US" sz="800">
                <a:latin typeface="Lucida Sans"/>
              </a:rPr>
              <a:pPr/>
              <a:t>8</a:t>
            </a:fld>
            <a:endParaRPr lang="en-US" altLang="en-US" sz="800" dirty="0">
              <a:latin typeface="Lucida Sans"/>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Rot="1" noChangeAspect="1" noChangeArrowheads="1" noTextEdit="1"/>
          </p:cNvSpPr>
          <p:nvPr>
            <p:ph type="sldImg"/>
          </p:nvPr>
        </p:nvSpPr>
        <p:spPr>
          <a:ln/>
        </p:spPr>
      </p:sp>
      <p:sp>
        <p:nvSpPr>
          <p:cNvPr id="21507" name="Rectangle 3"/>
          <p:cNvSpPr>
            <a:spLocks noGrp="1" noChangeArrowheads="1"/>
          </p:cNvSpPr>
          <p:nvPr>
            <p:ph type="body" idx="1"/>
          </p:nvPr>
        </p:nvSpPr>
        <p:spPr>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defRPr/>
            </a:pPr>
            <a:r>
              <a:rPr lang="en-US" altLang="en-US" sz="900" b="1" dirty="0" smtClean="0">
                <a:latin typeface="Lucida Sans"/>
                <a:cs typeface="Arial" charset="0"/>
              </a:rPr>
              <a:t>Maintain External Contact Information</a:t>
            </a:r>
            <a:r>
              <a:rPr lang="en-US" altLang="en-US" sz="900" b="1" i="0" dirty="0" smtClean="0">
                <a:latin typeface="Lucida Sans"/>
                <a:cs typeface="Arial" charset="0"/>
              </a:rPr>
              <a:t>: </a:t>
            </a:r>
            <a:r>
              <a:rPr lang="en-US" altLang="en-US" sz="900" b="0" i="1" dirty="0" smtClean="0">
                <a:latin typeface="Lucida Sans"/>
                <a:cs typeface="Arial" charset="0"/>
              </a:rPr>
              <a:t>2</a:t>
            </a:r>
            <a:r>
              <a:rPr lang="en-US" altLang="en-US" sz="900" b="0" i="1" baseline="0" dirty="0" smtClean="0">
                <a:latin typeface="Lucida Sans"/>
                <a:cs typeface="Arial" charset="0"/>
              </a:rPr>
              <a:t> to 5 </a:t>
            </a:r>
            <a:r>
              <a:rPr lang="en-US" altLang="en-US" sz="900" i="1" dirty="0" smtClean="0">
                <a:latin typeface="Lucida Sans"/>
                <a:cs typeface="Arial" charset="0"/>
              </a:rPr>
              <a:t>minutes</a:t>
            </a:r>
          </a:p>
          <a:p>
            <a:pPr eaLnBrk="1" hangingPunct="1">
              <a:defRPr/>
            </a:pPr>
            <a:endParaRPr lang="en-US" altLang="en-US" sz="900" dirty="0" smtClean="0">
              <a:latin typeface="Lucida Sans"/>
              <a:cs typeface="Arial" charset="0"/>
            </a:endParaRPr>
          </a:p>
          <a:p>
            <a:pPr marL="0" marR="0" indent="0" algn="l" defTabSz="457200" rtl="0" eaLnBrk="1" fontAlgn="base" latinLnBrk="0" hangingPunct="1">
              <a:lnSpc>
                <a:spcPct val="100000"/>
              </a:lnSpc>
              <a:spcBef>
                <a:spcPct val="30000"/>
              </a:spcBef>
              <a:spcAft>
                <a:spcPct val="0"/>
              </a:spcAft>
              <a:buClrTx/>
              <a:buSzTx/>
              <a:buFontTx/>
              <a:buNone/>
              <a:tabLst/>
              <a:defRPr/>
            </a:pPr>
            <a:r>
              <a:rPr lang="en-US" altLang="en-US" sz="900" b="1" dirty="0" smtClean="0">
                <a:latin typeface="Lucida Sans"/>
                <a:cs typeface="Arial" charset="0"/>
              </a:rPr>
              <a:t>Say: </a:t>
            </a:r>
            <a:r>
              <a:rPr lang="en-US" altLang="en-US" sz="900" dirty="0" smtClean="0">
                <a:latin typeface="Lucida Sans"/>
                <a:cs typeface="Arial" charset="0"/>
              </a:rPr>
              <a:t>Relationships between CSIRTs and external parties help to create a mutually beneficial, trusted community. This includes discussing incidents with parties such as Internet service providers, software vendors, peers, and even law enforcement. Creating a community of trusting partnerships can be cru</a:t>
            </a:r>
            <a:r>
              <a:rPr lang="en-US" altLang="en-US" sz="900" b="0" dirty="0" smtClean="0">
                <a:latin typeface="Lucida Sans"/>
                <a:cs typeface="Arial" charset="0"/>
              </a:rPr>
              <a:t>cial to resolve the incidents or upcoming issues. As with internal relationships, </a:t>
            </a:r>
            <a:r>
              <a:rPr lang="en-US" altLang="en-US" sz="900" b="0" baseline="0" dirty="0" smtClean="0">
                <a:latin typeface="Lucida Sans"/>
                <a:cs typeface="Arial" charset="0"/>
              </a:rPr>
              <a:t>you can think about external relationships in three groups:</a:t>
            </a:r>
          </a:p>
          <a:p>
            <a:pPr marL="0" marR="0" indent="0" algn="l" defTabSz="457200" rtl="0" eaLnBrk="1" fontAlgn="base" latinLnBrk="0" hangingPunct="1">
              <a:lnSpc>
                <a:spcPct val="100000"/>
              </a:lnSpc>
              <a:spcBef>
                <a:spcPct val="30000"/>
              </a:spcBef>
              <a:spcAft>
                <a:spcPct val="0"/>
              </a:spcAft>
              <a:buClrTx/>
              <a:buSzTx/>
              <a:buFontTx/>
              <a:buNone/>
              <a:tabLst/>
              <a:defRPr/>
            </a:pPr>
            <a:r>
              <a:rPr lang="en-US" altLang="en-US" sz="900" baseline="0" dirty="0" smtClean="0">
                <a:latin typeface="Lucida Sans"/>
                <a:cs typeface="Arial" charset="0"/>
              </a:rPr>
              <a:t>(1) Groups with which your organization does business. This can include c</a:t>
            </a:r>
            <a:r>
              <a:rPr lang="en-US" altLang="en-US" sz="900" dirty="0" smtClean="0">
                <a:latin typeface="Lucida Sans"/>
                <a:ea typeface="Lucida Sans" panose="020B0602030504020204" pitchFamily="34" charset="0"/>
                <a:cs typeface="Lucida Sans" panose="020B0602030504020204" pitchFamily="34" charset="0"/>
              </a:rPr>
              <a:t>ontracted external support personnel, security organizations such as other CSIRTs and Community Emergency Response Teams, or </a:t>
            </a:r>
            <a:r>
              <a:rPr lang="en-US" altLang="en-US" sz="900" b="0" dirty="0" smtClean="0">
                <a:latin typeface="Lucida Sans"/>
                <a:ea typeface="Lucida Sans" panose="020B0602030504020204" pitchFamily="34" charset="0"/>
                <a:cs typeface="Lucida Sans" panose="020B0602030504020204" pitchFamily="34" charset="0"/>
              </a:rPr>
              <a:t>CERTs [pronounced</a:t>
            </a:r>
            <a:r>
              <a:rPr lang="en-US" altLang="en-US" sz="900" b="0" baseline="0" dirty="0" smtClean="0">
                <a:latin typeface="Lucida Sans"/>
                <a:ea typeface="Lucida Sans" panose="020B0602030504020204" pitchFamily="34" charset="0"/>
                <a:cs typeface="Lucida Sans" panose="020B0602030504020204" pitchFamily="34" charset="0"/>
              </a:rPr>
              <a:t> “sirts”]</a:t>
            </a:r>
            <a:r>
              <a:rPr lang="en-US" altLang="en-US" sz="900" dirty="0" smtClean="0">
                <a:latin typeface="Lucida Sans"/>
                <a:ea typeface="Lucida Sans" panose="020B0602030504020204" pitchFamily="34" charset="0"/>
                <a:cs typeface="Lucida Sans" panose="020B0602030504020204" pitchFamily="34" charset="0"/>
              </a:rPr>
              <a:t>, managed service providers, and business partners.</a:t>
            </a:r>
          </a:p>
          <a:p>
            <a:pPr marL="0" marR="0" indent="0" algn="l" defTabSz="457200" rtl="0" eaLnBrk="1" fontAlgn="base" latinLnBrk="0" hangingPunct="1">
              <a:lnSpc>
                <a:spcPct val="100000"/>
              </a:lnSpc>
              <a:spcBef>
                <a:spcPct val="30000"/>
              </a:spcBef>
              <a:spcAft>
                <a:spcPct val="0"/>
              </a:spcAft>
              <a:buClrTx/>
              <a:buSzTx/>
              <a:buFontTx/>
              <a:buNone/>
              <a:tabLst/>
              <a:defRPr/>
            </a:pPr>
            <a:r>
              <a:rPr lang="en-US" altLang="en-US" sz="900" dirty="0" smtClean="0">
                <a:latin typeface="Lucida Sans"/>
                <a:ea typeface="Lucida Sans" panose="020B0602030504020204" pitchFamily="34" charset="0"/>
                <a:cs typeface="Lucida Sans" panose="020B0602030504020204" pitchFamily="34" charset="0"/>
              </a:rPr>
              <a:t>(2)</a:t>
            </a:r>
            <a:r>
              <a:rPr lang="en-US" altLang="en-US" sz="900" baseline="0" dirty="0" smtClean="0">
                <a:latin typeface="Lucida Sans"/>
                <a:ea typeface="Lucida Sans" panose="020B0602030504020204" pitchFamily="34" charset="0"/>
                <a:cs typeface="Lucida Sans" panose="020B0602030504020204" pitchFamily="34" charset="0"/>
              </a:rPr>
              <a:t> External agencies such as l</a:t>
            </a:r>
            <a:r>
              <a:rPr lang="en-US" altLang="en-US" sz="900" dirty="0" smtClean="0">
                <a:latin typeface="Lucida Sans"/>
                <a:ea typeface="Lucida Sans" panose="020B0602030504020204" pitchFamily="34" charset="0"/>
                <a:cs typeface="Lucida Sans" panose="020B0602030504020204" pitchFamily="34" charset="0"/>
              </a:rPr>
              <a:t>aw enforcement organizations, emergency authorities, and appropriate</a:t>
            </a:r>
            <a:r>
              <a:rPr lang="en-US" altLang="en-US" sz="900" baseline="0" dirty="0" smtClean="0">
                <a:latin typeface="Lucida Sans"/>
                <a:ea typeface="Lucida Sans" panose="020B0602030504020204" pitchFamily="34" charset="0"/>
                <a:cs typeface="Lucida Sans" panose="020B0602030504020204" pitchFamily="34" charset="0"/>
              </a:rPr>
              <a:t> </a:t>
            </a:r>
            <a:r>
              <a:rPr lang="en-US" altLang="en-US" sz="900" dirty="0" smtClean="0">
                <a:latin typeface="Lucida Sans"/>
                <a:ea typeface="Lucida Sans" panose="020B0602030504020204" pitchFamily="34" charset="0"/>
                <a:cs typeface="Lucida Sans" panose="020B0602030504020204" pitchFamily="34" charset="0"/>
              </a:rPr>
              <a:t>government organizations;</a:t>
            </a:r>
          </a:p>
          <a:p>
            <a:pPr marL="0" marR="0" indent="0" algn="l" defTabSz="457200" rtl="0" eaLnBrk="1" fontAlgn="base" latinLnBrk="0" hangingPunct="1">
              <a:lnSpc>
                <a:spcPct val="100000"/>
              </a:lnSpc>
              <a:spcBef>
                <a:spcPct val="30000"/>
              </a:spcBef>
              <a:spcAft>
                <a:spcPct val="0"/>
              </a:spcAft>
              <a:buClrTx/>
              <a:buSzTx/>
              <a:buFontTx/>
              <a:buNone/>
              <a:tabLst/>
              <a:defRPr/>
            </a:pPr>
            <a:r>
              <a:rPr lang="en-US" altLang="en-US" sz="900" baseline="0" dirty="0" smtClean="0">
                <a:latin typeface="Lucida Sans"/>
                <a:cs typeface="Lucida Sans" panose="020B0602030504020204" pitchFamily="34" charset="0"/>
              </a:rPr>
              <a:t>(3) And of course your organization’s customers and the general public. </a:t>
            </a:r>
            <a:r>
              <a:rPr lang="en-US" altLang="en-US" sz="900" baseline="0" dirty="0" smtClean="0">
                <a:latin typeface="Lucida Sans"/>
                <a:cs typeface="Arial" charset="0"/>
              </a:rPr>
              <a:t>You should find out </a:t>
            </a:r>
            <a:r>
              <a:rPr lang="en-US" altLang="en-US" sz="900" b="0" strike="noStrike" baseline="0" dirty="0" smtClean="0">
                <a:latin typeface="Lucida Sans"/>
                <a:cs typeface="Arial" charset="0"/>
              </a:rPr>
              <a:t>the way </a:t>
            </a:r>
            <a:r>
              <a:rPr lang="en-US" altLang="en-US" sz="900" baseline="0" dirty="0" smtClean="0">
                <a:latin typeface="Lucida Sans"/>
                <a:cs typeface="Arial" charset="0"/>
              </a:rPr>
              <a:t>your organization gets in touch with customers and general public. Check with your legal and PR teams about the level of contact to have.</a:t>
            </a:r>
          </a:p>
          <a:p>
            <a:pPr marL="0" marR="0" indent="0" algn="l" defTabSz="457200" rtl="0" eaLnBrk="1" fontAlgn="base" latinLnBrk="0" hangingPunct="1">
              <a:lnSpc>
                <a:spcPct val="100000"/>
              </a:lnSpc>
              <a:spcBef>
                <a:spcPct val="30000"/>
              </a:spcBef>
              <a:spcAft>
                <a:spcPct val="0"/>
              </a:spcAft>
              <a:buClrTx/>
              <a:buSzTx/>
              <a:buFontTx/>
              <a:buNone/>
              <a:tabLst/>
              <a:defRPr/>
            </a:pPr>
            <a:endParaRPr lang="en-US" altLang="en-US" sz="900" baseline="0" dirty="0" smtClean="0">
              <a:latin typeface="Lucida Sans"/>
              <a:cs typeface="Arial" charset="0"/>
            </a:endParaRPr>
          </a:p>
          <a:p>
            <a:pPr marL="0" marR="0" indent="0" algn="l" defTabSz="457200" rtl="0" eaLnBrk="1" fontAlgn="base" latinLnBrk="0" hangingPunct="1">
              <a:lnSpc>
                <a:spcPct val="100000"/>
              </a:lnSpc>
              <a:spcBef>
                <a:spcPct val="30000"/>
              </a:spcBef>
              <a:spcAft>
                <a:spcPct val="0"/>
              </a:spcAft>
              <a:buClrTx/>
              <a:buSzTx/>
              <a:buFontTx/>
              <a:buNone/>
              <a:tabLst/>
              <a:defRPr/>
            </a:pPr>
            <a:r>
              <a:rPr lang="en-US" altLang="en-US" sz="900" b="1" dirty="0" smtClean="0">
                <a:latin typeface="Lucida Sans"/>
                <a:cs typeface="Arial" charset="0"/>
              </a:rPr>
              <a:t>Mention</a:t>
            </a:r>
            <a:r>
              <a:rPr lang="en-US" altLang="en-US" sz="900" dirty="0" smtClean="0">
                <a:latin typeface="Lucida Sans"/>
                <a:cs typeface="Arial" charset="0"/>
              </a:rPr>
              <a:t> particular experience working with one or two of these roles.</a:t>
            </a:r>
          </a:p>
        </p:txBody>
      </p:sp>
      <p:sp>
        <p:nvSpPr>
          <p:cNvPr id="6" name="Rectangle 6"/>
          <p:cNvSpPr>
            <a:spLocks noGrp="1" noChangeArrowheads="1"/>
          </p:cNvSpPr>
          <p:nvPr>
            <p:ph type="ftr" sz="quarter" idx="4"/>
          </p:nvPr>
        </p:nvSpPr>
        <p:spPr bwMode="auto">
          <a:xfrm>
            <a:off x="-1" y="8669508"/>
            <a:ext cx="3438659" cy="46482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200">
                <a:latin typeface="Arial" charset="0"/>
                <a:ea typeface="ＭＳ Ｐゴシック" charset="-128"/>
              </a:defRPr>
            </a:lvl1pPr>
          </a:lstStyle>
          <a:p>
            <a:pPr>
              <a:defRPr/>
            </a:pPr>
            <a:r>
              <a:rPr lang="en-US" altLang="en-US" sz="800" dirty="0">
                <a:latin typeface="Lucida Sans"/>
              </a:rPr>
              <a:t>Training Module 3, CSIRT Operation, Version 2, © 2016 FIRST</a:t>
            </a:r>
          </a:p>
        </p:txBody>
      </p:sp>
      <p:sp>
        <p:nvSpPr>
          <p:cNvPr id="7" name="Rectangle 7"/>
          <p:cNvSpPr>
            <a:spLocks noGrp="1" noChangeArrowheads="1"/>
          </p:cNvSpPr>
          <p:nvPr>
            <p:ph type="sldNum" sz="quarter" idx="5"/>
          </p:nvPr>
        </p:nvSpPr>
        <p:spPr bwMode="auto">
          <a:xfrm>
            <a:off x="3886200" y="8669508"/>
            <a:ext cx="2971800" cy="46482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a:lvl1pPr>
          </a:lstStyle>
          <a:p>
            <a:fld id="{F5E97437-CEF4-4036-91BC-BC5EA72D1A5E}" type="slidenum">
              <a:rPr lang="en-US" altLang="en-US" sz="800">
                <a:latin typeface="Lucida Sans"/>
              </a:rPr>
              <a:pPr/>
              <a:t>9</a:t>
            </a:fld>
            <a:endParaRPr lang="en-US" altLang="en-US" sz="800" dirty="0">
              <a:latin typeface="Lucida Sans"/>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 Id="rId3"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pn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p:cSld name="Title Slide">
    <p:bg>
      <p:bgPr>
        <a:blipFill dpi="0" rotWithShape="1">
          <a:blip r:embed="rId2">
            <a:lum/>
          </a:blip>
          <a:srcRect/>
          <a:stretch>
            <a:fillRect l="-17000" r="-17000"/>
          </a:stretch>
        </a:blipFill>
        <a:effectLst/>
      </p:bgPr>
    </p:bg>
    <p:spTree>
      <p:nvGrpSpPr>
        <p:cNvPr id="1" name=""/>
        <p:cNvGrpSpPr/>
        <p:nvPr/>
      </p:nvGrpSpPr>
      <p:grpSpPr>
        <a:xfrm>
          <a:off x="0" y="0"/>
          <a:ext cx="0" cy="0"/>
          <a:chOff x="0" y="0"/>
          <a:chExt cx="0" cy="0"/>
        </a:xfrm>
      </p:grpSpPr>
      <p:pic>
        <p:nvPicPr>
          <p:cNvPr id="2050" name="Picture 2" descr="ttps://www.first.org/identity/first-org.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3400" y="4919980"/>
            <a:ext cx="2933700" cy="1760220"/>
          </a:xfrm>
          <a:prstGeom prst="rect">
            <a:avLst/>
          </a:prstGeom>
          <a:noFill/>
          <a:extLst>
            <a:ext uri="{909E8E84-426E-40DD-AFC4-6F175D3DCCD1}">
              <a14:hiddenFill xmlns:a14="http://schemas.microsoft.com/office/drawing/2010/main">
                <a:solidFill>
                  <a:srgbClr val="FFFFFF"/>
                </a:solidFill>
              </a14:hiddenFill>
            </a:ext>
          </a:extLst>
        </p:spPr>
      </p:pic>
      <p:sp>
        <p:nvSpPr>
          <p:cNvPr id="10" name="Title 1"/>
          <p:cNvSpPr>
            <a:spLocks noGrp="1"/>
          </p:cNvSpPr>
          <p:nvPr>
            <p:ph type="ctrTitle"/>
          </p:nvPr>
        </p:nvSpPr>
        <p:spPr>
          <a:xfrm>
            <a:off x="3048000" y="3646714"/>
            <a:ext cx="5410200" cy="704850"/>
          </a:xfrm>
          <a:prstGeom prst="rect">
            <a:avLst/>
          </a:prstGeom>
        </p:spPr>
        <p:txBody>
          <a:bodyPr anchor="ctr" anchorCtr="0">
            <a:normAutofit/>
          </a:bodyPr>
          <a:lstStyle>
            <a:lvl1pPr algn="r">
              <a:defRPr sz="2800" b="1">
                <a:latin typeface="Arial" pitchFamily="34" charset="0"/>
                <a:cs typeface="Arial" pitchFamily="34" charset="0"/>
              </a:defRPr>
            </a:lvl1pPr>
          </a:lstStyle>
          <a:p>
            <a:r>
              <a:rPr lang="en-US" smtClean="0"/>
              <a:t>Click to edit Master title style</a:t>
            </a:r>
            <a:endParaRPr lang="en-US" dirty="0"/>
          </a:p>
        </p:txBody>
      </p:sp>
      <p:sp>
        <p:nvSpPr>
          <p:cNvPr id="11" name="Subtitle 2"/>
          <p:cNvSpPr>
            <a:spLocks noGrp="1"/>
          </p:cNvSpPr>
          <p:nvPr>
            <p:ph type="subTitle" idx="1" hasCustomPrompt="1"/>
          </p:nvPr>
        </p:nvSpPr>
        <p:spPr>
          <a:xfrm>
            <a:off x="3581400" y="4620208"/>
            <a:ext cx="4876800" cy="914400"/>
          </a:xfrm>
          <a:prstGeom prst="rect">
            <a:avLst/>
          </a:prstGeom>
        </p:spPr>
        <p:txBody>
          <a:bodyPr>
            <a:normAutofit/>
          </a:bodyPr>
          <a:lstStyle>
            <a:lvl1pPr marL="0" indent="0" algn="r">
              <a:buNone/>
              <a:defRPr sz="1600" baseline="0">
                <a:solidFill>
                  <a:schemeClr val="tx1">
                    <a:tint val="75000"/>
                  </a:schemeClr>
                </a:solidFill>
                <a:latin typeface="Arial" pitchFamily="34" charset="0"/>
                <a:cs typeface="Arial"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Presenter</a:t>
            </a:r>
          </a:p>
          <a:p>
            <a:r>
              <a:rPr lang="en-US" dirty="0" smtClean="0"/>
              <a:t>Date of Presentation</a:t>
            </a:r>
            <a:endParaRPr lang="en-US" dirty="0"/>
          </a:p>
        </p:txBody>
      </p:sp>
    </p:spTree>
    <p:extLst/>
  </p:cSld>
  <p:clrMapOvr>
    <a:masterClrMapping/>
  </p:clrMapOvr>
  <p:transition spd="med">
    <p:fade/>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Bullets (Numbered) with Lead-in Text">
    <p:spTree>
      <p:nvGrpSpPr>
        <p:cNvPr id="1" name=""/>
        <p:cNvGrpSpPr/>
        <p:nvPr/>
      </p:nvGrpSpPr>
      <p:grpSpPr>
        <a:xfrm>
          <a:off x="0" y="0"/>
          <a:ext cx="0" cy="0"/>
          <a:chOff x="0" y="0"/>
          <a:chExt cx="0" cy="0"/>
        </a:xfrm>
      </p:grpSpPr>
      <p:sp>
        <p:nvSpPr>
          <p:cNvPr id="2" name="Title 1"/>
          <p:cNvSpPr>
            <a:spLocks noGrp="1"/>
          </p:cNvSpPr>
          <p:nvPr>
            <p:ph type="title"/>
          </p:nvPr>
        </p:nvSpPr>
        <p:spPr>
          <a:xfrm>
            <a:off x="457200" y="369888"/>
            <a:ext cx="8229600" cy="411162"/>
          </a:xfrm>
        </p:spPr>
        <p:txBody>
          <a:bodyPr/>
          <a:lstStyle>
            <a:lvl1pPr>
              <a:defRPr sz="3200" baseline="0">
                <a:solidFill>
                  <a:schemeClr val="tx1"/>
                </a:solidFill>
                <a:latin typeface="Lucida Sans" panose="020B0602040502020204" pitchFamily="34" charset="0"/>
                <a:cs typeface="Lucida Sans" panose="020B0602040502020204" pitchFamily="34" charset="0"/>
              </a:defRPr>
            </a:lvl1pPr>
          </a:lstStyle>
          <a:p>
            <a:r>
              <a:rPr lang="en-US" dirty="0" smtClean="0"/>
              <a:t>Click to edit Master title style</a:t>
            </a:r>
            <a:endParaRPr lang="en-US" dirty="0"/>
          </a:p>
        </p:txBody>
      </p:sp>
      <p:sp>
        <p:nvSpPr>
          <p:cNvPr id="5" name="Text Placeholder 7"/>
          <p:cNvSpPr>
            <a:spLocks noGrp="1"/>
          </p:cNvSpPr>
          <p:nvPr>
            <p:ph type="body" sz="quarter" idx="10"/>
          </p:nvPr>
        </p:nvSpPr>
        <p:spPr>
          <a:xfrm>
            <a:off x="457200" y="1114425"/>
            <a:ext cx="8258175" cy="4305935"/>
          </a:xfrm>
        </p:spPr>
        <p:txBody>
          <a:bodyPr/>
          <a:lstStyle>
            <a:lvl1pPr marL="0" indent="0">
              <a:lnSpc>
                <a:spcPct val="114000"/>
              </a:lnSpc>
              <a:buClr>
                <a:srgbClr val="F38127"/>
              </a:buClr>
              <a:buSzPct val="100000"/>
              <a:buFont typeface="Arial" pitchFamily="34" charset="0"/>
              <a:buNone/>
              <a:defRPr sz="2000" baseline="0">
                <a:solidFill>
                  <a:schemeClr val="tx1"/>
                </a:solidFill>
                <a:latin typeface="Lucida Sans" panose="020B0602040502020204" pitchFamily="34" charset="0"/>
                <a:cs typeface="Lucida Sans" panose="020B0602040502020204" pitchFamily="34" charset="0"/>
              </a:defRPr>
            </a:lvl1pPr>
            <a:lvl2pPr marL="457200" indent="-342900">
              <a:lnSpc>
                <a:spcPct val="114000"/>
              </a:lnSpc>
              <a:buClr>
                <a:schemeClr val="tx1"/>
              </a:buClr>
              <a:buSzPct val="100000"/>
              <a:buFont typeface="+mj-lt"/>
              <a:buAutoNum type="arabicPeriod"/>
              <a:defRPr sz="2000" baseline="0">
                <a:solidFill>
                  <a:schemeClr val="tx1"/>
                </a:solidFill>
                <a:latin typeface="Lucida Sans" panose="020B0602040502020204" pitchFamily="34" charset="0"/>
                <a:cs typeface="Lucida Sans" panose="020B0602040502020204" pitchFamily="34" charset="0"/>
              </a:defRPr>
            </a:lvl2pPr>
            <a:lvl3pPr marL="852488" indent="-342900">
              <a:lnSpc>
                <a:spcPct val="114000"/>
              </a:lnSpc>
              <a:buClr>
                <a:schemeClr val="tx1"/>
              </a:buClr>
              <a:buSzPct val="100000"/>
              <a:buFont typeface="+mj-lt"/>
              <a:buAutoNum type="alphaLcPeriod"/>
              <a:defRPr sz="2000" baseline="0">
                <a:solidFill>
                  <a:schemeClr val="tx1"/>
                </a:solidFill>
                <a:latin typeface="Lucida Sans" panose="020B0602040502020204" pitchFamily="34" charset="0"/>
                <a:cs typeface="Lucida Sans" panose="020B0602040502020204" pitchFamily="34" charset="0"/>
              </a:defRPr>
            </a:lvl3pPr>
            <a:lvl4pPr marL="1201738" indent="-342900">
              <a:lnSpc>
                <a:spcPct val="114000"/>
              </a:lnSpc>
              <a:buClr>
                <a:schemeClr val="tx1"/>
              </a:buClr>
              <a:buSzPct val="100000"/>
              <a:buFont typeface="+mj-lt"/>
              <a:buAutoNum type="arabicPeriod"/>
              <a:defRPr sz="2000" baseline="0">
                <a:solidFill>
                  <a:schemeClr val="tx1"/>
                </a:solidFill>
                <a:latin typeface="Lucida Sans" panose="020B0602040502020204" pitchFamily="34" charset="0"/>
                <a:cs typeface="Lucida Sans" panose="020B0602040502020204" pitchFamily="34" charset="0"/>
              </a:defRPr>
            </a:lvl4pPr>
            <a:lvl5pPr marL="1541463" indent="-342900">
              <a:lnSpc>
                <a:spcPct val="114000"/>
              </a:lnSpc>
              <a:buClr>
                <a:schemeClr val="tx1"/>
              </a:buClr>
              <a:buSzPct val="100000"/>
              <a:buFont typeface="+mj-lt"/>
              <a:buAutoNum type="alphaLcPeriod"/>
              <a:defRPr sz="2000" baseline="0">
                <a:solidFill>
                  <a:schemeClr val="tx1"/>
                </a:solidFill>
                <a:latin typeface="Lucida Sans" panose="020B0602040502020204" pitchFamily="34" charset="0"/>
                <a:cs typeface="Lucida Sans" panose="020B0602040502020204" pitchFamily="34" charset="0"/>
              </a:defRPr>
            </a:lvl5pPr>
          </a:lstStyle>
          <a:p>
            <a:pPr lvl="0"/>
            <a:r>
              <a:rPr lang="en-US" dirty="0" smtClean="0"/>
              <a:t>Click to edit Master text styles</a:t>
            </a:r>
          </a:p>
          <a:p>
            <a:pPr lvl="0"/>
            <a:endParaRPr lang="en-US" dirty="0" smtClean="0"/>
          </a:p>
          <a:p>
            <a:pPr lvl="1"/>
            <a:r>
              <a:rPr lang="en-US" dirty="0" smtClean="0"/>
              <a:t>First Level</a:t>
            </a:r>
          </a:p>
          <a:p>
            <a:pPr lvl="2"/>
            <a:r>
              <a:rPr lang="en-US" dirty="0" smtClean="0"/>
              <a:t>Second level</a:t>
            </a:r>
          </a:p>
          <a:p>
            <a:pPr lvl="3"/>
            <a:r>
              <a:rPr lang="en-US" dirty="0" smtClean="0"/>
              <a:t>Third level</a:t>
            </a:r>
          </a:p>
          <a:p>
            <a:pPr lvl="4"/>
            <a:r>
              <a:rPr lang="en-US" dirty="0" smtClean="0"/>
              <a:t>Fourth level</a:t>
            </a:r>
            <a:endParaRPr lang="en-US" dirty="0"/>
          </a:p>
        </p:txBody>
      </p:sp>
    </p:spTree>
    <p:extLst>
      <p:ext uri="{BB962C8B-B14F-4D97-AF65-F5344CB8AC3E}">
        <p14:creationId xmlns:p14="http://schemas.microsoft.com/office/powerpoint/2010/main" val="1942628239"/>
      </p:ext>
    </p:extLst>
  </p:cSld>
  <p:clrMapOvr>
    <a:masterClrMapping/>
  </p:clrMapOvr>
  <p:transition spd="med">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Bullets (Numbered)">
    <p:spTree>
      <p:nvGrpSpPr>
        <p:cNvPr id="1" name=""/>
        <p:cNvGrpSpPr/>
        <p:nvPr/>
      </p:nvGrpSpPr>
      <p:grpSpPr>
        <a:xfrm>
          <a:off x="0" y="0"/>
          <a:ext cx="0" cy="0"/>
          <a:chOff x="0" y="0"/>
          <a:chExt cx="0" cy="0"/>
        </a:xfrm>
      </p:grpSpPr>
      <p:sp>
        <p:nvSpPr>
          <p:cNvPr id="2" name="Title 1"/>
          <p:cNvSpPr>
            <a:spLocks noGrp="1"/>
          </p:cNvSpPr>
          <p:nvPr>
            <p:ph type="title"/>
          </p:nvPr>
        </p:nvSpPr>
        <p:spPr>
          <a:xfrm>
            <a:off x="457200" y="350838"/>
            <a:ext cx="8229600" cy="411162"/>
          </a:xfrm>
        </p:spPr>
        <p:txBody>
          <a:bodyPr/>
          <a:lstStyle>
            <a:lvl1pPr>
              <a:defRPr baseline="0">
                <a:solidFill>
                  <a:schemeClr val="tx1"/>
                </a:solidFill>
                <a:latin typeface="Lucida Sans" panose="020B0602040502020204" pitchFamily="34" charset="0"/>
                <a:cs typeface="Lucida Sans" panose="020B0602040502020204" pitchFamily="34" charset="0"/>
              </a:defRPr>
            </a:lvl1pPr>
          </a:lstStyle>
          <a:p>
            <a:r>
              <a:rPr lang="en-US" dirty="0" smtClean="0"/>
              <a:t>Click to edit Master title style</a:t>
            </a:r>
            <a:endParaRPr lang="en-US" dirty="0"/>
          </a:p>
        </p:txBody>
      </p:sp>
      <p:sp>
        <p:nvSpPr>
          <p:cNvPr id="9" name="Text Placeholder 7"/>
          <p:cNvSpPr>
            <a:spLocks noGrp="1"/>
          </p:cNvSpPr>
          <p:nvPr>
            <p:ph type="body" sz="quarter" idx="10"/>
          </p:nvPr>
        </p:nvSpPr>
        <p:spPr>
          <a:xfrm>
            <a:off x="457200" y="1114425"/>
            <a:ext cx="8258175" cy="4327525"/>
          </a:xfrm>
        </p:spPr>
        <p:txBody>
          <a:bodyPr/>
          <a:lstStyle>
            <a:lvl1pPr>
              <a:buClr>
                <a:schemeClr val="tx1"/>
              </a:buClr>
              <a:buSzPct val="100000"/>
              <a:buFont typeface="+mj-lt"/>
              <a:buAutoNum type="arabicPeriod"/>
              <a:defRPr sz="2000" baseline="0">
                <a:solidFill>
                  <a:schemeClr val="tx1"/>
                </a:solidFill>
                <a:latin typeface="Lucida Sans" panose="020B0602040502020204" pitchFamily="34" charset="0"/>
                <a:cs typeface="Lucida Sans" panose="020B0602040502020204" pitchFamily="34" charset="0"/>
              </a:defRPr>
            </a:lvl1pPr>
            <a:lvl2pPr marL="800100" indent="-342900">
              <a:buClr>
                <a:schemeClr val="tx1"/>
              </a:buClr>
              <a:buSzPct val="100000"/>
              <a:buFont typeface="+mj-lt"/>
              <a:buAutoNum type="alphaLcPeriod"/>
              <a:defRPr sz="2000" baseline="0">
                <a:solidFill>
                  <a:schemeClr val="tx1"/>
                </a:solidFill>
                <a:latin typeface="Lucida Sans" panose="020B0602040502020204" pitchFamily="34" charset="0"/>
                <a:cs typeface="Lucida Sans" panose="020B0602040502020204" pitchFamily="34" charset="0"/>
              </a:defRPr>
            </a:lvl2pPr>
            <a:lvl3pPr marL="1257300" indent="-342900">
              <a:buClr>
                <a:schemeClr val="tx1"/>
              </a:buClr>
              <a:buSzPct val="100000"/>
              <a:buFont typeface="+mj-lt"/>
              <a:buAutoNum type="arabicPeriod"/>
              <a:defRPr sz="2000" baseline="0">
                <a:solidFill>
                  <a:schemeClr val="tx1"/>
                </a:solidFill>
                <a:latin typeface="Lucida Sans" panose="020B0602040502020204" pitchFamily="34" charset="0"/>
                <a:cs typeface="Lucida Sans" panose="020B0602040502020204" pitchFamily="34" charset="0"/>
              </a:defRPr>
            </a:lvl3pPr>
            <a:lvl4pPr marL="1714500" indent="-342900">
              <a:buClr>
                <a:schemeClr val="tx1"/>
              </a:buClr>
              <a:buSzPct val="100000"/>
              <a:buFont typeface="+mj-lt"/>
              <a:buAutoNum type="alphaLcPeriod"/>
              <a:defRPr sz="2000" baseline="0">
                <a:solidFill>
                  <a:schemeClr val="tx1"/>
                </a:solidFill>
                <a:latin typeface="Lucida Sans" panose="020B0602040502020204" pitchFamily="34" charset="0"/>
                <a:cs typeface="Lucida Sans" panose="020B0602040502020204" pitchFamily="34" charset="0"/>
              </a:defRPr>
            </a:lvl4pPr>
            <a:lvl5pPr marL="2171700" indent="-342900">
              <a:buClr>
                <a:schemeClr val="tx1"/>
              </a:buClr>
              <a:buSzPct val="100000"/>
              <a:buFont typeface="+mj-lt"/>
              <a:buAutoNum type="arabicPeriod"/>
              <a:defRPr sz="2000" baseline="0">
                <a:solidFill>
                  <a:schemeClr val="tx1"/>
                </a:solidFill>
                <a:latin typeface="Lucida Sans" panose="020B0602040502020204" pitchFamily="34" charset="0"/>
                <a:cs typeface="Lucida Sans" panose="020B0602040502020204"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272270478"/>
      </p:ext>
    </p:extLst>
  </p:cSld>
  <p:clrMapOvr>
    <a:masterClrMapping/>
  </p:clrMapOvr>
  <p:transition spd="med">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Image w/Caption: Full Screen">
    <p:spTree>
      <p:nvGrpSpPr>
        <p:cNvPr id="1" name=""/>
        <p:cNvGrpSpPr/>
        <p:nvPr/>
      </p:nvGrpSpPr>
      <p:grpSpPr>
        <a:xfrm>
          <a:off x="0" y="0"/>
          <a:ext cx="0" cy="0"/>
          <a:chOff x="0" y="0"/>
          <a:chExt cx="0" cy="0"/>
        </a:xfrm>
      </p:grpSpPr>
      <p:sp>
        <p:nvSpPr>
          <p:cNvPr id="3" name="Picture Placeholder 2"/>
          <p:cNvSpPr>
            <a:spLocks noGrp="1"/>
          </p:cNvSpPr>
          <p:nvPr>
            <p:ph type="pic" idx="1"/>
          </p:nvPr>
        </p:nvSpPr>
        <p:spPr>
          <a:xfrm>
            <a:off x="549275" y="1190625"/>
            <a:ext cx="8166100" cy="4114800"/>
          </a:xfrm>
          <a:prstGeom prst="rect">
            <a:avLst/>
          </a:prstGeom>
          <a:noFill/>
          <a:ln>
            <a:noFill/>
          </a:ln>
        </p:spPr>
        <p:txBody>
          <a:bodyPr/>
          <a:lstStyle>
            <a:lvl1pPr marL="0" indent="0">
              <a:buNone/>
              <a:defRPr sz="2000" baseline="0">
                <a:latin typeface="Lucida Sans" panose="020B0602040502020204" pitchFamily="34" charset="0"/>
                <a:cs typeface="Lucida Sans" panose="020B0602040502020204"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a:p>
        </p:txBody>
      </p:sp>
      <p:sp>
        <p:nvSpPr>
          <p:cNvPr id="14" name="Text Placeholder 13"/>
          <p:cNvSpPr>
            <a:spLocks noGrp="1"/>
          </p:cNvSpPr>
          <p:nvPr>
            <p:ph type="body" sz="quarter" idx="10"/>
          </p:nvPr>
        </p:nvSpPr>
        <p:spPr>
          <a:xfrm>
            <a:off x="457200" y="6007100"/>
            <a:ext cx="4419600" cy="276225"/>
          </a:xfrm>
        </p:spPr>
        <p:txBody>
          <a:bodyPr/>
          <a:lstStyle>
            <a:lvl1pPr marL="0" indent="0">
              <a:buFont typeface="Wingdings" pitchFamily="2" charset="2"/>
              <a:buNone/>
              <a:defRPr sz="1400" b="0">
                <a:solidFill>
                  <a:srgbClr val="022052"/>
                </a:solidFill>
                <a:latin typeface="Lucida Sans" panose="020B0602040502020204" pitchFamily="34" charset="0"/>
                <a:cs typeface="Lucida Sans" panose="020B0602040502020204" pitchFamily="34" charset="0"/>
              </a:defRPr>
            </a:lvl1pPr>
          </a:lstStyle>
          <a:p>
            <a:pPr lvl="0"/>
            <a:r>
              <a:rPr lang="en-US" dirty="0" smtClean="0"/>
              <a:t>Click to edit Master text styles</a:t>
            </a:r>
          </a:p>
        </p:txBody>
      </p:sp>
      <p:sp>
        <p:nvSpPr>
          <p:cNvPr id="15" name="Title 14"/>
          <p:cNvSpPr>
            <a:spLocks noGrp="1"/>
          </p:cNvSpPr>
          <p:nvPr>
            <p:ph type="title"/>
          </p:nvPr>
        </p:nvSpPr>
        <p:spPr>
          <a:xfrm>
            <a:off x="457200" y="350838"/>
            <a:ext cx="8229600" cy="411162"/>
          </a:xfrm>
        </p:spPr>
        <p:txBody>
          <a:bodyPr/>
          <a:lstStyle>
            <a:lvl1pPr>
              <a:defRPr baseline="0">
                <a:solidFill>
                  <a:schemeClr val="tx1"/>
                </a:solidFill>
                <a:latin typeface="Lucida Sans" panose="020B0602040502020204" pitchFamily="34" charset="0"/>
                <a:cs typeface="Lucida Sans" panose="020B0602040502020204" pitchFamily="34" charset="0"/>
              </a:defRPr>
            </a:lvl1pPr>
          </a:lstStyle>
          <a:p>
            <a:r>
              <a:rPr lang="en-US" dirty="0" smtClean="0"/>
              <a:t>Click to edit Master title style</a:t>
            </a:r>
            <a:endParaRPr lang="en-US" dirty="0"/>
          </a:p>
        </p:txBody>
      </p:sp>
    </p:spTree>
    <p:extLst>
      <p:ext uri="{BB962C8B-B14F-4D97-AF65-F5344CB8AC3E}">
        <p14:creationId xmlns:p14="http://schemas.microsoft.com/office/powerpoint/2010/main" val="1391971889"/>
      </p:ext>
    </p:extLst>
  </p:cSld>
  <p:clrMapOvr>
    <a:masterClrMapping/>
  </p:clrMapOvr>
  <p:transition spd="med">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8" name="Title 7"/>
          <p:cNvSpPr>
            <a:spLocks noGrp="1"/>
          </p:cNvSpPr>
          <p:nvPr>
            <p:ph type="title"/>
          </p:nvPr>
        </p:nvSpPr>
        <p:spPr/>
        <p:txBody>
          <a:bodyPr/>
          <a:lstStyle/>
          <a:p>
            <a:r>
              <a:rPr lang="en-US" smtClean="0"/>
              <a:t>Click to edit Master title style</a:t>
            </a:r>
            <a:endParaRPr lang="en-GB"/>
          </a:p>
        </p:txBody>
      </p:sp>
      <p:sp>
        <p:nvSpPr>
          <p:cNvPr id="9" name="Slide Number Placeholder 5"/>
          <p:cNvSpPr>
            <a:spLocks noGrp="1"/>
          </p:cNvSpPr>
          <p:nvPr>
            <p:ph type="sldNum" sz="quarter" idx="4"/>
          </p:nvPr>
        </p:nvSpPr>
        <p:spPr>
          <a:xfrm>
            <a:off x="3460750" y="6416675"/>
            <a:ext cx="1758950" cy="288925"/>
          </a:xfrm>
          <a:prstGeom prst="rect">
            <a:avLst/>
          </a:prstGeom>
        </p:spPr>
        <p:txBody>
          <a:bodyPr vert="horz" lIns="91440" tIns="45720" rIns="91440" bIns="45720" rtlCol="0" anchor="ctr"/>
          <a:lstStyle>
            <a:lvl1pPr algn="ctr">
              <a:defRPr sz="1200">
                <a:solidFill>
                  <a:schemeClr val="tx1">
                    <a:tint val="75000"/>
                  </a:schemeClr>
                </a:solidFill>
              </a:defRPr>
            </a:lvl1pPr>
          </a:lstStyle>
          <a:p>
            <a:fld id="{323CA8EC-964B-D94C-AB3A-39211D4744CD}" type="slidenum">
              <a:rPr lang="en-GB" smtClean="0"/>
              <a:pPr/>
              <a:t>‹#›</a:t>
            </a:fld>
            <a:endParaRPr lang="en-GB" dirty="0"/>
          </a:p>
        </p:txBody>
      </p:sp>
    </p:spTree>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Lerning_Check">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478757"/>
            <a:ext cx="5499100" cy="4375944"/>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sp>
        <p:nvSpPr>
          <p:cNvPr id="8" name="Title 7"/>
          <p:cNvSpPr>
            <a:spLocks noGrp="1"/>
          </p:cNvSpPr>
          <p:nvPr>
            <p:ph type="title"/>
          </p:nvPr>
        </p:nvSpPr>
        <p:spPr/>
        <p:txBody>
          <a:bodyPr/>
          <a:lstStyle>
            <a:lvl1pPr>
              <a:defRPr>
                <a:solidFill>
                  <a:schemeClr val="bg1"/>
                </a:solidFill>
              </a:defRPr>
            </a:lvl1pPr>
          </a:lstStyle>
          <a:p>
            <a:r>
              <a:rPr lang="en-US" smtClean="0"/>
              <a:t>Click to edit Master title style</a:t>
            </a:r>
            <a:endParaRPr lang="en-GB" dirty="0"/>
          </a:p>
        </p:txBody>
      </p:sp>
    </p:spTree>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4" name="Slide Number Placeholder 5"/>
          <p:cNvSpPr>
            <a:spLocks noGrp="1"/>
          </p:cNvSpPr>
          <p:nvPr>
            <p:ph type="sldNum" sz="quarter" idx="4"/>
          </p:nvPr>
        </p:nvSpPr>
        <p:spPr>
          <a:xfrm>
            <a:off x="3460750" y="6416675"/>
            <a:ext cx="1758950" cy="288925"/>
          </a:xfrm>
          <a:prstGeom prst="rect">
            <a:avLst/>
          </a:prstGeom>
        </p:spPr>
        <p:txBody>
          <a:bodyPr vert="horz" lIns="91440" tIns="45720" rIns="91440" bIns="45720" rtlCol="0" anchor="ctr"/>
          <a:lstStyle>
            <a:lvl1pPr algn="ctr">
              <a:defRPr sz="1200">
                <a:solidFill>
                  <a:schemeClr val="tx1">
                    <a:tint val="75000"/>
                  </a:schemeClr>
                </a:solidFill>
              </a:defRPr>
            </a:lvl1pPr>
          </a:lstStyle>
          <a:p>
            <a:fld id="{323CA8EC-964B-D94C-AB3A-39211D4744CD}" type="slidenum">
              <a:rPr lang="en-GB" smtClean="0"/>
              <a:pPr/>
              <a:t>‹#›</a:t>
            </a:fld>
            <a:endParaRPr lang="en-GB" dirty="0"/>
          </a:p>
        </p:txBody>
      </p:sp>
    </p:spTree>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Section">
    <p:spTree>
      <p:nvGrpSpPr>
        <p:cNvPr id="1" name=""/>
        <p:cNvGrpSpPr/>
        <p:nvPr/>
      </p:nvGrpSpPr>
      <p:grpSpPr>
        <a:xfrm>
          <a:off x="0" y="0"/>
          <a:ext cx="0" cy="0"/>
          <a:chOff x="0" y="0"/>
          <a:chExt cx="0" cy="0"/>
        </a:xfrm>
      </p:grpSpPr>
      <p:sp>
        <p:nvSpPr>
          <p:cNvPr id="2" name="Title 1"/>
          <p:cNvSpPr>
            <a:spLocks noGrp="1"/>
          </p:cNvSpPr>
          <p:nvPr>
            <p:ph type="title"/>
          </p:nvPr>
        </p:nvSpPr>
        <p:spPr>
          <a:xfrm>
            <a:off x="2317750" y="2257425"/>
            <a:ext cx="4349750" cy="2416175"/>
          </a:xfrm>
        </p:spPr>
        <p:txBody>
          <a:bodyPr>
            <a:normAutofit/>
          </a:bodyPr>
          <a:lstStyle>
            <a:lvl1pPr>
              <a:defRPr sz="3600"/>
            </a:lvl1pPr>
          </a:lstStyle>
          <a:p>
            <a:r>
              <a:rPr lang="en-US" smtClean="0"/>
              <a:t>Click to edit Master title style</a:t>
            </a:r>
            <a:endParaRPr lang="en-GB" dirty="0"/>
          </a:p>
        </p:txBody>
      </p:sp>
      <p:sp>
        <p:nvSpPr>
          <p:cNvPr id="7" name="Slide Number Placeholder 5"/>
          <p:cNvSpPr>
            <a:spLocks noGrp="1"/>
          </p:cNvSpPr>
          <p:nvPr>
            <p:ph type="sldNum" sz="quarter" idx="4"/>
          </p:nvPr>
        </p:nvSpPr>
        <p:spPr>
          <a:xfrm>
            <a:off x="3460750" y="6416675"/>
            <a:ext cx="1758950" cy="288925"/>
          </a:xfrm>
          <a:prstGeom prst="rect">
            <a:avLst/>
          </a:prstGeom>
        </p:spPr>
        <p:txBody>
          <a:bodyPr vert="horz" lIns="91440" tIns="45720" rIns="91440" bIns="45720" rtlCol="0" anchor="ctr"/>
          <a:lstStyle>
            <a:lvl1pPr algn="ctr">
              <a:defRPr sz="1200">
                <a:solidFill>
                  <a:schemeClr val="tx1">
                    <a:tint val="75000"/>
                  </a:schemeClr>
                </a:solidFill>
              </a:defRPr>
            </a:lvl1pPr>
          </a:lstStyle>
          <a:p>
            <a:fld id="{323CA8EC-964B-D94C-AB3A-39211D4744CD}" type="slidenum">
              <a:rPr lang="en-GB" smtClean="0"/>
              <a:pPr/>
              <a:t>‹#›</a:t>
            </a:fld>
            <a:endParaRPr lang="en-GB" dirty="0"/>
          </a:p>
        </p:txBody>
      </p:sp>
    </p:spTree>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6" name="Slide Number Placeholder 5"/>
          <p:cNvSpPr>
            <a:spLocks noGrp="1"/>
          </p:cNvSpPr>
          <p:nvPr>
            <p:ph type="sldNum" sz="quarter" idx="4"/>
          </p:nvPr>
        </p:nvSpPr>
        <p:spPr>
          <a:xfrm>
            <a:off x="3460750" y="6416675"/>
            <a:ext cx="1758950" cy="288925"/>
          </a:xfrm>
          <a:prstGeom prst="rect">
            <a:avLst/>
          </a:prstGeom>
        </p:spPr>
        <p:txBody>
          <a:bodyPr vert="horz" lIns="91440" tIns="45720" rIns="91440" bIns="45720" rtlCol="0" anchor="ctr"/>
          <a:lstStyle>
            <a:lvl1pPr algn="ctr">
              <a:defRPr sz="1200">
                <a:solidFill>
                  <a:schemeClr val="tx1">
                    <a:tint val="75000"/>
                  </a:schemeClr>
                </a:solidFill>
              </a:defRPr>
            </a:lvl1pPr>
          </a:lstStyle>
          <a:p>
            <a:fld id="{323CA8EC-964B-D94C-AB3A-39211D4744CD}" type="slidenum">
              <a:rPr lang="en-GB" smtClean="0"/>
              <a:pPr/>
              <a:t>‹#›</a:t>
            </a:fld>
            <a:endParaRPr lang="en-GB" dirty="0"/>
          </a:p>
        </p:txBody>
      </p:sp>
    </p:spTree>
    <p:extLst/>
  </p:cSld>
  <p:clrMapOvr>
    <a:masterClrMapping/>
  </p:clrMapOvr>
  <p:transition spd="med">
    <p:fade/>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Questions">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662678" y="1281923"/>
            <a:ext cx="5460709" cy="4737165"/>
          </a:xfrm>
          <a:prstGeom prst="rect">
            <a:avLst/>
          </a:prstGeom>
        </p:spPr>
      </p:pic>
      <p:sp>
        <p:nvSpPr>
          <p:cNvPr id="6" name="TextBox 5"/>
          <p:cNvSpPr txBox="1"/>
          <p:nvPr userDrawn="1"/>
        </p:nvSpPr>
        <p:spPr>
          <a:xfrm>
            <a:off x="475861" y="335902"/>
            <a:ext cx="2186817" cy="584775"/>
          </a:xfrm>
          <a:prstGeom prst="rect">
            <a:avLst/>
          </a:prstGeom>
          <a:noFill/>
        </p:spPr>
        <p:txBody>
          <a:bodyPr wrap="none" rtlCol="0">
            <a:spAutoFit/>
          </a:bodyPr>
          <a:lstStyle/>
          <a:p>
            <a:r>
              <a:rPr lang="en-GB" sz="3200" b="1" dirty="0" smtClean="0"/>
              <a:t>Questions</a:t>
            </a:r>
            <a:endParaRPr lang="en-GB" sz="3200" b="1" dirty="0"/>
          </a:p>
        </p:txBody>
      </p:sp>
    </p:spTree>
    <p:extLst/>
  </p:cSld>
  <p:clrMapOvr>
    <a:masterClrMapping/>
  </p:clrMapOvr>
  <p:transition spd="med">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The End, My Frien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97000" y="1524000"/>
            <a:ext cx="6350000" cy="3810000"/>
          </a:xfrm>
          <a:prstGeom prst="rect">
            <a:avLst/>
          </a:prstGeom>
        </p:spPr>
      </p:pic>
    </p:spTree>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Bullets (Regular) with Lead-in Text">
    <p:spTree>
      <p:nvGrpSpPr>
        <p:cNvPr id="1" name=""/>
        <p:cNvGrpSpPr/>
        <p:nvPr/>
      </p:nvGrpSpPr>
      <p:grpSpPr>
        <a:xfrm>
          <a:off x="0" y="0"/>
          <a:ext cx="0" cy="0"/>
          <a:chOff x="0" y="0"/>
          <a:chExt cx="0" cy="0"/>
        </a:xfrm>
      </p:grpSpPr>
      <p:sp>
        <p:nvSpPr>
          <p:cNvPr id="2" name="Title 1"/>
          <p:cNvSpPr>
            <a:spLocks noGrp="1"/>
          </p:cNvSpPr>
          <p:nvPr>
            <p:ph type="title"/>
          </p:nvPr>
        </p:nvSpPr>
        <p:spPr>
          <a:xfrm>
            <a:off x="457200" y="379413"/>
            <a:ext cx="8229600" cy="411162"/>
          </a:xfrm>
        </p:spPr>
        <p:txBody>
          <a:bodyPr/>
          <a:lstStyle>
            <a:lvl1pPr>
              <a:defRPr baseline="0">
                <a:solidFill>
                  <a:schemeClr val="tx1"/>
                </a:solidFill>
                <a:latin typeface="Lucida Sans" panose="020B0602040502020204" pitchFamily="34" charset="0"/>
                <a:cs typeface="Lucida Sans" panose="020B0602040502020204" pitchFamily="34" charset="0"/>
              </a:defRPr>
            </a:lvl1pPr>
          </a:lstStyle>
          <a:p>
            <a:r>
              <a:rPr lang="en-US" dirty="0" smtClean="0"/>
              <a:t>Click to edit Master title style</a:t>
            </a:r>
            <a:endParaRPr lang="en-US" dirty="0"/>
          </a:p>
        </p:txBody>
      </p:sp>
      <p:sp>
        <p:nvSpPr>
          <p:cNvPr id="5" name="Text Placeholder 7"/>
          <p:cNvSpPr>
            <a:spLocks noGrp="1"/>
          </p:cNvSpPr>
          <p:nvPr>
            <p:ph type="body" sz="quarter" idx="10"/>
          </p:nvPr>
        </p:nvSpPr>
        <p:spPr>
          <a:xfrm>
            <a:off x="457200" y="1200150"/>
            <a:ext cx="8258175" cy="4305935"/>
          </a:xfrm>
        </p:spPr>
        <p:txBody>
          <a:bodyPr/>
          <a:lstStyle>
            <a:lvl1pPr marL="0" indent="0">
              <a:lnSpc>
                <a:spcPct val="114000"/>
              </a:lnSpc>
              <a:buClr>
                <a:srgbClr val="F38127"/>
              </a:buClr>
              <a:buSzPct val="100000"/>
              <a:buFont typeface="Arial" pitchFamily="34" charset="0"/>
              <a:buNone/>
              <a:defRPr sz="2000" baseline="0">
                <a:solidFill>
                  <a:schemeClr val="tx1"/>
                </a:solidFill>
                <a:latin typeface="Lucida Sans" panose="020B0602040502020204" pitchFamily="34" charset="0"/>
                <a:cs typeface="Lucida Sans" panose="020B0602040502020204" pitchFamily="34" charset="0"/>
              </a:defRPr>
            </a:lvl1pPr>
            <a:lvl2pPr marL="685800" indent="-342900">
              <a:lnSpc>
                <a:spcPct val="114000"/>
              </a:lnSpc>
              <a:buClr>
                <a:schemeClr val="tx1"/>
              </a:buClr>
              <a:buSzPct val="100000"/>
              <a:buFont typeface="Arial" panose="020B0604020202020204" pitchFamily="34" charset="0"/>
              <a:buChar char="•"/>
              <a:defRPr sz="2000" baseline="0">
                <a:solidFill>
                  <a:schemeClr val="tx1"/>
                </a:solidFill>
                <a:latin typeface="Lucida Sans" panose="020B0602040502020204" pitchFamily="34" charset="0"/>
                <a:cs typeface="Lucida Sans" panose="020B0602040502020204" pitchFamily="34" charset="0"/>
              </a:defRPr>
            </a:lvl2pPr>
            <a:lvl3pPr marL="1143000" indent="-400050">
              <a:lnSpc>
                <a:spcPct val="114000"/>
              </a:lnSpc>
              <a:buClr>
                <a:schemeClr val="tx1"/>
              </a:buClr>
              <a:buSzPct val="100000"/>
              <a:buFont typeface="Aharoni" panose="02010803020104030203" pitchFamily="2" charset="-79"/>
              <a:buChar char="—"/>
              <a:defRPr sz="2000" baseline="0">
                <a:solidFill>
                  <a:schemeClr val="tx1"/>
                </a:solidFill>
                <a:latin typeface="Lucida Sans" panose="020B0602040502020204" pitchFamily="34" charset="0"/>
                <a:cs typeface="Lucida Sans" panose="020B0602040502020204" pitchFamily="34" charset="0"/>
              </a:defRPr>
            </a:lvl3pPr>
            <a:lvl4pPr marL="1485900" indent="-285750">
              <a:lnSpc>
                <a:spcPct val="114000"/>
              </a:lnSpc>
              <a:buClr>
                <a:schemeClr val="tx1"/>
              </a:buClr>
              <a:buSzPct val="100000"/>
              <a:buFont typeface="Arial" panose="020B0604020202020204" pitchFamily="34" charset="0"/>
              <a:buChar char="•"/>
              <a:defRPr sz="2000" baseline="0">
                <a:solidFill>
                  <a:schemeClr val="tx1"/>
                </a:solidFill>
                <a:latin typeface="Lucida Sans" panose="020B0602040502020204" pitchFamily="34" charset="0"/>
                <a:cs typeface="Lucida Sans" panose="020B0602040502020204" pitchFamily="34" charset="0"/>
              </a:defRPr>
            </a:lvl4pPr>
            <a:lvl5pPr>
              <a:lnSpc>
                <a:spcPct val="114000"/>
              </a:lnSpc>
              <a:buClr>
                <a:schemeClr val="tx1">
                  <a:lumMod val="65000"/>
                  <a:lumOff val="35000"/>
                </a:schemeClr>
              </a:buClr>
              <a:buSzPct val="100000"/>
              <a:defRPr sz="2400" baseline="0">
                <a:latin typeface="Aharoni" panose="02010803020104030203" pitchFamily="2" charset="-79"/>
              </a:defRPr>
            </a:lvl5pPr>
          </a:lstStyle>
          <a:p>
            <a:pPr lvl="0"/>
            <a:r>
              <a:rPr lang="en-US" dirty="0" smtClean="0"/>
              <a:t>Click to edit Master text styles</a:t>
            </a:r>
          </a:p>
          <a:p>
            <a:pPr lvl="0"/>
            <a:endParaRPr lang="en-US" dirty="0" smtClean="0"/>
          </a:p>
          <a:p>
            <a:pPr lvl="1"/>
            <a:r>
              <a:rPr lang="en-US" dirty="0" smtClean="0"/>
              <a:t>First Level</a:t>
            </a:r>
          </a:p>
          <a:p>
            <a:pPr lvl="2"/>
            <a:r>
              <a:rPr lang="en-US" dirty="0" smtClean="0"/>
              <a:t>Second level</a:t>
            </a:r>
          </a:p>
          <a:p>
            <a:pPr lvl="3"/>
            <a:r>
              <a:rPr lang="en-US" dirty="0" smtClean="0"/>
              <a:t>Third level</a:t>
            </a:r>
          </a:p>
        </p:txBody>
      </p:sp>
    </p:spTree>
    <p:extLst>
      <p:ext uri="{BB962C8B-B14F-4D97-AF65-F5344CB8AC3E}">
        <p14:creationId xmlns:p14="http://schemas.microsoft.com/office/powerpoint/2010/main" val="65265366"/>
      </p:ext>
    </p:extLst>
  </p:cSld>
  <p:clrMapOvr>
    <a:masterClrMapping/>
  </p:clrMapOvr>
  <p:transition spd="med">
    <p:fade/>
  </p:transition>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theme" Target="../theme/theme1.xml"/><Relationship Id="rId14" Type="http://schemas.openxmlformats.org/officeDocument/2006/relationships/image" Target="../media/image1.png"/><Relationship Id="rId15" Type="http://schemas.openxmlformats.org/officeDocument/2006/relationships/image" Target="../media/image2.pn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4">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365125"/>
            <a:ext cx="8293100" cy="879475"/>
          </a:xfrm>
          <a:prstGeom prst="rect">
            <a:avLst/>
          </a:prstGeom>
        </p:spPr>
        <p:txBody>
          <a:bodyPr vert="horz" lIns="91440" tIns="45720" rIns="91440" bIns="45720" rtlCol="0" anchor="ctr">
            <a:normAutofit/>
          </a:bodyPr>
          <a:lstStyle/>
          <a:p>
            <a:r>
              <a:rPr lang="en-US" smtClean="0"/>
              <a:t>Click to edit Master title style</a:t>
            </a:r>
            <a:endParaRPr lang="en-GB" dirty="0"/>
          </a:p>
        </p:txBody>
      </p:sp>
      <p:sp>
        <p:nvSpPr>
          <p:cNvPr id="3" name="Text Placeholder 2"/>
          <p:cNvSpPr>
            <a:spLocks noGrp="1"/>
          </p:cNvSpPr>
          <p:nvPr>
            <p:ph type="body" idx="1"/>
          </p:nvPr>
        </p:nvSpPr>
        <p:spPr>
          <a:xfrm>
            <a:off x="457200" y="1478756"/>
            <a:ext cx="8293100" cy="47037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dirty="0"/>
          </a:p>
        </p:txBody>
      </p:sp>
      <p:pic>
        <p:nvPicPr>
          <p:cNvPr id="9" name="Picture 8"/>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7800392" y="6043843"/>
            <a:ext cx="1229308" cy="737586"/>
          </a:xfrm>
          <a:prstGeom prst="rect">
            <a:avLst/>
          </a:prstGeom>
        </p:spPr>
      </p:pic>
      <p:sp>
        <p:nvSpPr>
          <p:cNvPr id="10" name="TextBox 9"/>
          <p:cNvSpPr txBox="1"/>
          <p:nvPr/>
        </p:nvSpPr>
        <p:spPr>
          <a:xfrm>
            <a:off x="0" y="6606625"/>
            <a:ext cx="2895600" cy="215444"/>
          </a:xfrm>
          <a:prstGeom prst="rect">
            <a:avLst/>
          </a:prstGeom>
          <a:noFill/>
        </p:spPr>
        <p:txBody>
          <a:bodyPr wrap="square" rtlCol="0" anchor="ctr" anchorCtr="0">
            <a:sp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800" kern="1200" dirty="0" smtClean="0">
                <a:solidFill>
                  <a:schemeClr val="tx1">
                    <a:lumMod val="65000"/>
                    <a:lumOff val="35000"/>
                  </a:schemeClr>
                </a:solidFill>
                <a:effectLst/>
                <a:latin typeface="Lucida Sans"/>
                <a:ea typeface="ＭＳ Ｐゴシック" charset="-128"/>
                <a:cs typeface="+mn-cs"/>
              </a:rPr>
              <a:t>Module 3, CSIRT Operation, Version 1.1</a:t>
            </a:r>
            <a:r>
              <a:rPr lang="en-US" sz="800" dirty="0" smtClean="0">
                <a:solidFill>
                  <a:schemeClr val="tx1">
                    <a:lumMod val="65000"/>
                    <a:lumOff val="35000"/>
                  </a:schemeClr>
                </a:solidFill>
              </a:rPr>
              <a:t>, © FIRST Inc.</a:t>
            </a:r>
          </a:p>
        </p:txBody>
      </p:sp>
    </p:spTree>
    <p:extLst>
      <p:ext uri="{BB962C8B-B14F-4D97-AF65-F5344CB8AC3E}">
        <p14:creationId xmlns:p14="http://schemas.microsoft.com/office/powerpoint/2010/main" val="150520676"/>
      </p:ext>
    </p:extLst>
  </p:cSld>
  <p:clrMap bg1="lt1" tx1="dk1" bg2="lt2" tx2="dk2" accent1="accent1" accent2="accent2" accent3="accent3" accent4="accent4" accent5="accent5" accent6="accent6" hlink="hlink" folHlink="folHlink"/>
  <p:sldLayoutIdLst>
    <p:sldLayoutId id="2147483748" r:id="rId1"/>
    <p:sldLayoutId id="2147483749" r:id="rId2"/>
    <p:sldLayoutId id="2147483750" r:id="rId3"/>
    <p:sldLayoutId id="2147483751" r:id="rId4"/>
    <p:sldLayoutId id="2147483752" r:id="rId5"/>
    <p:sldLayoutId id="2147483753" r:id="rId6"/>
    <p:sldLayoutId id="2147483759" r:id="rId7"/>
    <p:sldLayoutId id="2147483754" r:id="rId8"/>
    <p:sldLayoutId id="2147483755" r:id="rId9"/>
    <p:sldLayoutId id="2147483758" r:id="rId10"/>
    <p:sldLayoutId id="2147483741" r:id="rId11"/>
    <p:sldLayoutId id="2147483743" r:id="rId12"/>
  </p:sldLayoutIdLst>
  <p:transition spd="med">
    <p:fade/>
  </p:transition>
  <p:timing>
    <p:tnLst>
      <p:par>
        <p:cTn id="1" dur="indefinite" restart="never" nodeType="tmRoot"/>
      </p:par>
    </p:tnLst>
  </p:timing>
  <p:txStyles>
    <p:titleStyle>
      <a:lvl1pPr algn="l" defTabSz="914400" rtl="0" eaLnBrk="1" latinLnBrk="0" hangingPunct="1">
        <a:lnSpc>
          <a:spcPct val="90000"/>
        </a:lnSpc>
        <a:spcBef>
          <a:spcPct val="0"/>
        </a:spcBef>
        <a:buNone/>
        <a:defRPr sz="3200" b="1" i="0" kern="1200">
          <a:solidFill>
            <a:schemeClr val="tx1"/>
          </a:solidFill>
          <a:latin typeface="Arial" charset="0"/>
          <a:ea typeface="Arial" charset="0"/>
          <a:cs typeface="Arial" charset="0"/>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Arial" charset="0"/>
          <a:ea typeface="Arial" charset="0"/>
          <a:cs typeface="Arial" charset="0"/>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Arial" charset="0"/>
          <a:ea typeface="Arial" charset="0"/>
          <a:cs typeface="Arial" charset="0"/>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Arial" charset="0"/>
          <a:ea typeface="Arial" charset="0"/>
          <a:cs typeface="Arial" charset="0"/>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Arial" charset="0"/>
          <a:ea typeface="Arial" charset="0"/>
          <a:cs typeface="Arial" charset="0"/>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Arial" charset="0"/>
          <a:ea typeface="Arial" charset="0"/>
          <a:cs typeface="Arial"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3" Type="http://schemas.openxmlformats.org/officeDocument/2006/relationships/image" Target="../media/image10.png"/><Relationship Id="rId4" Type="http://schemas.microsoft.com/office/2007/relationships/hdphoto" Target="../media/hdphoto1.wdp"/><Relationship Id="rId1" Type="http://schemas.openxmlformats.org/officeDocument/2006/relationships/slideLayout" Target="../slideLayouts/slideLayout9.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3" Type="http://schemas.openxmlformats.org/officeDocument/2006/relationships/hyperlink" Target="http://www.first.org/" TargetMode="External"/><Relationship Id="rId4" Type="http://schemas.openxmlformats.org/officeDocument/2006/relationships/hyperlink" Target="http://www.apcert.org/" TargetMode="External"/><Relationship Id="rId5" Type="http://schemas.openxmlformats.org/officeDocument/2006/relationships/hyperlink" Target="http://oic-cert.org/en/index.html" TargetMode="External"/><Relationship Id="rId6" Type="http://schemas.openxmlformats.org/officeDocument/2006/relationships/hyperlink" Target="http://www.africacert.org/home/" TargetMode="External"/><Relationship Id="rId7" Type="http://schemas.openxmlformats.org/officeDocument/2006/relationships/hyperlink" Target="http://www.terena.nl/activities/tf-csirt/" TargetMode="External"/><Relationship Id="rId8" Type="http://schemas.openxmlformats.org/officeDocument/2006/relationships/hyperlink" Target="http://www.infragard.net/" TargetMode="External"/><Relationship Id="rId9" Type="http://schemas.openxmlformats.org/officeDocument/2006/relationships/hyperlink" Target="http://www.isaccouncil.org/" TargetMode="External"/><Relationship Id="rId10" Type="http://schemas.openxmlformats.org/officeDocument/2006/relationships/hyperlink" Target="http://puck.nether.net/mailman/listinfo/nsp-security" TargetMode="External"/><Relationship Id="rId11" Type="http://schemas.openxmlformats.org/officeDocument/2006/relationships/image" Target="../media/image11.jpeg"/><Relationship Id="rId1" Type="http://schemas.openxmlformats.org/officeDocument/2006/relationships/slideLayout" Target="../slideLayouts/slideLayout9.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14.xml"/><Relationship Id="rId3" Type="http://schemas.openxmlformats.org/officeDocument/2006/relationships/image" Target="../media/image12.jp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15.xml"/><Relationship Id="rId3" Type="http://schemas.openxmlformats.org/officeDocument/2006/relationships/image" Target="../media/image12.jp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16.xml"/><Relationship Id="rId3" Type="http://schemas.openxmlformats.org/officeDocument/2006/relationships/image" Target="../media/image13.jpe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17.xml"/><Relationship Id="rId3" Type="http://schemas.openxmlformats.org/officeDocument/2006/relationships/image" Target="../media/image14.jpe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18.xml"/><Relationship Id="rId3" Type="http://schemas.openxmlformats.org/officeDocument/2006/relationships/image" Target="../media/image15.jpe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19.xml"/><Relationship Id="rId3" Type="http://schemas.openxmlformats.org/officeDocument/2006/relationships/image" Target="../media/image16.tiff"/></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20.xml"/><Relationship Id="rId3" Type="http://schemas.openxmlformats.org/officeDocument/2006/relationships/image" Target="../media/image16.tiff"/></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21.xml"/><Relationship Id="rId3" Type="http://schemas.openxmlformats.org/officeDocument/2006/relationships/image" Target="../media/image17.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hyperlink" Target="http://www.first.org/members/map/" TargetMode="External"/><Relationship Id="rId4" Type="http://schemas.openxmlformats.org/officeDocument/2006/relationships/hyperlink" Target="https://www.trusted-introducer.org/" TargetMode="External"/><Relationship Id="rId5" Type="http://schemas.openxmlformats.org/officeDocument/2006/relationships/image" Target="../media/image18.jpg"/><Relationship Id="rId1" Type="http://schemas.openxmlformats.org/officeDocument/2006/relationships/slideLayout" Target="../slideLayouts/slideLayout9.xml"/><Relationship Id="rId2" Type="http://schemas.openxmlformats.org/officeDocument/2006/relationships/notesSlide" Target="../notesSlides/notesSlide2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24.xml"/><Relationship Id="rId3" Type="http://schemas.openxmlformats.org/officeDocument/2006/relationships/image" Target="../media/image19.jpe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25.xml"/><Relationship Id="rId3" Type="http://schemas.openxmlformats.org/officeDocument/2006/relationships/image" Target="../media/image20.jpe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6.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2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28.xml"/><Relationship Id="rId3" Type="http://schemas.openxmlformats.org/officeDocument/2006/relationships/image" Target="../media/image21.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29.xml"/><Relationship Id="rId3" Type="http://schemas.openxmlformats.org/officeDocument/2006/relationships/image" Target="../media/image22.jpe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30.xml"/><Relationship Id="rId3" Type="http://schemas.openxmlformats.org/officeDocument/2006/relationships/image" Target="../media/image22.jpeg"/></Relationships>
</file>

<file path=ppt/slides/_rels/slide34.xml.rels><?xml version="1.0" encoding="UTF-8" standalone="yes"?>
<Relationships xmlns="http://schemas.openxmlformats.org/package/2006/relationships"><Relationship Id="rId3" Type="http://schemas.openxmlformats.org/officeDocument/2006/relationships/hyperlink" Target="http://www.enisa.europa.eu/activities/cert/support/chiht" TargetMode="External"/><Relationship Id="rId4" Type="http://schemas.openxmlformats.org/officeDocument/2006/relationships/image" Target="../media/image23.png"/><Relationship Id="rId1" Type="http://schemas.openxmlformats.org/officeDocument/2006/relationships/slideLayout" Target="../slideLayouts/slideLayout9.xml"/><Relationship Id="rId2" Type="http://schemas.openxmlformats.org/officeDocument/2006/relationships/notesSlide" Target="../notesSlides/notesSlide31.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32.xml"/><Relationship Id="rId3" Type="http://schemas.openxmlformats.org/officeDocument/2006/relationships/image" Target="../media/image24.jpe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33.xml"/><Relationship Id="rId3" Type="http://schemas.openxmlformats.org/officeDocument/2006/relationships/image" Target="../media/image24.jpe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34.xml"/><Relationship Id="rId3" Type="http://schemas.openxmlformats.org/officeDocument/2006/relationships/image" Target="../media/image25.tiff"/></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5.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4.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36.xml"/></Relationships>
</file>

<file path=ppt/slides/_rels/slide41.xml.rels><?xml version="1.0" encoding="UTF-8" standalone="yes"?>
<Relationships xmlns="http://schemas.openxmlformats.org/package/2006/relationships"><Relationship Id="rId3" Type="http://schemas.openxmlformats.org/officeDocument/2006/relationships/image" Target="../media/image26.jpeg"/><Relationship Id="rId4" Type="http://schemas.microsoft.com/office/2007/relationships/hdphoto" Target="../media/hdphoto2.wdp"/><Relationship Id="rId1" Type="http://schemas.openxmlformats.org/officeDocument/2006/relationships/slideLayout" Target="../slideLayouts/slideLayout10.xml"/><Relationship Id="rId2" Type="http://schemas.openxmlformats.org/officeDocument/2006/relationships/notesSlide" Target="../notesSlides/notesSlide37.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38.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39.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40.xml"/></Relationships>
</file>

<file path=ppt/slides/_rels/slide45.xml.rels><?xml version="1.0" encoding="UTF-8" standalone="yes"?>
<Relationships xmlns="http://schemas.openxmlformats.org/package/2006/relationships"><Relationship Id="rId3" Type="http://schemas.openxmlformats.org/officeDocument/2006/relationships/hyperlink" Target="http://www.enisa.europa.eu/activities/risk-management/current-risk/risk-management-inventory/rm-ra-methods" TargetMode="External"/><Relationship Id="rId4" Type="http://schemas.openxmlformats.org/officeDocument/2006/relationships/hyperlink" Target="http://www.enisa.europa.eu/activities/risk-management/current-risk/risk-management-inventory/rm-ra-tools" TargetMode="External"/><Relationship Id="rId5" Type="http://schemas.openxmlformats.org/officeDocument/2006/relationships/hyperlink" Target="http://standards.iso.org/ittf/PubliclyAvailableStandards/index.html" TargetMode="External"/><Relationship Id="rId6" Type="http://schemas.openxmlformats.org/officeDocument/2006/relationships/image" Target="../media/image27.jpeg"/><Relationship Id="rId7" Type="http://schemas.openxmlformats.org/officeDocument/2006/relationships/image" Target="../media/image28.gif"/><Relationship Id="rId1" Type="http://schemas.openxmlformats.org/officeDocument/2006/relationships/slideLayout" Target="../slideLayouts/slideLayout9.xml"/><Relationship Id="rId2" Type="http://schemas.openxmlformats.org/officeDocument/2006/relationships/notesSlide" Target="../notesSlides/notesSlide41.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42.xml"/><Relationship Id="rId3" Type="http://schemas.openxmlformats.org/officeDocument/2006/relationships/image" Target="../media/image29.jpeg"/></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43.xml"/><Relationship Id="rId3" Type="http://schemas.openxmlformats.org/officeDocument/2006/relationships/image" Target="../media/image30.jpeg"/></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44.xml"/><Relationship Id="rId3" Type="http://schemas.openxmlformats.org/officeDocument/2006/relationships/image" Target="../media/image31.png"/></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5.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5.xml"/><Relationship Id="rId3" Type="http://schemas.openxmlformats.org/officeDocument/2006/relationships/image" Target="../media/image8.jpg"/></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3" Type="http://schemas.openxmlformats.org/officeDocument/2006/relationships/image" Target="../media/image32.png"/><Relationship Id="rId4" Type="http://schemas.microsoft.com/office/2007/relationships/hdphoto" Target="../media/hdphoto3.wdp"/><Relationship Id="rId1" Type="http://schemas.openxmlformats.org/officeDocument/2006/relationships/slideLayout" Target="../slideLayouts/slideLayout9.xml"/><Relationship Id="rId2" Type="http://schemas.openxmlformats.org/officeDocument/2006/relationships/notesSlide" Target="../notesSlides/notesSlide46.xml"/></Relationships>
</file>

<file path=ppt/slides/_rels/slide52.xml.rels><?xml version="1.0" encoding="UTF-8" standalone="yes"?>
<Relationships xmlns="http://schemas.openxmlformats.org/package/2006/relationships"><Relationship Id="rId3" Type="http://schemas.openxmlformats.org/officeDocument/2006/relationships/image" Target="../media/image33.png"/><Relationship Id="rId4" Type="http://schemas.microsoft.com/office/2007/relationships/hdphoto" Target="../media/hdphoto3.wdp"/><Relationship Id="rId1" Type="http://schemas.openxmlformats.org/officeDocument/2006/relationships/slideLayout" Target="../slideLayouts/slideLayout9.xml"/><Relationship Id="rId2" Type="http://schemas.openxmlformats.org/officeDocument/2006/relationships/notesSlide" Target="../notesSlides/notesSlide47.xml"/></Relationships>
</file>

<file path=ppt/slides/_rels/slide53.xml.rels><?xml version="1.0" encoding="UTF-8" standalone="yes"?>
<Relationships xmlns="http://schemas.openxmlformats.org/package/2006/relationships"><Relationship Id="rId3" Type="http://schemas.openxmlformats.org/officeDocument/2006/relationships/image" Target="../media/image32.png"/><Relationship Id="rId4" Type="http://schemas.microsoft.com/office/2007/relationships/hdphoto" Target="../media/hdphoto3.wdp"/><Relationship Id="rId1" Type="http://schemas.openxmlformats.org/officeDocument/2006/relationships/slideLayout" Target="../slideLayouts/slideLayout9.xml"/><Relationship Id="rId2" Type="http://schemas.openxmlformats.org/officeDocument/2006/relationships/notesSlide" Target="../notesSlides/notesSlide48.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9.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50.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51.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52.xml"/><Relationship Id="rId3" Type="http://schemas.openxmlformats.org/officeDocument/2006/relationships/image" Target="../media/image34.tiff"/></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53.xml"/><Relationship Id="rId3" Type="http://schemas.openxmlformats.org/officeDocument/2006/relationships/image" Target="../media/image35.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6.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54.xml"/><Relationship Id="rId3" Type="http://schemas.openxmlformats.org/officeDocument/2006/relationships/image" Target="../media/image36.jpeg"/></Relationships>
</file>

<file path=ppt/slides/_rels/slide61.xml.rels><?xml version="1.0" encoding="UTF-8" standalone="yes"?>
<Relationships xmlns="http://schemas.openxmlformats.org/package/2006/relationships"><Relationship Id="rId3" Type="http://schemas.openxmlformats.org/officeDocument/2006/relationships/image" Target="../media/image37.jpeg"/><Relationship Id="rId4" Type="http://schemas.microsoft.com/office/2007/relationships/hdphoto" Target="../media/hdphoto4.wdp"/><Relationship Id="rId1" Type="http://schemas.openxmlformats.org/officeDocument/2006/relationships/slideLayout" Target="../slideLayouts/slideLayout9.xml"/><Relationship Id="rId2" Type="http://schemas.openxmlformats.org/officeDocument/2006/relationships/notesSlide" Target="../notesSlides/notesSlide55.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56.xml"/><Relationship Id="rId3" Type="http://schemas.openxmlformats.org/officeDocument/2006/relationships/image" Target="../media/image34.tiff"/></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7.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58.xml"/><Relationship Id="rId3" Type="http://schemas.openxmlformats.org/officeDocument/2006/relationships/image" Target="../media/image38.gif"/></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59.xml"/><Relationship Id="rId3" Type="http://schemas.openxmlformats.org/officeDocument/2006/relationships/image" Target="../media/image39.jpeg"/></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60.xml"/><Relationship Id="rId3" Type="http://schemas.openxmlformats.org/officeDocument/2006/relationships/image" Target="../media/image40.tiff"/></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1.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7.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6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63.xml"/><Relationship Id="rId3" Type="http://schemas.openxmlformats.org/officeDocument/2006/relationships/image" Target="../media/image41.tiff"/></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64.xml"/><Relationship Id="rId3" Type="http://schemas.openxmlformats.org/officeDocument/2006/relationships/image" Target="../media/image41.tiff"/></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65.xml"/><Relationship Id="rId3" Type="http://schemas.openxmlformats.org/officeDocument/2006/relationships/image" Target="../media/image42.jpeg"/></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66.xml"/><Relationship Id="rId3" Type="http://schemas.openxmlformats.org/officeDocument/2006/relationships/image" Target="../media/image42.jpeg"/></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67.xml"/><Relationship Id="rId3" Type="http://schemas.openxmlformats.org/officeDocument/2006/relationships/image" Target="../media/image42.jpeg"/></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68.xml"/><Relationship Id="rId3" Type="http://schemas.openxmlformats.org/officeDocument/2006/relationships/image" Target="../media/image42.jpeg"/></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69.xml"/><Relationship Id="rId3" Type="http://schemas.openxmlformats.org/officeDocument/2006/relationships/image" Target="../media/image43.jpeg"/></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70.xml"/><Relationship Id="rId3" Type="http://schemas.openxmlformats.org/officeDocument/2006/relationships/image" Target="../media/image44.jpeg"/></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1.xml"/><Relationship Id="rId3" Type="http://schemas.openxmlformats.org/officeDocument/2006/relationships/image" Target="../media/image42.jpe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8.xml"/><Relationship Id="rId3" Type="http://schemas.openxmlformats.org/officeDocument/2006/relationships/image" Target="../media/image9.jpg"/></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7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Title 1"/>
          <p:cNvSpPr>
            <a:spLocks noGrp="1"/>
          </p:cNvSpPr>
          <p:nvPr>
            <p:ph type="ctrTitle"/>
          </p:nvPr>
        </p:nvSpPr>
        <p:spPr>
          <a:ln/>
          <a:extLst>
            <a:ext uri="{91240B29-F687-4F45-9708-019B960494DF}">
              <a14:hiddenLine xmlns:a14="http://schemas.microsoft.com/office/drawing/2010/main" w="9525" algn="ctr">
                <a:solidFill>
                  <a:srgbClr val="000000"/>
                </a:solidFill>
                <a:miter lim="800000"/>
                <a:headEnd/>
                <a:tailEnd/>
              </a14:hiddenLine>
            </a:ext>
          </a:extLst>
        </p:spPr>
        <p:txBody>
          <a:bodyPr>
            <a:normAutofit fontScale="90000"/>
          </a:bodyPr>
          <a:lstStyle/>
          <a:p>
            <a:r>
              <a:rPr lang="en-US" altLang="en-US" dirty="0"/>
              <a:t>Module 3 </a:t>
            </a:r>
            <a:br>
              <a:rPr lang="en-US" altLang="en-US" dirty="0"/>
            </a:br>
            <a:r>
              <a:rPr lang="en-US" altLang="en-US" dirty="0" smtClean="0"/>
              <a:t>CSIRT Operation</a:t>
            </a:r>
            <a:endParaRPr lang="en-US" altLang="en-US" dirty="0"/>
          </a:p>
        </p:txBody>
      </p:sp>
      <p:sp>
        <p:nvSpPr>
          <p:cNvPr id="2051" name="Rectangle 12"/>
          <p:cNvSpPr>
            <a:spLocks noGrp="1"/>
          </p:cNvSpPr>
          <p:nvPr>
            <p:ph type="subTitle" idx="1"/>
          </p:nvPr>
        </p:nvSpPr>
        <p:spPr/>
        <p:txBody>
          <a:bodyPr/>
          <a:lstStyle/>
          <a:p>
            <a:pPr>
              <a:defRPr/>
            </a:pPr>
            <a:r>
              <a:rPr lang="en-US" altLang="en-US" dirty="0"/>
              <a:t>[Presenter Name]</a:t>
            </a:r>
          </a:p>
          <a:p>
            <a:pPr>
              <a:defRPr/>
            </a:pPr>
            <a:r>
              <a:rPr lang="en-US" altLang="en-US" dirty="0" smtClean="0"/>
              <a:t>[Date]</a:t>
            </a:r>
            <a:endParaRPr lang="en-US" altLang="en-US" dirty="0"/>
          </a:p>
        </p:txBody>
      </p:sp>
    </p:spTree>
  </p:cSld>
  <p:clrMapOvr>
    <a:masterClrMapping/>
  </p:clrMapOvr>
  <p:transition spd="med">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6"/>
          <p:cNvSpPr>
            <a:spLocks noGrp="1"/>
          </p:cNvSpPr>
          <p:nvPr>
            <p:ph type="title"/>
          </p:nvPr>
        </p:nvSpPr>
        <p:spPr/>
        <p:txBody>
          <a:bodyPr>
            <a:normAutofit fontScale="90000"/>
          </a:bodyPr>
          <a:lstStyle/>
          <a:p>
            <a:r>
              <a:rPr lang="en-US" altLang="en-US" dirty="0" smtClean="0"/>
              <a:t>Maintain External Contact Information</a:t>
            </a:r>
          </a:p>
        </p:txBody>
      </p:sp>
      <p:sp>
        <p:nvSpPr>
          <p:cNvPr id="13" name="Rectangle 12"/>
          <p:cNvSpPr/>
          <p:nvPr/>
        </p:nvSpPr>
        <p:spPr>
          <a:xfrm>
            <a:off x="687183" y="1071017"/>
            <a:ext cx="7473837" cy="1457864"/>
          </a:xfrm>
          <a:prstGeom prst="rect">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800100" lvl="1" indent="-342900">
              <a:buFont typeface="Arial" panose="020B0604020202020204" pitchFamily="34" charset="0"/>
              <a:buChar char="•"/>
            </a:pPr>
            <a:r>
              <a:rPr lang="en-US" altLang="en-US" sz="2000" dirty="0">
                <a:solidFill>
                  <a:schemeClr val="bg1"/>
                </a:solidFill>
                <a:latin typeface="Lucida Sans" panose="020B0602030504020204" pitchFamily="34" charset="0"/>
                <a:ea typeface="Lucida Sans" panose="020B0602030504020204" pitchFamily="34" charset="0"/>
                <a:cs typeface="Lucida Sans" panose="020B0602030504020204" pitchFamily="34" charset="0"/>
              </a:rPr>
              <a:t>Contracted external support personnel</a:t>
            </a:r>
          </a:p>
          <a:p>
            <a:pPr marL="800100" lvl="1" indent="-342900">
              <a:buFont typeface="Arial" panose="020B0604020202020204" pitchFamily="34" charset="0"/>
              <a:buChar char="•"/>
            </a:pPr>
            <a:r>
              <a:rPr lang="en-US" altLang="en-US" sz="2000" dirty="0">
                <a:solidFill>
                  <a:schemeClr val="bg1"/>
                </a:solidFill>
                <a:latin typeface="Lucida Sans" panose="020B0602030504020204" pitchFamily="34" charset="0"/>
                <a:ea typeface="Lucida Sans" panose="020B0602030504020204" pitchFamily="34" charset="0"/>
                <a:cs typeface="Lucida Sans" panose="020B0602030504020204" pitchFamily="34" charset="0"/>
              </a:rPr>
              <a:t>Security organizations such as other </a:t>
            </a:r>
            <a:r>
              <a:rPr lang="en-US" altLang="en-US" sz="2000" dirty="0" smtClean="0">
                <a:solidFill>
                  <a:schemeClr val="bg1"/>
                </a:solidFill>
                <a:latin typeface="Lucida Sans" panose="020B0602030504020204" pitchFamily="34" charset="0"/>
                <a:ea typeface="Lucida Sans" panose="020B0602030504020204" pitchFamily="34" charset="0"/>
                <a:cs typeface="Lucida Sans" panose="020B0602030504020204" pitchFamily="34" charset="0"/>
              </a:rPr>
              <a:t>CSIRTs, CERTs</a:t>
            </a:r>
            <a:endParaRPr lang="en-US" altLang="en-US" sz="2000" dirty="0">
              <a:solidFill>
                <a:schemeClr val="bg1"/>
              </a:solidFill>
              <a:latin typeface="Lucida Sans" panose="020B0602030504020204" pitchFamily="34" charset="0"/>
              <a:ea typeface="Lucida Sans" panose="020B0602030504020204" pitchFamily="34" charset="0"/>
              <a:cs typeface="Lucida Sans" panose="020B0602030504020204" pitchFamily="34" charset="0"/>
            </a:endParaRPr>
          </a:p>
          <a:p>
            <a:pPr marL="800100" lvl="1" indent="-342900">
              <a:buFont typeface="Arial" panose="020B0604020202020204" pitchFamily="34" charset="0"/>
              <a:buChar char="•"/>
            </a:pPr>
            <a:r>
              <a:rPr lang="en-US" altLang="en-US" sz="2000" dirty="0">
                <a:solidFill>
                  <a:schemeClr val="bg1"/>
                </a:solidFill>
                <a:latin typeface="Lucida Sans" panose="020B0602030504020204" pitchFamily="34" charset="0"/>
                <a:ea typeface="Lucida Sans" panose="020B0602030504020204" pitchFamily="34" charset="0"/>
                <a:cs typeface="Lucida Sans" panose="020B0602030504020204" pitchFamily="34" charset="0"/>
              </a:rPr>
              <a:t>Managed service providers</a:t>
            </a:r>
          </a:p>
          <a:p>
            <a:pPr marL="800100" lvl="1" indent="-342900">
              <a:buFont typeface="Arial" panose="020B0604020202020204" pitchFamily="34" charset="0"/>
              <a:buChar char="•"/>
            </a:pPr>
            <a:r>
              <a:rPr lang="en-US" altLang="en-US" sz="2000" dirty="0">
                <a:solidFill>
                  <a:schemeClr val="bg1"/>
                </a:solidFill>
                <a:latin typeface="Lucida Sans" panose="020B0602030504020204" pitchFamily="34" charset="0"/>
                <a:ea typeface="Lucida Sans" panose="020B0602030504020204" pitchFamily="34" charset="0"/>
                <a:cs typeface="Lucida Sans" panose="020B0602030504020204" pitchFamily="34" charset="0"/>
              </a:rPr>
              <a:t>Business partners</a:t>
            </a:r>
          </a:p>
        </p:txBody>
      </p:sp>
      <p:sp>
        <p:nvSpPr>
          <p:cNvPr id="14" name="Rectangle 13"/>
          <p:cNvSpPr/>
          <p:nvPr/>
        </p:nvSpPr>
        <p:spPr>
          <a:xfrm>
            <a:off x="687183" y="2740624"/>
            <a:ext cx="7473837" cy="1457864"/>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800100" lvl="1" indent="-342900">
              <a:buSzTx/>
              <a:buFont typeface="Arial" panose="020B0604020202020204" pitchFamily="34" charset="0"/>
              <a:buChar char="•"/>
              <a:defRPr/>
            </a:pPr>
            <a:r>
              <a:rPr lang="en-US" altLang="en-US" sz="2000" dirty="0">
                <a:solidFill>
                  <a:schemeClr val="bg1"/>
                </a:solidFill>
                <a:latin typeface="Lucida Sans" panose="020B0602030504020204" pitchFamily="34" charset="0"/>
                <a:ea typeface="Lucida Sans" panose="020B0602030504020204" pitchFamily="34" charset="0"/>
                <a:cs typeface="Lucida Sans" panose="020B0602030504020204" pitchFamily="34" charset="0"/>
              </a:rPr>
              <a:t>Law enforcement organizations</a:t>
            </a:r>
          </a:p>
          <a:p>
            <a:pPr marL="800100" lvl="1" indent="-342900">
              <a:buSzTx/>
              <a:buFont typeface="Arial" panose="020B0604020202020204" pitchFamily="34" charset="0"/>
              <a:buChar char="•"/>
              <a:defRPr/>
            </a:pPr>
            <a:r>
              <a:rPr lang="en-US" altLang="en-US" sz="2000" dirty="0">
                <a:solidFill>
                  <a:schemeClr val="bg1"/>
                </a:solidFill>
                <a:latin typeface="Lucida Sans" panose="020B0602030504020204" pitchFamily="34" charset="0"/>
                <a:ea typeface="Lucida Sans" panose="020B0602030504020204" pitchFamily="34" charset="0"/>
                <a:cs typeface="Lucida Sans" panose="020B0602030504020204" pitchFamily="34" charset="0"/>
              </a:rPr>
              <a:t>Emergency authorities</a:t>
            </a:r>
          </a:p>
          <a:p>
            <a:pPr marL="800100" lvl="1" indent="-342900">
              <a:buSzTx/>
              <a:buFont typeface="Arial" panose="020B0604020202020204" pitchFamily="34" charset="0"/>
              <a:buChar char="•"/>
              <a:defRPr/>
            </a:pPr>
            <a:r>
              <a:rPr lang="en-US" altLang="en-US" sz="2000" dirty="0">
                <a:solidFill>
                  <a:schemeClr val="bg1"/>
                </a:solidFill>
                <a:latin typeface="Lucida Sans" panose="020B0602030504020204" pitchFamily="34" charset="0"/>
                <a:ea typeface="Lucida Sans" panose="020B0602030504020204" pitchFamily="34" charset="0"/>
                <a:cs typeface="Lucida Sans" panose="020B0602030504020204" pitchFamily="34" charset="0"/>
              </a:rPr>
              <a:t>Appropriate government organizations</a:t>
            </a:r>
          </a:p>
        </p:txBody>
      </p:sp>
      <p:sp>
        <p:nvSpPr>
          <p:cNvPr id="15" name="Rectangle 14"/>
          <p:cNvSpPr/>
          <p:nvPr/>
        </p:nvSpPr>
        <p:spPr>
          <a:xfrm>
            <a:off x="687182" y="4410231"/>
            <a:ext cx="7473837" cy="1457864"/>
          </a:xfrm>
          <a:prstGeom prst="rect">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800100" lvl="1" indent="-342900">
              <a:buFont typeface="Arial" panose="020B0604020202020204" pitchFamily="34" charset="0"/>
              <a:buChar char="•"/>
            </a:pPr>
            <a:r>
              <a:rPr lang="en-US" altLang="en-US" sz="2000" dirty="0">
                <a:solidFill>
                  <a:schemeClr val="bg1"/>
                </a:solidFill>
                <a:latin typeface="Lucida Sans" panose="020B0602030504020204" pitchFamily="34" charset="0"/>
                <a:ea typeface="Lucida Sans" panose="020B0602030504020204" pitchFamily="34" charset="0"/>
                <a:cs typeface="Lucida Sans" panose="020B0602030504020204" pitchFamily="34" charset="0"/>
              </a:rPr>
              <a:t>Customers</a:t>
            </a:r>
          </a:p>
          <a:p>
            <a:pPr marL="800100" lvl="1" indent="-342900">
              <a:buFont typeface="Arial" panose="020B0604020202020204" pitchFamily="34" charset="0"/>
              <a:buChar char="•"/>
            </a:pPr>
            <a:r>
              <a:rPr lang="en-US" altLang="en-US" sz="2000" dirty="0">
                <a:solidFill>
                  <a:schemeClr val="bg1"/>
                </a:solidFill>
                <a:latin typeface="Lucida Sans" panose="020B0602030504020204" pitchFamily="34" charset="0"/>
                <a:ea typeface="Lucida Sans" panose="020B0602030504020204" pitchFamily="34" charset="0"/>
                <a:cs typeface="Lucida Sans" panose="020B0602030504020204" pitchFamily="34" charset="0"/>
              </a:rPr>
              <a:t>General public</a:t>
            </a:r>
          </a:p>
        </p:txBody>
      </p:sp>
    </p:spTree>
    <p:extLst>
      <p:ext uri="{BB962C8B-B14F-4D97-AF65-F5344CB8AC3E}">
        <p14:creationId xmlns:p14="http://schemas.microsoft.com/office/powerpoint/2010/main" val="126404072"/>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500"/>
                                        <p:tgtEl>
                                          <p:spTgt spid="1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fade">
                                      <p:cBhvr>
                                        <p:cTn id="1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animBg="1"/>
      <p:bldP spid="15"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6"/>
          <p:cNvSpPr>
            <a:spLocks noGrp="1"/>
          </p:cNvSpPr>
          <p:nvPr>
            <p:ph type="title"/>
          </p:nvPr>
        </p:nvSpPr>
        <p:spPr/>
        <p:txBody>
          <a:bodyPr>
            <a:normAutofit fontScale="90000"/>
          </a:bodyPr>
          <a:lstStyle/>
          <a:p>
            <a:r>
              <a:rPr lang="en-US" altLang="en-US" dirty="0" smtClean="0"/>
              <a:t>Value of Conferences</a:t>
            </a:r>
          </a:p>
        </p:txBody>
      </p:sp>
      <p:sp>
        <p:nvSpPr>
          <p:cNvPr id="25603" name="Content Placeholder 4"/>
          <p:cNvSpPr>
            <a:spLocks noGrp="1"/>
          </p:cNvSpPr>
          <p:nvPr>
            <p:ph type="body" sz="quarter" idx="10"/>
          </p:nvPr>
        </p:nvSpPr>
        <p:spPr>
          <a:xfrm>
            <a:off x="457200" y="1208314"/>
            <a:ext cx="8164286" cy="2362200"/>
          </a:xfrm>
        </p:spPr>
        <p:txBody>
          <a:bodyPr/>
          <a:lstStyle/>
          <a:p>
            <a:pPr lvl="1">
              <a:spcBef>
                <a:spcPts val="200"/>
              </a:spcBef>
              <a:buSzTx/>
              <a:buFont typeface="Arial" charset="0"/>
              <a:buChar char="•"/>
            </a:pPr>
            <a:r>
              <a:rPr lang="en-US" altLang="en-US" dirty="0" smtClean="0"/>
              <a:t>Build </a:t>
            </a:r>
            <a:r>
              <a:rPr lang="en-US" altLang="en-US" dirty="0"/>
              <a:t>relationships</a:t>
            </a:r>
          </a:p>
          <a:p>
            <a:pPr lvl="1">
              <a:spcBef>
                <a:spcPts val="200"/>
              </a:spcBef>
              <a:buSzTx/>
              <a:buFont typeface="Arial" charset="0"/>
              <a:buChar char="•"/>
            </a:pPr>
            <a:r>
              <a:rPr lang="en-US" altLang="en-US" dirty="0" smtClean="0"/>
              <a:t>Meet </a:t>
            </a:r>
            <a:r>
              <a:rPr lang="en-US" altLang="en-US" dirty="0"/>
              <a:t>people </a:t>
            </a:r>
            <a:r>
              <a:rPr lang="en-US" altLang="en-US" dirty="0" smtClean="0"/>
              <a:t>face-to-face</a:t>
            </a:r>
            <a:endParaRPr lang="en-US" altLang="en-US" dirty="0"/>
          </a:p>
          <a:p>
            <a:pPr lvl="1">
              <a:spcBef>
                <a:spcPts val="200"/>
              </a:spcBef>
              <a:buSzTx/>
              <a:buFont typeface="Arial" charset="0"/>
              <a:buChar char="•"/>
            </a:pPr>
            <a:r>
              <a:rPr lang="en-US" altLang="en-US" dirty="0" smtClean="0"/>
              <a:t>Learn new skills</a:t>
            </a:r>
            <a:endParaRPr lang="en-US" altLang="en-US" dirty="0"/>
          </a:p>
          <a:p>
            <a:pPr lvl="1">
              <a:spcBef>
                <a:spcPts val="200"/>
              </a:spcBef>
              <a:buSzTx/>
              <a:buFont typeface="Arial" charset="0"/>
              <a:buChar char="•"/>
            </a:pPr>
            <a:r>
              <a:rPr lang="en-US" altLang="en-US" dirty="0" smtClean="0"/>
              <a:t>Increase visibility </a:t>
            </a:r>
            <a:r>
              <a:rPr lang="en-US" altLang="en-US" dirty="0"/>
              <a:t>of </a:t>
            </a:r>
            <a:r>
              <a:rPr lang="en-US" altLang="en-US" dirty="0" smtClean="0"/>
              <a:t>your </a:t>
            </a:r>
            <a:r>
              <a:rPr lang="en-US" altLang="en-US" dirty="0"/>
              <a:t>organization</a:t>
            </a:r>
          </a:p>
          <a:p>
            <a:pPr lvl="1">
              <a:spcBef>
                <a:spcPts val="200"/>
              </a:spcBef>
              <a:buSzTx/>
              <a:buFont typeface="Arial" charset="0"/>
              <a:buChar char="•"/>
            </a:pPr>
            <a:r>
              <a:rPr lang="en-US" altLang="en-US" dirty="0" smtClean="0"/>
              <a:t>FIRST.Org, </a:t>
            </a:r>
            <a:r>
              <a:rPr lang="en-US" altLang="en-US" dirty="0"/>
              <a:t>Black Hat, </a:t>
            </a:r>
            <a:r>
              <a:rPr lang="en-US" altLang="en-US" dirty="0" smtClean="0"/>
              <a:t>CanSecWest</a:t>
            </a:r>
            <a:r>
              <a:rPr lang="en-US" altLang="en-US" dirty="0"/>
              <a:t>, Hack </a:t>
            </a:r>
            <a:r>
              <a:rPr lang="en-US" altLang="en-US" dirty="0" smtClean="0"/>
              <a:t>In The Box</a:t>
            </a:r>
            <a:endParaRPr lang="en-US" altLang="en-US" dirty="0"/>
          </a:p>
          <a:p>
            <a:pPr lvl="1">
              <a:spcBef>
                <a:spcPts val="200"/>
              </a:spcBef>
              <a:buSzTx/>
              <a:buFont typeface="Arial" charset="0"/>
              <a:buChar char="•"/>
            </a:pPr>
            <a:endParaRPr lang="en-US" altLang="en-US" dirty="0" smtClean="0"/>
          </a:p>
        </p:txBody>
      </p:sp>
      <p:pic>
        <p:nvPicPr>
          <p:cNvPr id="1026" name="Picture 2"/>
          <p:cNvPicPr>
            <a:picLocks noChangeAspect="1" noChangeArrowheads="1"/>
          </p:cNvPicPr>
          <p:nvPr/>
        </p:nvPicPr>
        <p:blipFill rotWithShape="1">
          <a:blip r:embed="rId3">
            <a:extLst>
              <a:ext uri="{BEBA8EAE-BF5A-486C-A8C5-ECC9F3942E4B}">
                <a14:imgProps xmlns:a14="http://schemas.microsoft.com/office/drawing/2010/main">
                  <a14:imgLayer r:embed="rId4">
                    <a14:imgEffect>
                      <a14:brightnessContrast bright="20000" contrast="-20000"/>
                    </a14:imgEffect>
                  </a14:imgLayer>
                </a14:imgProps>
              </a:ext>
              <a:ext uri="{28A0092B-C50C-407E-A947-70E740481C1C}">
                <a14:useLocalDpi xmlns:a14="http://schemas.microsoft.com/office/drawing/2010/main" val="0"/>
              </a:ext>
            </a:extLst>
          </a:blip>
          <a:srcRect l="35089" t="24762" r="35714" b="33572"/>
          <a:stretch/>
        </p:blipFill>
        <p:spPr bwMode="auto">
          <a:xfrm>
            <a:off x="5809141" y="3570514"/>
            <a:ext cx="2877659" cy="231004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5603">
                                            <p:txEl>
                                              <p:pRg st="0" end="0"/>
                                            </p:txEl>
                                          </p:spTgt>
                                        </p:tgtEl>
                                        <p:attrNameLst>
                                          <p:attrName>style.visibility</p:attrName>
                                        </p:attrNameLst>
                                      </p:cBhvr>
                                      <p:to>
                                        <p:strVal val="visible"/>
                                      </p:to>
                                    </p:set>
                                    <p:animEffect transition="in" filter="fade">
                                      <p:cBhvr>
                                        <p:cTn id="7" dur="500"/>
                                        <p:tgtEl>
                                          <p:spTgt spid="2560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25603">
                                            <p:txEl>
                                              <p:pRg st="1" end="1"/>
                                            </p:txEl>
                                          </p:spTgt>
                                        </p:tgtEl>
                                        <p:attrNameLst>
                                          <p:attrName>style.visibility</p:attrName>
                                        </p:attrNameLst>
                                      </p:cBhvr>
                                      <p:to>
                                        <p:strVal val="visible"/>
                                      </p:to>
                                    </p:set>
                                    <p:animEffect transition="in" filter="fade">
                                      <p:cBhvr>
                                        <p:cTn id="10" dur="500"/>
                                        <p:tgtEl>
                                          <p:spTgt spid="25603">
                                            <p:txEl>
                                              <p:pRg st="1" end="1"/>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25603">
                                            <p:txEl>
                                              <p:pRg st="2" end="2"/>
                                            </p:txEl>
                                          </p:spTgt>
                                        </p:tgtEl>
                                        <p:attrNameLst>
                                          <p:attrName>style.visibility</p:attrName>
                                        </p:attrNameLst>
                                      </p:cBhvr>
                                      <p:to>
                                        <p:strVal val="visible"/>
                                      </p:to>
                                    </p:set>
                                    <p:animEffect transition="in" filter="fade">
                                      <p:cBhvr>
                                        <p:cTn id="13" dur="500"/>
                                        <p:tgtEl>
                                          <p:spTgt spid="25603">
                                            <p:txEl>
                                              <p:pRg st="2" end="2"/>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25603">
                                            <p:txEl>
                                              <p:pRg st="3" end="3"/>
                                            </p:txEl>
                                          </p:spTgt>
                                        </p:tgtEl>
                                        <p:attrNameLst>
                                          <p:attrName>style.visibility</p:attrName>
                                        </p:attrNameLst>
                                      </p:cBhvr>
                                      <p:to>
                                        <p:strVal val="visible"/>
                                      </p:to>
                                    </p:set>
                                    <p:animEffect transition="in" filter="fade">
                                      <p:cBhvr>
                                        <p:cTn id="18" dur="500"/>
                                        <p:tgtEl>
                                          <p:spTgt spid="25603">
                                            <p:txEl>
                                              <p:pRg st="3" end="3"/>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25603">
                                            <p:txEl>
                                              <p:pRg st="4" end="4"/>
                                            </p:txEl>
                                          </p:spTgt>
                                        </p:tgtEl>
                                        <p:attrNameLst>
                                          <p:attrName>style.visibility</p:attrName>
                                        </p:attrNameLst>
                                      </p:cBhvr>
                                      <p:to>
                                        <p:strVal val="visible"/>
                                      </p:to>
                                    </p:set>
                                    <p:animEffect transition="in" filter="fade">
                                      <p:cBhvr>
                                        <p:cTn id="23" dur="500"/>
                                        <p:tgtEl>
                                          <p:spTgt spid="2560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6"/>
          <p:cNvSpPr>
            <a:spLocks noGrp="1"/>
          </p:cNvSpPr>
          <p:nvPr>
            <p:ph type="title"/>
          </p:nvPr>
        </p:nvSpPr>
        <p:spPr/>
        <p:txBody>
          <a:bodyPr>
            <a:normAutofit fontScale="90000"/>
          </a:bodyPr>
          <a:lstStyle/>
          <a:p>
            <a:r>
              <a:rPr lang="en-US" altLang="en-US" dirty="0" smtClean="0"/>
              <a:t>Worldwide Teams and Organizations</a:t>
            </a:r>
          </a:p>
        </p:txBody>
      </p:sp>
      <p:sp>
        <p:nvSpPr>
          <p:cNvPr id="25603" name="Content Placeholder 4"/>
          <p:cNvSpPr>
            <a:spLocks noGrp="1"/>
          </p:cNvSpPr>
          <p:nvPr>
            <p:ph type="body" sz="quarter" idx="10"/>
          </p:nvPr>
        </p:nvSpPr>
        <p:spPr>
          <a:xfrm>
            <a:off x="457200" y="1104900"/>
            <a:ext cx="8258175" cy="4305300"/>
          </a:xfrm>
        </p:spPr>
        <p:txBody>
          <a:bodyPr/>
          <a:lstStyle/>
          <a:p>
            <a:pPr lvl="1">
              <a:spcBef>
                <a:spcPts val="200"/>
              </a:spcBef>
              <a:buSzTx/>
              <a:buFont typeface="Arial" charset="0"/>
              <a:buChar char="•"/>
            </a:pPr>
            <a:r>
              <a:rPr lang="en-US" altLang="en-US" dirty="0" smtClean="0">
                <a:hlinkClick r:id="rId3"/>
              </a:rPr>
              <a:t>www.first.org</a:t>
            </a:r>
            <a:endParaRPr lang="en-US" altLang="en-US" dirty="0" smtClean="0"/>
          </a:p>
          <a:p>
            <a:pPr lvl="1">
              <a:spcBef>
                <a:spcPts val="200"/>
              </a:spcBef>
              <a:buSzTx/>
              <a:buFont typeface="Arial" charset="0"/>
              <a:buChar char="•"/>
            </a:pPr>
            <a:r>
              <a:rPr lang="en-US" altLang="en-US" dirty="0" smtClean="0">
                <a:hlinkClick r:id="rId4"/>
              </a:rPr>
              <a:t>www.apcert.org</a:t>
            </a:r>
            <a:endParaRPr lang="en-US" altLang="en-US" dirty="0" smtClean="0"/>
          </a:p>
          <a:p>
            <a:pPr lvl="1">
              <a:spcBef>
                <a:spcPts val="200"/>
              </a:spcBef>
              <a:buSzTx/>
              <a:buFont typeface="Arial" charset="0"/>
              <a:buChar char="•"/>
            </a:pPr>
            <a:r>
              <a:rPr lang="en-US" altLang="en-US" dirty="0" smtClean="0">
                <a:hlinkClick r:id="rId5"/>
              </a:rPr>
              <a:t>oic-cert.org/en/index.html</a:t>
            </a:r>
            <a:r>
              <a:rPr lang="en-US" altLang="en-US" dirty="0" smtClean="0"/>
              <a:t> </a:t>
            </a:r>
          </a:p>
          <a:p>
            <a:pPr lvl="1">
              <a:spcBef>
                <a:spcPts val="200"/>
              </a:spcBef>
              <a:buSzTx/>
              <a:buFont typeface="Arial" charset="0"/>
              <a:buChar char="•"/>
            </a:pPr>
            <a:r>
              <a:rPr lang="en-US" altLang="en-US" dirty="0" smtClean="0">
                <a:hlinkClick r:id="rId6"/>
              </a:rPr>
              <a:t>www.africacert.org/home/</a:t>
            </a:r>
            <a:r>
              <a:rPr lang="en-US" altLang="en-US" dirty="0" smtClean="0"/>
              <a:t> </a:t>
            </a:r>
          </a:p>
          <a:p>
            <a:pPr lvl="1">
              <a:spcBef>
                <a:spcPts val="200"/>
              </a:spcBef>
              <a:buSzTx/>
              <a:buFont typeface="Arial" charset="0"/>
              <a:buChar char="•"/>
            </a:pPr>
            <a:r>
              <a:rPr lang="en-US" altLang="en-US" dirty="0" smtClean="0">
                <a:hlinkClick r:id="rId7"/>
              </a:rPr>
              <a:t>www.terena.nl/activities/tf-csirt/</a:t>
            </a:r>
            <a:endParaRPr lang="en-US" altLang="en-US" dirty="0" smtClean="0"/>
          </a:p>
          <a:p>
            <a:pPr lvl="1">
              <a:spcBef>
                <a:spcPts val="200"/>
              </a:spcBef>
              <a:buSzTx/>
              <a:buFont typeface="Arial" charset="0"/>
              <a:buChar char="•"/>
            </a:pPr>
            <a:r>
              <a:rPr lang="en-US" altLang="en-US" dirty="0" smtClean="0">
                <a:hlinkClick r:id="rId8"/>
              </a:rPr>
              <a:t>www.infragard.net</a:t>
            </a:r>
            <a:endParaRPr lang="en-US" altLang="en-US" dirty="0" smtClean="0"/>
          </a:p>
          <a:p>
            <a:pPr lvl="1">
              <a:spcBef>
                <a:spcPts val="200"/>
              </a:spcBef>
              <a:buSzTx/>
              <a:buFont typeface="Arial" charset="0"/>
              <a:buChar char="•"/>
            </a:pPr>
            <a:r>
              <a:rPr lang="en-US" altLang="en-US" dirty="0" smtClean="0">
                <a:hlinkClick r:id="rId9"/>
              </a:rPr>
              <a:t>www.isaccouncil.org</a:t>
            </a:r>
            <a:endParaRPr lang="en-US" altLang="en-US" dirty="0" smtClean="0"/>
          </a:p>
          <a:p>
            <a:pPr lvl="1">
              <a:spcBef>
                <a:spcPts val="200"/>
              </a:spcBef>
              <a:buSzTx/>
              <a:buFont typeface="Arial" charset="0"/>
              <a:buChar char="•"/>
            </a:pPr>
            <a:r>
              <a:rPr lang="en-US" altLang="en-US" dirty="0" smtClean="0">
                <a:hlinkClick r:id="rId10"/>
              </a:rPr>
              <a:t>puck.nether.net/mailman/listinfo/nsp-security</a:t>
            </a:r>
            <a:endParaRPr lang="en-US" altLang="en-US" dirty="0" smtClean="0"/>
          </a:p>
          <a:p>
            <a:pPr lvl="1">
              <a:spcBef>
                <a:spcPts val="200"/>
              </a:spcBef>
              <a:buSzTx/>
              <a:buFont typeface="Arial" charset="0"/>
              <a:buChar char="•"/>
            </a:pPr>
            <a:endParaRPr lang="en-US" altLang="en-US" dirty="0" smtClean="0"/>
          </a:p>
        </p:txBody>
      </p:sp>
      <p:pic>
        <p:nvPicPr>
          <p:cNvPr id="2" name="Picture 1"/>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5769999" y="4357667"/>
            <a:ext cx="2916801" cy="1638333"/>
          </a:xfrm>
          <a:prstGeom prst="rect">
            <a:avLst/>
          </a:prstGeom>
          <a:ln>
            <a:noFill/>
          </a:ln>
        </p:spPr>
      </p:pic>
    </p:spTree>
    <p:extLst>
      <p:ext uri="{BB962C8B-B14F-4D97-AF65-F5344CB8AC3E}">
        <p14:creationId xmlns:p14="http://schemas.microsoft.com/office/powerpoint/2010/main" val="1602709955"/>
      </p:ext>
    </p:extLst>
  </p:cSld>
  <p:clrMapOvr>
    <a:masterClrMapping/>
  </p:clrMapOvr>
  <p:transition spd="med">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idx="1"/>
          </p:nvPr>
        </p:nvSpPr>
        <p:spPr/>
        <p:txBody>
          <a:bodyPr/>
          <a:lstStyle/>
          <a:p>
            <a:pPr marL="0" indent="0">
              <a:buFont typeface="Arial" charset="0"/>
              <a:buNone/>
              <a:defRPr/>
            </a:pPr>
            <a:r>
              <a:rPr lang="en-US" dirty="0" smtClean="0">
                <a:solidFill>
                  <a:schemeClr val="bg1"/>
                </a:solidFill>
                <a:effectLst>
                  <a:outerShdw blurRad="38100" dist="38100" dir="2700000" algn="tl">
                    <a:srgbClr val="000000">
                      <a:alpha val="43137"/>
                    </a:srgbClr>
                  </a:outerShdw>
                </a:effectLst>
              </a:rPr>
              <a:t>How would a CSIRT establish internal relationships differently than external relationships?</a:t>
            </a:r>
            <a:endParaRPr lang="en-US" dirty="0">
              <a:solidFill>
                <a:schemeClr val="bg1"/>
              </a:solidFill>
              <a:effectLst>
                <a:outerShdw blurRad="38100" dist="38100" dir="2700000" algn="tl">
                  <a:srgbClr val="000000">
                    <a:alpha val="43137"/>
                  </a:srgbClr>
                </a:outerShdw>
              </a:effectLst>
            </a:endParaRPr>
          </a:p>
        </p:txBody>
      </p:sp>
      <p:sp>
        <p:nvSpPr>
          <p:cNvPr id="58370" name="Title 6"/>
          <p:cNvSpPr>
            <a:spLocks noGrp="1"/>
          </p:cNvSpPr>
          <p:nvPr>
            <p:ph type="title"/>
          </p:nvPr>
        </p:nvSpPr>
        <p:spPr/>
        <p:txBody>
          <a:bodyPr>
            <a:normAutofit/>
          </a:bodyPr>
          <a:lstStyle/>
          <a:p>
            <a:r>
              <a:rPr lang="en-US" altLang="en-US" dirty="0" smtClean="0"/>
              <a:t>Learning Check</a:t>
            </a:r>
          </a:p>
        </p:txBody>
      </p:sp>
      <p:sp>
        <p:nvSpPr>
          <p:cNvPr id="6" name="Rectangle 5"/>
          <p:cNvSpPr/>
          <p:nvPr/>
        </p:nvSpPr>
        <p:spPr>
          <a:xfrm>
            <a:off x="5262196" y="6642556"/>
            <a:ext cx="3881804" cy="215444"/>
          </a:xfrm>
          <a:prstGeom prst="rect">
            <a:avLst/>
          </a:prstGeom>
        </p:spPr>
        <p:txBody>
          <a:bodyPr wrap="square">
            <a:spAutoFit/>
          </a:bodyPr>
          <a:lstStyle>
            <a:defPPr>
              <a:defRPr lang="en-US"/>
            </a:defPPr>
            <a:lvl1pPr algn="l" rtl="0" eaLnBrk="0" fontAlgn="base" hangingPunct="0">
              <a:spcBef>
                <a:spcPct val="0"/>
              </a:spcBef>
              <a:spcAft>
                <a:spcPct val="0"/>
              </a:spcAft>
              <a:defRPr kern="1200">
                <a:solidFill>
                  <a:schemeClr val="tx1"/>
                </a:solidFill>
                <a:latin typeface="Arial" charset="0"/>
                <a:ea typeface="ＭＳ Ｐゴシック" charset="-128"/>
                <a:cs typeface="+mn-cs"/>
              </a:defRPr>
            </a:lvl1pPr>
            <a:lvl2pPr marL="457200" algn="l" rtl="0" eaLnBrk="0" fontAlgn="base" hangingPunct="0">
              <a:spcBef>
                <a:spcPct val="0"/>
              </a:spcBef>
              <a:spcAft>
                <a:spcPct val="0"/>
              </a:spcAft>
              <a:defRPr kern="1200">
                <a:solidFill>
                  <a:schemeClr val="tx1"/>
                </a:solidFill>
                <a:latin typeface="Arial" charset="0"/>
                <a:ea typeface="ＭＳ Ｐゴシック" charset="-128"/>
                <a:cs typeface="+mn-cs"/>
              </a:defRPr>
            </a:lvl2pPr>
            <a:lvl3pPr marL="914400" algn="l" rtl="0" eaLnBrk="0" fontAlgn="base" hangingPunct="0">
              <a:spcBef>
                <a:spcPct val="0"/>
              </a:spcBef>
              <a:spcAft>
                <a:spcPct val="0"/>
              </a:spcAft>
              <a:defRPr kern="1200">
                <a:solidFill>
                  <a:schemeClr val="tx1"/>
                </a:solidFill>
                <a:latin typeface="Arial" charset="0"/>
                <a:ea typeface="ＭＳ Ｐゴシック" charset="-128"/>
                <a:cs typeface="+mn-cs"/>
              </a:defRPr>
            </a:lvl3pPr>
            <a:lvl4pPr marL="1371600" algn="l" rtl="0" eaLnBrk="0" fontAlgn="base" hangingPunct="0">
              <a:spcBef>
                <a:spcPct val="0"/>
              </a:spcBef>
              <a:spcAft>
                <a:spcPct val="0"/>
              </a:spcAft>
              <a:defRPr kern="1200">
                <a:solidFill>
                  <a:schemeClr val="tx1"/>
                </a:solidFill>
                <a:latin typeface="Arial" charset="0"/>
                <a:ea typeface="ＭＳ Ｐゴシック" charset="-128"/>
                <a:cs typeface="+mn-cs"/>
              </a:defRPr>
            </a:lvl4pPr>
            <a:lvl5pPr marL="1828800" algn="l" rtl="0" eaLnBrk="0" fontAlgn="base" hangingPunct="0">
              <a:spcBef>
                <a:spcPct val="0"/>
              </a:spcBef>
              <a:spcAft>
                <a:spcPct val="0"/>
              </a:spcAft>
              <a:defRPr kern="1200">
                <a:solidFill>
                  <a:schemeClr val="tx1"/>
                </a:solidFill>
                <a:latin typeface="Arial" charset="0"/>
                <a:ea typeface="ＭＳ Ｐゴシック" charset="-128"/>
                <a:cs typeface="+mn-cs"/>
              </a:defRPr>
            </a:lvl5pPr>
            <a:lvl6pPr marL="2286000" algn="l" defTabSz="914400" rtl="0" eaLnBrk="1" latinLnBrk="0" hangingPunct="1">
              <a:defRPr kern="1200">
                <a:solidFill>
                  <a:schemeClr val="tx1"/>
                </a:solidFill>
                <a:latin typeface="Arial" charset="0"/>
                <a:ea typeface="ＭＳ Ｐゴシック" charset="-128"/>
                <a:cs typeface="+mn-cs"/>
              </a:defRPr>
            </a:lvl6pPr>
            <a:lvl7pPr marL="2743200" algn="l" defTabSz="914400" rtl="0" eaLnBrk="1" latinLnBrk="0" hangingPunct="1">
              <a:defRPr kern="1200">
                <a:solidFill>
                  <a:schemeClr val="tx1"/>
                </a:solidFill>
                <a:latin typeface="Arial" charset="0"/>
                <a:ea typeface="ＭＳ Ｐゴシック" charset="-128"/>
                <a:cs typeface="+mn-cs"/>
              </a:defRPr>
            </a:lvl7pPr>
            <a:lvl8pPr marL="3200400" algn="l" defTabSz="914400" rtl="0" eaLnBrk="1" latinLnBrk="0" hangingPunct="1">
              <a:defRPr kern="1200">
                <a:solidFill>
                  <a:schemeClr val="tx1"/>
                </a:solidFill>
                <a:latin typeface="Arial" charset="0"/>
                <a:ea typeface="ＭＳ Ｐゴシック" charset="-128"/>
                <a:cs typeface="+mn-cs"/>
              </a:defRPr>
            </a:lvl8pPr>
            <a:lvl9pPr marL="3657600" algn="l" defTabSz="914400" rtl="0" eaLnBrk="1" latinLnBrk="0" hangingPunct="1">
              <a:defRPr kern="1200">
                <a:solidFill>
                  <a:schemeClr val="tx1"/>
                </a:solidFill>
                <a:latin typeface="Arial" charset="0"/>
                <a:ea typeface="ＭＳ Ｐゴシック" charset="-128"/>
                <a:cs typeface="+mn-cs"/>
              </a:defRPr>
            </a:lvl9pPr>
          </a:lstStyle>
          <a:p>
            <a:pPr algn="r"/>
            <a:r>
              <a:rPr lang="en-US" sz="800" kern="1200" dirty="0" smtClean="0">
                <a:solidFill>
                  <a:schemeClr val="tx1">
                    <a:lumMod val="65000"/>
                    <a:lumOff val="35000"/>
                  </a:schemeClr>
                </a:solidFill>
                <a:effectLst/>
                <a:latin typeface="Lucida Sans"/>
                <a:ea typeface="ＭＳ Ｐゴシック" charset="-128"/>
                <a:cs typeface="+mn-cs"/>
              </a:rPr>
              <a:t>Training Module 3, CSIRT Operation, Version 2, © 2016 FIRST</a:t>
            </a:r>
            <a:endParaRPr lang="en-US" sz="800" kern="1200" dirty="0">
              <a:solidFill>
                <a:schemeClr val="tx1">
                  <a:lumMod val="65000"/>
                  <a:lumOff val="35000"/>
                </a:schemeClr>
              </a:solidFill>
              <a:effectLst/>
              <a:latin typeface="Lucida Sans"/>
              <a:ea typeface="ＭＳ Ｐゴシック" charset="-128"/>
              <a:cs typeface="+mn-cs"/>
            </a:endParaRPr>
          </a:p>
        </p:txBody>
      </p:sp>
    </p:spTree>
    <p:extLst>
      <p:ext uri="{BB962C8B-B14F-4D97-AF65-F5344CB8AC3E}">
        <p14:creationId xmlns:p14="http://schemas.microsoft.com/office/powerpoint/2010/main" val="2290700899"/>
      </p:ext>
    </p:extLst>
  </p:cSld>
  <p:clrMapOvr>
    <a:masterClrMapping/>
  </p:clrMapOvr>
  <p:transition spd="med">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795415499"/>
      </p:ext>
    </p:extLst>
  </p:cSld>
  <p:clrMapOvr>
    <a:masterClrMapping/>
  </p:clrMapOvr>
  <p:transition spd="med">
    <p:fade/>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tle 6"/>
          <p:cNvSpPr>
            <a:spLocks noGrp="1"/>
          </p:cNvSpPr>
          <p:nvPr>
            <p:ph type="title"/>
          </p:nvPr>
        </p:nvSpPr>
        <p:spPr/>
        <p:txBody>
          <a:bodyPr>
            <a:normAutofit fontScale="90000"/>
          </a:bodyPr>
          <a:lstStyle/>
          <a:p>
            <a:r>
              <a:rPr lang="en-US" altLang="en-US" dirty="0" smtClean="0"/>
              <a:t>2. Detect</a:t>
            </a:r>
          </a:p>
        </p:txBody>
      </p:sp>
      <p:sp>
        <p:nvSpPr>
          <p:cNvPr id="31747" name="Content Placeholder 4"/>
          <p:cNvSpPr>
            <a:spLocks noGrp="1"/>
          </p:cNvSpPr>
          <p:nvPr>
            <p:ph type="body" sz="quarter" idx="10"/>
          </p:nvPr>
        </p:nvSpPr>
        <p:spPr/>
        <p:txBody>
          <a:bodyPr/>
          <a:lstStyle/>
          <a:p>
            <a:pPr lvl="1">
              <a:buSzTx/>
              <a:buFont typeface="Arial" charset="0"/>
              <a:buChar char="•"/>
            </a:pPr>
            <a:r>
              <a:rPr lang="en-US" altLang="en-US" dirty="0" smtClean="0"/>
              <a:t>Controls and procedures should be in place to manage </a:t>
            </a:r>
            <a:br>
              <a:rPr lang="en-US" altLang="en-US" dirty="0" smtClean="0"/>
            </a:br>
            <a:r>
              <a:rPr lang="en-US" altLang="en-US" dirty="0" smtClean="0"/>
              <a:t>security incidents</a:t>
            </a:r>
          </a:p>
          <a:p>
            <a:pPr lvl="1">
              <a:buSzTx/>
              <a:buFont typeface="Arial" charset="0"/>
              <a:buChar char="•"/>
            </a:pPr>
            <a:r>
              <a:rPr lang="en-US" altLang="en-US" dirty="0" smtClean="0"/>
              <a:t>Not all information security events indicate an attack</a:t>
            </a:r>
          </a:p>
          <a:p>
            <a:pPr lvl="2">
              <a:buSzTx/>
            </a:pPr>
            <a:r>
              <a:rPr lang="en-US" altLang="en-US" dirty="0" smtClean="0"/>
              <a:t>Accidental</a:t>
            </a:r>
          </a:p>
          <a:p>
            <a:pPr lvl="2">
              <a:buSzTx/>
            </a:pPr>
            <a:r>
              <a:rPr lang="en-US" altLang="en-US" dirty="0" smtClean="0"/>
              <a:t>Technical</a:t>
            </a:r>
          </a:p>
          <a:p>
            <a:pPr lvl="2">
              <a:buSzTx/>
            </a:pPr>
            <a:r>
              <a:rPr lang="en-US" altLang="en-US" dirty="0" smtClean="0"/>
              <a:t>Non-technical</a:t>
            </a:r>
          </a:p>
          <a:p>
            <a:pPr lvl="1">
              <a:buSzTx/>
              <a:buFont typeface="Arial" charset="0"/>
              <a:buChar char="•"/>
            </a:pPr>
            <a:r>
              <a:rPr lang="en-US" altLang="en-US" dirty="0" smtClean="0"/>
              <a:t>Ensure that incidents are documented</a:t>
            </a:r>
          </a:p>
          <a:p>
            <a:pPr lvl="1">
              <a:buSzTx/>
              <a:buFont typeface="Arial" charset="0"/>
              <a:buChar char="•"/>
            </a:pPr>
            <a:r>
              <a:rPr lang="en-US" altLang="en-US" dirty="0" smtClean="0"/>
              <a:t>Share relevant information</a:t>
            </a:r>
          </a:p>
        </p:txBody>
      </p:sp>
      <p:pic>
        <p:nvPicPr>
          <p:cNvPr id="7" name="Picture 6"/>
          <p:cNvPicPr>
            <a:picLocks noChangeAspect="1"/>
          </p:cNvPicPr>
          <p:nvPr/>
        </p:nvPicPr>
        <p:blipFill rotWithShape="1">
          <a:blip r:embed="rId3">
            <a:extLst>
              <a:ext uri="{28A0092B-C50C-407E-A947-70E740481C1C}">
                <a14:useLocalDpi xmlns:a14="http://schemas.microsoft.com/office/drawing/2010/main" val="0"/>
              </a:ext>
            </a:extLst>
          </a:blip>
          <a:srcRect l="16239" r="30523"/>
          <a:stretch/>
        </p:blipFill>
        <p:spPr>
          <a:xfrm>
            <a:off x="6696535" y="3148202"/>
            <a:ext cx="1990265" cy="2487827"/>
          </a:xfrm>
          <a:prstGeom prst="rect">
            <a:avLst/>
          </a:prstGeom>
        </p:spPr>
      </p:pic>
      <p:sp>
        <p:nvSpPr>
          <p:cNvPr id="5" name="Rectangle 4"/>
          <p:cNvSpPr/>
          <p:nvPr/>
        </p:nvSpPr>
        <p:spPr>
          <a:xfrm>
            <a:off x="5262196" y="6642556"/>
            <a:ext cx="3881804" cy="215444"/>
          </a:xfrm>
          <a:prstGeom prst="rect">
            <a:avLst/>
          </a:prstGeom>
        </p:spPr>
        <p:txBody>
          <a:bodyPr wrap="square">
            <a:spAutoFit/>
          </a:bodyPr>
          <a:lstStyle>
            <a:defPPr>
              <a:defRPr lang="en-US"/>
            </a:defPPr>
            <a:lvl1pPr algn="l" rtl="0" eaLnBrk="0" fontAlgn="base" hangingPunct="0">
              <a:spcBef>
                <a:spcPct val="0"/>
              </a:spcBef>
              <a:spcAft>
                <a:spcPct val="0"/>
              </a:spcAft>
              <a:defRPr kern="1200">
                <a:solidFill>
                  <a:schemeClr val="tx1"/>
                </a:solidFill>
                <a:latin typeface="Arial" charset="0"/>
                <a:ea typeface="ＭＳ Ｐゴシック" charset="-128"/>
                <a:cs typeface="+mn-cs"/>
              </a:defRPr>
            </a:lvl1pPr>
            <a:lvl2pPr marL="457200" algn="l" rtl="0" eaLnBrk="0" fontAlgn="base" hangingPunct="0">
              <a:spcBef>
                <a:spcPct val="0"/>
              </a:spcBef>
              <a:spcAft>
                <a:spcPct val="0"/>
              </a:spcAft>
              <a:defRPr kern="1200">
                <a:solidFill>
                  <a:schemeClr val="tx1"/>
                </a:solidFill>
                <a:latin typeface="Arial" charset="0"/>
                <a:ea typeface="ＭＳ Ｐゴシック" charset="-128"/>
                <a:cs typeface="+mn-cs"/>
              </a:defRPr>
            </a:lvl2pPr>
            <a:lvl3pPr marL="914400" algn="l" rtl="0" eaLnBrk="0" fontAlgn="base" hangingPunct="0">
              <a:spcBef>
                <a:spcPct val="0"/>
              </a:spcBef>
              <a:spcAft>
                <a:spcPct val="0"/>
              </a:spcAft>
              <a:defRPr kern="1200">
                <a:solidFill>
                  <a:schemeClr val="tx1"/>
                </a:solidFill>
                <a:latin typeface="Arial" charset="0"/>
                <a:ea typeface="ＭＳ Ｐゴシック" charset="-128"/>
                <a:cs typeface="+mn-cs"/>
              </a:defRPr>
            </a:lvl3pPr>
            <a:lvl4pPr marL="1371600" algn="l" rtl="0" eaLnBrk="0" fontAlgn="base" hangingPunct="0">
              <a:spcBef>
                <a:spcPct val="0"/>
              </a:spcBef>
              <a:spcAft>
                <a:spcPct val="0"/>
              </a:spcAft>
              <a:defRPr kern="1200">
                <a:solidFill>
                  <a:schemeClr val="tx1"/>
                </a:solidFill>
                <a:latin typeface="Arial" charset="0"/>
                <a:ea typeface="ＭＳ Ｐゴシック" charset="-128"/>
                <a:cs typeface="+mn-cs"/>
              </a:defRPr>
            </a:lvl4pPr>
            <a:lvl5pPr marL="1828800" algn="l" rtl="0" eaLnBrk="0" fontAlgn="base" hangingPunct="0">
              <a:spcBef>
                <a:spcPct val="0"/>
              </a:spcBef>
              <a:spcAft>
                <a:spcPct val="0"/>
              </a:spcAft>
              <a:defRPr kern="1200">
                <a:solidFill>
                  <a:schemeClr val="tx1"/>
                </a:solidFill>
                <a:latin typeface="Arial" charset="0"/>
                <a:ea typeface="ＭＳ Ｐゴシック" charset="-128"/>
                <a:cs typeface="+mn-cs"/>
              </a:defRPr>
            </a:lvl5pPr>
            <a:lvl6pPr marL="2286000" algn="l" defTabSz="914400" rtl="0" eaLnBrk="1" latinLnBrk="0" hangingPunct="1">
              <a:defRPr kern="1200">
                <a:solidFill>
                  <a:schemeClr val="tx1"/>
                </a:solidFill>
                <a:latin typeface="Arial" charset="0"/>
                <a:ea typeface="ＭＳ Ｐゴシック" charset="-128"/>
                <a:cs typeface="+mn-cs"/>
              </a:defRPr>
            </a:lvl6pPr>
            <a:lvl7pPr marL="2743200" algn="l" defTabSz="914400" rtl="0" eaLnBrk="1" latinLnBrk="0" hangingPunct="1">
              <a:defRPr kern="1200">
                <a:solidFill>
                  <a:schemeClr val="tx1"/>
                </a:solidFill>
                <a:latin typeface="Arial" charset="0"/>
                <a:ea typeface="ＭＳ Ｐゴシック" charset="-128"/>
                <a:cs typeface="+mn-cs"/>
              </a:defRPr>
            </a:lvl7pPr>
            <a:lvl8pPr marL="3200400" algn="l" defTabSz="914400" rtl="0" eaLnBrk="1" latinLnBrk="0" hangingPunct="1">
              <a:defRPr kern="1200">
                <a:solidFill>
                  <a:schemeClr val="tx1"/>
                </a:solidFill>
                <a:latin typeface="Arial" charset="0"/>
                <a:ea typeface="ＭＳ Ｐゴシック" charset="-128"/>
                <a:cs typeface="+mn-cs"/>
              </a:defRPr>
            </a:lvl8pPr>
            <a:lvl9pPr marL="3657600" algn="l" defTabSz="914400" rtl="0" eaLnBrk="1" latinLnBrk="0" hangingPunct="1">
              <a:defRPr kern="1200">
                <a:solidFill>
                  <a:schemeClr val="tx1"/>
                </a:solidFill>
                <a:latin typeface="Arial" charset="0"/>
                <a:ea typeface="ＭＳ Ｐゴシック" charset="-128"/>
                <a:cs typeface="+mn-cs"/>
              </a:defRPr>
            </a:lvl9pPr>
          </a:lstStyle>
          <a:p>
            <a:pPr algn="r"/>
            <a:r>
              <a:rPr lang="en-US" sz="800" kern="1200" dirty="0" smtClean="0">
                <a:solidFill>
                  <a:schemeClr val="tx1">
                    <a:lumMod val="65000"/>
                    <a:lumOff val="35000"/>
                  </a:schemeClr>
                </a:solidFill>
                <a:effectLst/>
                <a:latin typeface="Lucida Sans"/>
                <a:ea typeface="ＭＳ Ｐゴシック" charset="-128"/>
                <a:cs typeface="+mn-cs"/>
              </a:rPr>
              <a:t>Training Module 3, CSIRT Operation, Version 2, © 2016 FIRST</a:t>
            </a:r>
            <a:endParaRPr lang="en-US" sz="800" kern="1200" dirty="0">
              <a:solidFill>
                <a:schemeClr val="tx1">
                  <a:lumMod val="65000"/>
                  <a:lumOff val="35000"/>
                </a:schemeClr>
              </a:solidFill>
              <a:effectLst/>
              <a:latin typeface="Lucida Sans"/>
              <a:ea typeface="ＭＳ Ｐゴシック" charset="-128"/>
              <a:cs typeface="+mn-cs"/>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1747">
                                            <p:txEl>
                                              <p:pRg st="1" end="1"/>
                                            </p:txEl>
                                          </p:spTgt>
                                        </p:tgtEl>
                                        <p:attrNameLst>
                                          <p:attrName>style.visibility</p:attrName>
                                        </p:attrNameLst>
                                      </p:cBhvr>
                                      <p:to>
                                        <p:strVal val="visible"/>
                                      </p:to>
                                    </p:set>
                                    <p:animEffect transition="in" filter="fade">
                                      <p:cBhvr>
                                        <p:cTn id="7" dur="500"/>
                                        <p:tgtEl>
                                          <p:spTgt spid="31747">
                                            <p:txEl>
                                              <p:pRg st="1" end="1"/>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1747">
                                            <p:txEl>
                                              <p:pRg st="2" end="2"/>
                                            </p:txEl>
                                          </p:spTgt>
                                        </p:tgtEl>
                                        <p:attrNameLst>
                                          <p:attrName>style.visibility</p:attrName>
                                        </p:attrNameLst>
                                      </p:cBhvr>
                                      <p:to>
                                        <p:strVal val="visible"/>
                                      </p:to>
                                    </p:set>
                                    <p:animEffect transition="in" filter="fade">
                                      <p:cBhvr>
                                        <p:cTn id="10" dur="500"/>
                                        <p:tgtEl>
                                          <p:spTgt spid="31747">
                                            <p:txEl>
                                              <p:pRg st="2" end="2"/>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31747">
                                            <p:txEl>
                                              <p:pRg st="3" end="3"/>
                                            </p:txEl>
                                          </p:spTgt>
                                        </p:tgtEl>
                                        <p:attrNameLst>
                                          <p:attrName>style.visibility</p:attrName>
                                        </p:attrNameLst>
                                      </p:cBhvr>
                                      <p:to>
                                        <p:strVal val="visible"/>
                                      </p:to>
                                    </p:set>
                                    <p:animEffect transition="in" filter="fade">
                                      <p:cBhvr>
                                        <p:cTn id="13" dur="500"/>
                                        <p:tgtEl>
                                          <p:spTgt spid="31747">
                                            <p:txEl>
                                              <p:pRg st="3" end="3"/>
                                            </p:txEl>
                                          </p:spTgt>
                                        </p:tgtEl>
                                      </p:cBhvr>
                                    </p:animEffect>
                                  </p:childTnLst>
                                </p:cTn>
                              </p:par>
                              <p:par>
                                <p:cTn id="14" presetID="10" presetClass="entr" presetSubtype="0" fill="hold" nodeType="withEffect">
                                  <p:stCondLst>
                                    <p:cond delay="0"/>
                                  </p:stCondLst>
                                  <p:childTnLst>
                                    <p:set>
                                      <p:cBhvr>
                                        <p:cTn id="15" dur="1" fill="hold">
                                          <p:stCondLst>
                                            <p:cond delay="0"/>
                                          </p:stCondLst>
                                        </p:cTn>
                                        <p:tgtEl>
                                          <p:spTgt spid="31747">
                                            <p:txEl>
                                              <p:pRg st="4" end="4"/>
                                            </p:txEl>
                                          </p:spTgt>
                                        </p:tgtEl>
                                        <p:attrNameLst>
                                          <p:attrName>style.visibility</p:attrName>
                                        </p:attrNameLst>
                                      </p:cBhvr>
                                      <p:to>
                                        <p:strVal val="visible"/>
                                      </p:to>
                                    </p:set>
                                    <p:animEffect transition="in" filter="fade">
                                      <p:cBhvr>
                                        <p:cTn id="16" dur="500"/>
                                        <p:tgtEl>
                                          <p:spTgt spid="31747">
                                            <p:txEl>
                                              <p:pRg st="4" end="4"/>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31747">
                                            <p:txEl>
                                              <p:pRg st="5" end="5"/>
                                            </p:txEl>
                                          </p:spTgt>
                                        </p:tgtEl>
                                        <p:attrNameLst>
                                          <p:attrName>style.visibility</p:attrName>
                                        </p:attrNameLst>
                                      </p:cBhvr>
                                      <p:to>
                                        <p:strVal val="visible"/>
                                      </p:to>
                                    </p:set>
                                    <p:animEffect transition="in" filter="fade">
                                      <p:cBhvr>
                                        <p:cTn id="21" dur="500"/>
                                        <p:tgtEl>
                                          <p:spTgt spid="31747">
                                            <p:txEl>
                                              <p:pRg st="5" end="5"/>
                                            </p:txEl>
                                          </p:spTgt>
                                        </p:tgtEl>
                                      </p:cBhvr>
                                    </p:animEffect>
                                  </p:childTnLst>
                                </p:cTn>
                              </p:par>
                              <p:par>
                                <p:cTn id="22" presetID="10" presetClass="entr" presetSubtype="0" fill="hold" nodeType="withEffect">
                                  <p:stCondLst>
                                    <p:cond delay="0"/>
                                  </p:stCondLst>
                                  <p:childTnLst>
                                    <p:set>
                                      <p:cBhvr>
                                        <p:cTn id="23" dur="1" fill="hold">
                                          <p:stCondLst>
                                            <p:cond delay="0"/>
                                          </p:stCondLst>
                                        </p:cTn>
                                        <p:tgtEl>
                                          <p:spTgt spid="31747">
                                            <p:txEl>
                                              <p:pRg st="6" end="6"/>
                                            </p:txEl>
                                          </p:spTgt>
                                        </p:tgtEl>
                                        <p:attrNameLst>
                                          <p:attrName>style.visibility</p:attrName>
                                        </p:attrNameLst>
                                      </p:cBhvr>
                                      <p:to>
                                        <p:strVal val="visible"/>
                                      </p:to>
                                    </p:set>
                                    <p:animEffect transition="in" filter="fade">
                                      <p:cBhvr>
                                        <p:cTn id="24" dur="500"/>
                                        <p:tgtEl>
                                          <p:spTgt spid="31747">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Title 6"/>
          <p:cNvSpPr>
            <a:spLocks noGrp="1"/>
          </p:cNvSpPr>
          <p:nvPr>
            <p:ph type="title"/>
          </p:nvPr>
        </p:nvSpPr>
        <p:spPr/>
        <p:txBody>
          <a:bodyPr>
            <a:normAutofit fontScale="90000"/>
          </a:bodyPr>
          <a:lstStyle/>
          <a:p>
            <a:r>
              <a:rPr lang="en-US" altLang="en-US" dirty="0" smtClean="0"/>
              <a:t>2. Detect</a:t>
            </a:r>
          </a:p>
        </p:txBody>
      </p:sp>
      <p:sp>
        <p:nvSpPr>
          <p:cNvPr id="13315" name="Content Placeholder 4"/>
          <p:cNvSpPr>
            <a:spLocks noGrp="1"/>
          </p:cNvSpPr>
          <p:nvPr>
            <p:ph type="body" sz="quarter" idx="10"/>
          </p:nvPr>
        </p:nvSpPr>
        <p:spPr>
          <a:xfrm>
            <a:off x="457201" y="1200150"/>
            <a:ext cx="5943599" cy="4305300"/>
          </a:xfrm>
        </p:spPr>
        <p:txBody>
          <a:bodyPr>
            <a:normAutofit fontScale="92500"/>
          </a:bodyPr>
          <a:lstStyle/>
          <a:p>
            <a:pPr marL="342900" lvl="1" indent="0">
              <a:buSzTx/>
              <a:buFont typeface="Arial" panose="020B0604020202020204" pitchFamily="34" charset="0"/>
              <a:buNone/>
              <a:defRPr/>
            </a:pPr>
            <a:r>
              <a:rPr lang="en-US" altLang="en-US" dirty="0" smtClean="0">
                <a:latin typeface="Lucida Sans" panose="020B0602030504020204" pitchFamily="34" charset="0"/>
                <a:ea typeface="Lucida Sans" panose="020B0602030504020204" pitchFamily="34" charset="0"/>
                <a:cs typeface="Lucida Sans" panose="020B0602030504020204" pitchFamily="34" charset="0"/>
              </a:rPr>
              <a:t>Key Steps:</a:t>
            </a:r>
          </a:p>
          <a:p>
            <a:pPr lvl="1">
              <a:buSzTx/>
              <a:defRPr/>
            </a:pPr>
            <a:r>
              <a:rPr lang="en-US" altLang="en-US" dirty="0">
                <a:latin typeface="Lucida Sans" panose="020B0602030504020204" pitchFamily="34" charset="0"/>
                <a:ea typeface="Lucida Sans" panose="020B0602030504020204" pitchFamily="34" charset="0"/>
                <a:cs typeface="Lucida Sans" panose="020B0602030504020204" pitchFamily="34" charset="0"/>
              </a:rPr>
              <a:t>Monitor and log system and network activity</a:t>
            </a:r>
          </a:p>
          <a:p>
            <a:pPr lvl="1">
              <a:buSzTx/>
              <a:defRPr/>
            </a:pPr>
            <a:r>
              <a:rPr lang="en-US" altLang="en-US" dirty="0">
                <a:latin typeface="Lucida Sans" panose="020B0602030504020204" pitchFamily="34" charset="0"/>
                <a:ea typeface="Lucida Sans" panose="020B0602030504020204" pitchFamily="34" charset="0"/>
                <a:cs typeface="Lucida Sans" panose="020B0602030504020204" pitchFamily="34" charset="0"/>
              </a:rPr>
              <a:t>Discover and communicate</a:t>
            </a:r>
          </a:p>
          <a:p>
            <a:pPr lvl="1">
              <a:buSzTx/>
              <a:defRPr/>
            </a:pPr>
            <a:r>
              <a:rPr lang="en-US" altLang="en-US" dirty="0">
                <a:latin typeface="Lucida Sans" panose="020B0602030504020204" pitchFamily="34" charset="0"/>
                <a:ea typeface="Lucida Sans" panose="020B0602030504020204" pitchFamily="34" charset="0"/>
                <a:cs typeface="Lucida Sans" panose="020B0602030504020204" pitchFamily="34" charset="0"/>
              </a:rPr>
              <a:t>Collect symptoms and information</a:t>
            </a:r>
          </a:p>
          <a:p>
            <a:pPr lvl="1">
              <a:buSzTx/>
              <a:defRPr/>
            </a:pPr>
            <a:r>
              <a:rPr lang="en-US" altLang="en-US" dirty="0">
                <a:latin typeface="Lucida Sans" panose="020B0602030504020204" pitchFamily="34" charset="0"/>
                <a:ea typeface="Lucida Sans" panose="020B0602030504020204" pitchFamily="34" charset="0"/>
                <a:cs typeface="Lucida Sans" panose="020B0602030504020204" pitchFamily="34" charset="0"/>
              </a:rPr>
              <a:t>Collect situational awareness </a:t>
            </a:r>
            <a:r>
              <a:rPr lang="en-US" altLang="en-US" dirty="0" smtClean="0">
                <a:latin typeface="Lucida Sans" panose="020B0602030504020204" pitchFamily="34" charset="0"/>
                <a:ea typeface="Lucida Sans" panose="020B0602030504020204" pitchFamily="34" charset="0"/>
                <a:cs typeface="Lucida Sans" panose="020B0602030504020204" pitchFamily="34" charset="0"/>
              </a:rPr>
              <a:t>information—internal </a:t>
            </a:r>
            <a:r>
              <a:rPr lang="en-US" altLang="en-US" dirty="0">
                <a:latin typeface="Lucida Sans" panose="020B0602030504020204" pitchFamily="34" charset="0"/>
                <a:ea typeface="Lucida Sans" panose="020B0602030504020204" pitchFamily="34" charset="0"/>
                <a:cs typeface="Lucida Sans" panose="020B0602030504020204" pitchFamily="34" charset="0"/>
              </a:rPr>
              <a:t>and external</a:t>
            </a:r>
          </a:p>
          <a:p>
            <a:pPr lvl="1">
              <a:buSzTx/>
              <a:defRPr/>
            </a:pPr>
            <a:r>
              <a:rPr lang="en-US" altLang="en-US" dirty="0">
                <a:latin typeface="Lucida Sans" panose="020B0602030504020204" pitchFamily="34" charset="0"/>
                <a:ea typeface="Lucida Sans" panose="020B0602030504020204" pitchFamily="34" charset="0"/>
                <a:cs typeface="Lucida Sans" panose="020B0602030504020204" pitchFamily="34" charset="0"/>
              </a:rPr>
              <a:t>Log activities, results, and decisions for </a:t>
            </a:r>
            <a:r>
              <a:rPr lang="en-US" altLang="en-US" dirty="0" smtClean="0">
                <a:latin typeface="Lucida Sans" panose="020B0602030504020204" pitchFamily="34" charset="0"/>
                <a:ea typeface="Lucida Sans" panose="020B0602030504020204" pitchFamily="34" charset="0"/>
                <a:cs typeface="Lucida Sans" panose="020B0602030504020204" pitchFamily="34" charset="0"/>
              </a:rPr>
              <a:t/>
            </a:r>
            <a:br>
              <a:rPr lang="en-US" altLang="en-US" dirty="0" smtClean="0">
                <a:latin typeface="Lucida Sans" panose="020B0602030504020204" pitchFamily="34" charset="0"/>
                <a:ea typeface="Lucida Sans" panose="020B0602030504020204" pitchFamily="34" charset="0"/>
                <a:cs typeface="Lucida Sans" panose="020B0602030504020204" pitchFamily="34" charset="0"/>
              </a:rPr>
            </a:br>
            <a:r>
              <a:rPr lang="en-US" altLang="en-US" dirty="0" smtClean="0">
                <a:latin typeface="Lucida Sans" panose="020B0602030504020204" pitchFamily="34" charset="0"/>
                <a:ea typeface="Lucida Sans" panose="020B0602030504020204" pitchFamily="34" charset="0"/>
                <a:cs typeface="Lucida Sans" panose="020B0602030504020204" pitchFamily="34" charset="0"/>
              </a:rPr>
              <a:t>later </a:t>
            </a:r>
            <a:r>
              <a:rPr lang="en-US" altLang="en-US" dirty="0">
                <a:latin typeface="Lucida Sans" panose="020B0602030504020204" pitchFamily="34" charset="0"/>
                <a:ea typeface="Lucida Sans" panose="020B0602030504020204" pitchFamily="34" charset="0"/>
                <a:cs typeface="Lucida Sans" panose="020B0602030504020204" pitchFamily="34" charset="0"/>
              </a:rPr>
              <a:t>analysis</a:t>
            </a:r>
          </a:p>
          <a:p>
            <a:pPr lvl="1">
              <a:buSzTx/>
              <a:defRPr/>
            </a:pPr>
            <a:r>
              <a:rPr lang="en-US" altLang="en-US" dirty="0">
                <a:latin typeface="Lucida Sans" panose="020B0602030504020204" pitchFamily="34" charset="0"/>
                <a:ea typeface="Lucida Sans" panose="020B0602030504020204" pitchFamily="34" charset="0"/>
                <a:cs typeface="Lucida Sans" panose="020B0602030504020204" pitchFamily="34" charset="0"/>
              </a:rPr>
              <a:t>Gather and store digital evidence</a:t>
            </a:r>
          </a:p>
          <a:p>
            <a:pPr lvl="1">
              <a:buSzTx/>
              <a:defRPr/>
            </a:pPr>
            <a:r>
              <a:rPr lang="en-US" altLang="en-US" dirty="0">
                <a:latin typeface="Lucida Sans" panose="020B0602030504020204" pitchFamily="34" charset="0"/>
                <a:ea typeface="Lucida Sans" panose="020B0602030504020204" pitchFamily="34" charset="0"/>
                <a:cs typeface="Lucida Sans" panose="020B0602030504020204" pitchFamily="34" charset="0"/>
              </a:rPr>
              <a:t>Update needed changes to </a:t>
            </a:r>
            <a:r>
              <a:rPr lang="en-US" altLang="en-US" dirty="0" smtClean="0">
                <a:latin typeface="Lucida Sans" panose="020B0602030504020204" pitchFamily="34" charset="0"/>
                <a:ea typeface="Lucida Sans" panose="020B0602030504020204" pitchFamily="34" charset="0"/>
                <a:cs typeface="Lucida Sans" panose="020B0602030504020204" pitchFamily="34" charset="0"/>
              </a:rPr>
              <a:t>documentation</a:t>
            </a:r>
            <a:endParaRPr lang="en-US" altLang="en-US" dirty="0">
              <a:latin typeface="Lucida Sans" panose="020B0602030504020204" pitchFamily="34" charset="0"/>
              <a:ea typeface="Lucida Sans" panose="020B0602030504020204" pitchFamily="34" charset="0"/>
              <a:cs typeface="Lucida Sans" panose="020B0602030504020204" pitchFamily="34" charset="0"/>
            </a:endParaRPr>
          </a:p>
        </p:txBody>
      </p:sp>
      <p:sp>
        <p:nvSpPr>
          <p:cNvPr id="5" name="Rectangle 4"/>
          <p:cNvSpPr/>
          <p:nvPr/>
        </p:nvSpPr>
        <p:spPr>
          <a:xfrm>
            <a:off x="5262196" y="6642556"/>
            <a:ext cx="3881804" cy="215444"/>
          </a:xfrm>
          <a:prstGeom prst="rect">
            <a:avLst/>
          </a:prstGeom>
        </p:spPr>
        <p:txBody>
          <a:bodyPr wrap="square">
            <a:spAutoFit/>
          </a:bodyPr>
          <a:lstStyle>
            <a:defPPr>
              <a:defRPr lang="en-US"/>
            </a:defPPr>
            <a:lvl1pPr algn="l" rtl="0" eaLnBrk="0" fontAlgn="base" hangingPunct="0">
              <a:spcBef>
                <a:spcPct val="0"/>
              </a:spcBef>
              <a:spcAft>
                <a:spcPct val="0"/>
              </a:spcAft>
              <a:defRPr kern="1200">
                <a:solidFill>
                  <a:schemeClr val="tx1"/>
                </a:solidFill>
                <a:latin typeface="Arial" charset="0"/>
                <a:ea typeface="ＭＳ Ｐゴシック" charset="-128"/>
                <a:cs typeface="+mn-cs"/>
              </a:defRPr>
            </a:lvl1pPr>
            <a:lvl2pPr marL="457200" algn="l" rtl="0" eaLnBrk="0" fontAlgn="base" hangingPunct="0">
              <a:spcBef>
                <a:spcPct val="0"/>
              </a:spcBef>
              <a:spcAft>
                <a:spcPct val="0"/>
              </a:spcAft>
              <a:defRPr kern="1200">
                <a:solidFill>
                  <a:schemeClr val="tx1"/>
                </a:solidFill>
                <a:latin typeface="Arial" charset="0"/>
                <a:ea typeface="ＭＳ Ｐゴシック" charset="-128"/>
                <a:cs typeface="+mn-cs"/>
              </a:defRPr>
            </a:lvl2pPr>
            <a:lvl3pPr marL="914400" algn="l" rtl="0" eaLnBrk="0" fontAlgn="base" hangingPunct="0">
              <a:spcBef>
                <a:spcPct val="0"/>
              </a:spcBef>
              <a:spcAft>
                <a:spcPct val="0"/>
              </a:spcAft>
              <a:defRPr kern="1200">
                <a:solidFill>
                  <a:schemeClr val="tx1"/>
                </a:solidFill>
                <a:latin typeface="Arial" charset="0"/>
                <a:ea typeface="ＭＳ Ｐゴシック" charset="-128"/>
                <a:cs typeface="+mn-cs"/>
              </a:defRPr>
            </a:lvl3pPr>
            <a:lvl4pPr marL="1371600" algn="l" rtl="0" eaLnBrk="0" fontAlgn="base" hangingPunct="0">
              <a:spcBef>
                <a:spcPct val="0"/>
              </a:spcBef>
              <a:spcAft>
                <a:spcPct val="0"/>
              </a:spcAft>
              <a:defRPr kern="1200">
                <a:solidFill>
                  <a:schemeClr val="tx1"/>
                </a:solidFill>
                <a:latin typeface="Arial" charset="0"/>
                <a:ea typeface="ＭＳ Ｐゴシック" charset="-128"/>
                <a:cs typeface="+mn-cs"/>
              </a:defRPr>
            </a:lvl4pPr>
            <a:lvl5pPr marL="1828800" algn="l" rtl="0" eaLnBrk="0" fontAlgn="base" hangingPunct="0">
              <a:spcBef>
                <a:spcPct val="0"/>
              </a:spcBef>
              <a:spcAft>
                <a:spcPct val="0"/>
              </a:spcAft>
              <a:defRPr kern="1200">
                <a:solidFill>
                  <a:schemeClr val="tx1"/>
                </a:solidFill>
                <a:latin typeface="Arial" charset="0"/>
                <a:ea typeface="ＭＳ Ｐゴシック" charset="-128"/>
                <a:cs typeface="+mn-cs"/>
              </a:defRPr>
            </a:lvl5pPr>
            <a:lvl6pPr marL="2286000" algn="l" defTabSz="914400" rtl="0" eaLnBrk="1" latinLnBrk="0" hangingPunct="1">
              <a:defRPr kern="1200">
                <a:solidFill>
                  <a:schemeClr val="tx1"/>
                </a:solidFill>
                <a:latin typeface="Arial" charset="0"/>
                <a:ea typeface="ＭＳ Ｐゴシック" charset="-128"/>
                <a:cs typeface="+mn-cs"/>
              </a:defRPr>
            </a:lvl6pPr>
            <a:lvl7pPr marL="2743200" algn="l" defTabSz="914400" rtl="0" eaLnBrk="1" latinLnBrk="0" hangingPunct="1">
              <a:defRPr kern="1200">
                <a:solidFill>
                  <a:schemeClr val="tx1"/>
                </a:solidFill>
                <a:latin typeface="Arial" charset="0"/>
                <a:ea typeface="ＭＳ Ｐゴシック" charset="-128"/>
                <a:cs typeface="+mn-cs"/>
              </a:defRPr>
            </a:lvl7pPr>
            <a:lvl8pPr marL="3200400" algn="l" defTabSz="914400" rtl="0" eaLnBrk="1" latinLnBrk="0" hangingPunct="1">
              <a:defRPr kern="1200">
                <a:solidFill>
                  <a:schemeClr val="tx1"/>
                </a:solidFill>
                <a:latin typeface="Arial" charset="0"/>
                <a:ea typeface="ＭＳ Ｐゴシック" charset="-128"/>
                <a:cs typeface="+mn-cs"/>
              </a:defRPr>
            </a:lvl8pPr>
            <a:lvl9pPr marL="3657600" algn="l" defTabSz="914400" rtl="0" eaLnBrk="1" latinLnBrk="0" hangingPunct="1">
              <a:defRPr kern="1200">
                <a:solidFill>
                  <a:schemeClr val="tx1"/>
                </a:solidFill>
                <a:latin typeface="Arial" charset="0"/>
                <a:ea typeface="ＭＳ Ｐゴシック" charset="-128"/>
                <a:cs typeface="+mn-cs"/>
              </a:defRPr>
            </a:lvl9pPr>
          </a:lstStyle>
          <a:p>
            <a:pPr algn="r"/>
            <a:r>
              <a:rPr lang="en-US" sz="800" kern="1200" dirty="0" smtClean="0">
                <a:solidFill>
                  <a:schemeClr val="tx1">
                    <a:lumMod val="65000"/>
                    <a:lumOff val="35000"/>
                  </a:schemeClr>
                </a:solidFill>
                <a:effectLst/>
                <a:latin typeface="Lucida Sans"/>
                <a:ea typeface="ＭＳ Ｐゴシック" charset="-128"/>
                <a:cs typeface="+mn-cs"/>
              </a:rPr>
              <a:t>Training Module 3, CSIRT Operation, Version 2, © 2016 FIRST</a:t>
            </a:r>
            <a:endParaRPr lang="en-US" sz="800" kern="1200" dirty="0">
              <a:solidFill>
                <a:schemeClr val="tx1">
                  <a:lumMod val="65000"/>
                  <a:lumOff val="35000"/>
                </a:schemeClr>
              </a:solidFill>
              <a:effectLst/>
              <a:latin typeface="Lucida Sans"/>
              <a:ea typeface="ＭＳ Ｐゴシック" charset="-128"/>
              <a:cs typeface="+mn-cs"/>
            </a:endParaRPr>
          </a:p>
        </p:txBody>
      </p:sp>
      <p:pic>
        <p:nvPicPr>
          <p:cNvPr id="7" name="Picture 6"/>
          <p:cNvPicPr>
            <a:picLocks noChangeAspect="1"/>
          </p:cNvPicPr>
          <p:nvPr/>
        </p:nvPicPr>
        <p:blipFill rotWithShape="1">
          <a:blip r:embed="rId3">
            <a:extLst>
              <a:ext uri="{28A0092B-C50C-407E-A947-70E740481C1C}">
                <a14:useLocalDpi xmlns:a14="http://schemas.microsoft.com/office/drawing/2010/main" val="0"/>
              </a:ext>
            </a:extLst>
          </a:blip>
          <a:srcRect l="16239" r="30523"/>
          <a:stretch/>
        </p:blipFill>
        <p:spPr>
          <a:xfrm>
            <a:off x="6696535" y="3148202"/>
            <a:ext cx="1990265" cy="2487827"/>
          </a:xfrm>
          <a:prstGeom prst="rect">
            <a:avLst/>
          </a:prstGeom>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3315">
                                            <p:txEl>
                                              <p:pRg st="1" end="1"/>
                                            </p:txEl>
                                          </p:spTgt>
                                        </p:tgtEl>
                                        <p:attrNameLst>
                                          <p:attrName>style.visibility</p:attrName>
                                        </p:attrNameLst>
                                      </p:cBhvr>
                                      <p:to>
                                        <p:strVal val="visible"/>
                                      </p:to>
                                    </p:set>
                                    <p:animEffect transition="in" filter="fade">
                                      <p:cBhvr>
                                        <p:cTn id="7" dur="500"/>
                                        <p:tgtEl>
                                          <p:spTgt spid="13315">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3315">
                                            <p:txEl>
                                              <p:pRg st="2" end="2"/>
                                            </p:txEl>
                                          </p:spTgt>
                                        </p:tgtEl>
                                        <p:attrNameLst>
                                          <p:attrName>style.visibility</p:attrName>
                                        </p:attrNameLst>
                                      </p:cBhvr>
                                      <p:to>
                                        <p:strVal val="visible"/>
                                      </p:to>
                                    </p:set>
                                    <p:animEffect transition="in" filter="fade">
                                      <p:cBhvr>
                                        <p:cTn id="12" dur="500"/>
                                        <p:tgtEl>
                                          <p:spTgt spid="13315">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3315">
                                            <p:txEl>
                                              <p:pRg st="3" end="3"/>
                                            </p:txEl>
                                          </p:spTgt>
                                        </p:tgtEl>
                                        <p:attrNameLst>
                                          <p:attrName>style.visibility</p:attrName>
                                        </p:attrNameLst>
                                      </p:cBhvr>
                                      <p:to>
                                        <p:strVal val="visible"/>
                                      </p:to>
                                    </p:set>
                                    <p:animEffect transition="in" filter="fade">
                                      <p:cBhvr>
                                        <p:cTn id="17" dur="500"/>
                                        <p:tgtEl>
                                          <p:spTgt spid="13315">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3315">
                                            <p:txEl>
                                              <p:pRg st="4" end="4"/>
                                            </p:txEl>
                                          </p:spTgt>
                                        </p:tgtEl>
                                        <p:attrNameLst>
                                          <p:attrName>style.visibility</p:attrName>
                                        </p:attrNameLst>
                                      </p:cBhvr>
                                      <p:to>
                                        <p:strVal val="visible"/>
                                      </p:to>
                                    </p:set>
                                    <p:animEffect transition="in" filter="fade">
                                      <p:cBhvr>
                                        <p:cTn id="22" dur="500"/>
                                        <p:tgtEl>
                                          <p:spTgt spid="13315">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13315">
                                            <p:txEl>
                                              <p:pRg st="5" end="5"/>
                                            </p:txEl>
                                          </p:spTgt>
                                        </p:tgtEl>
                                        <p:attrNameLst>
                                          <p:attrName>style.visibility</p:attrName>
                                        </p:attrNameLst>
                                      </p:cBhvr>
                                      <p:to>
                                        <p:strVal val="visible"/>
                                      </p:to>
                                    </p:set>
                                    <p:animEffect transition="in" filter="fade">
                                      <p:cBhvr>
                                        <p:cTn id="27" dur="500"/>
                                        <p:tgtEl>
                                          <p:spTgt spid="13315">
                                            <p:txEl>
                                              <p:pRg st="5" end="5"/>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13315">
                                            <p:txEl>
                                              <p:pRg st="6" end="6"/>
                                            </p:txEl>
                                          </p:spTgt>
                                        </p:tgtEl>
                                        <p:attrNameLst>
                                          <p:attrName>style.visibility</p:attrName>
                                        </p:attrNameLst>
                                      </p:cBhvr>
                                      <p:to>
                                        <p:strVal val="visible"/>
                                      </p:to>
                                    </p:set>
                                    <p:animEffect transition="in" filter="fade">
                                      <p:cBhvr>
                                        <p:cTn id="32" dur="500"/>
                                        <p:tgtEl>
                                          <p:spTgt spid="13315">
                                            <p:txEl>
                                              <p:pRg st="6" end="6"/>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13315">
                                            <p:txEl>
                                              <p:pRg st="7" end="7"/>
                                            </p:txEl>
                                          </p:spTgt>
                                        </p:tgtEl>
                                        <p:attrNameLst>
                                          <p:attrName>style.visibility</p:attrName>
                                        </p:attrNameLst>
                                      </p:cBhvr>
                                      <p:to>
                                        <p:strVal val="visible"/>
                                      </p:to>
                                    </p:set>
                                    <p:animEffect transition="in" filter="fade">
                                      <p:cBhvr>
                                        <p:cTn id="37" dur="500"/>
                                        <p:tgtEl>
                                          <p:spTgt spid="13315">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Title 6"/>
          <p:cNvSpPr>
            <a:spLocks noGrp="1"/>
          </p:cNvSpPr>
          <p:nvPr>
            <p:ph type="title"/>
          </p:nvPr>
        </p:nvSpPr>
        <p:spPr/>
        <p:txBody>
          <a:bodyPr>
            <a:normAutofit fontScale="90000"/>
          </a:bodyPr>
          <a:lstStyle/>
          <a:p>
            <a:r>
              <a:rPr lang="en-US" altLang="en-US" dirty="0" smtClean="0"/>
              <a:t>3. Triage</a:t>
            </a:r>
          </a:p>
        </p:txBody>
      </p:sp>
      <p:sp>
        <p:nvSpPr>
          <p:cNvPr id="35843" name="Content Placeholder 4"/>
          <p:cNvSpPr>
            <a:spLocks noGrp="1"/>
          </p:cNvSpPr>
          <p:nvPr>
            <p:ph type="body" sz="quarter" idx="10"/>
          </p:nvPr>
        </p:nvSpPr>
        <p:spPr>
          <a:xfrm>
            <a:off x="3109247" y="1200150"/>
            <a:ext cx="5606128" cy="4305300"/>
          </a:xfrm>
        </p:spPr>
        <p:txBody>
          <a:bodyPr>
            <a:normAutofit fontScale="92500" lnSpcReduction="20000"/>
          </a:bodyPr>
          <a:lstStyle/>
          <a:p>
            <a:pPr marL="342900" lvl="1" indent="0">
              <a:buSzTx/>
              <a:buNone/>
            </a:pPr>
            <a:r>
              <a:rPr lang="en-US" altLang="en-US" dirty="0" smtClean="0"/>
              <a:t>Address </a:t>
            </a:r>
            <a:r>
              <a:rPr lang="en-US" altLang="en-US" dirty="0"/>
              <a:t>the most potentially damaging impacts to the </a:t>
            </a:r>
            <a:r>
              <a:rPr lang="en-US" altLang="en-US" dirty="0" smtClean="0"/>
              <a:t>organization</a:t>
            </a:r>
          </a:p>
          <a:p>
            <a:pPr lvl="1">
              <a:buSzTx/>
            </a:pPr>
            <a:r>
              <a:rPr lang="en-US" altLang="en-US" dirty="0" smtClean="0"/>
              <a:t>Severity </a:t>
            </a:r>
            <a:r>
              <a:rPr lang="en-US" altLang="en-US" dirty="0"/>
              <a:t>of the incident determines priority</a:t>
            </a:r>
          </a:p>
          <a:p>
            <a:pPr lvl="1">
              <a:buSzTx/>
              <a:buFont typeface="Arial" charset="0"/>
              <a:buChar char="•"/>
            </a:pPr>
            <a:r>
              <a:rPr lang="en-US" altLang="en-US" dirty="0"/>
              <a:t>Before you react, </a:t>
            </a:r>
            <a:r>
              <a:rPr lang="en-US" altLang="en-US" dirty="0" smtClean="0"/>
              <a:t>check the information available</a:t>
            </a:r>
            <a:endParaRPr lang="en-US" altLang="en-US" dirty="0"/>
          </a:p>
          <a:p>
            <a:pPr lvl="1">
              <a:buSzTx/>
              <a:buFont typeface="Arial" charset="0"/>
              <a:buChar char="•"/>
            </a:pPr>
            <a:r>
              <a:rPr lang="en-US" altLang="en-US" dirty="0" smtClean="0"/>
              <a:t>Have </a:t>
            </a:r>
            <a:r>
              <a:rPr lang="en-US" altLang="en-US" dirty="0"/>
              <a:t>a list of </a:t>
            </a:r>
            <a:r>
              <a:rPr lang="en-US" altLang="en-US" dirty="0" smtClean="0"/>
              <a:t>standard questions </a:t>
            </a:r>
            <a:r>
              <a:rPr lang="en-US" altLang="en-US" dirty="0"/>
              <a:t>to begin the process of evaluating the situation: When did </a:t>
            </a:r>
            <a:r>
              <a:rPr lang="en-US" altLang="en-US" dirty="0" smtClean="0"/>
              <a:t>the problem </a:t>
            </a:r>
            <a:r>
              <a:rPr lang="en-US" altLang="en-US" dirty="0"/>
              <a:t>start? </a:t>
            </a:r>
            <a:r>
              <a:rPr lang="en-US" altLang="en-US" dirty="0" smtClean="0"/>
              <a:t>What </a:t>
            </a:r>
            <a:r>
              <a:rPr lang="en-US" altLang="en-US" dirty="0"/>
              <a:t>triggered it? What are the </a:t>
            </a:r>
            <a:r>
              <a:rPr lang="en-US" altLang="en-US" dirty="0" smtClean="0"/>
              <a:t>short-term </a:t>
            </a:r>
            <a:br>
              <a:rPr lang="en-US" altLang="en-US" dirty="0" smtClean="0"/>
            </a:br>
            <a:r>
              <a:rPr lang="en-US" altLang="en-US" dirty="0" smtClean="0"/>
              <a:t>and </a:t>
            </a:r>
            <a:r>
              <a:rPr lang="en-US" altLang="en-US" dirty="0"/>
              <a:t>long-term business impacts?</a:t>
            </a:r>
          </a:p>
          <a:p>
            <a:pPr lvl="1">
              <a:buSzTx/>
              <a:buFont typeface="Arial" charset="0"/>
              <a:buChar char="•"/>
            </a:pPr>
            <a:r>
              <a:rPr lang="en-US" altLang="en-US" dirty="0"/>
              <a:t>Work quickly and efficiently</a:t>
            </a:r>
          </a:p>
          <a:p>
            <a:pPr lvl="1">
              <a:buSzTx/>
              <a:buFont typeface="Arial" charset="0"/>
              <a:buChar char="•"/>
            </a:pPr>
            <a:r>
              <a:rPr lang="en-US" altLang="en-US" dirty="0"/>
              <a:t>Take good notes</a:t>
            </a:r>
          </a:p>
        </p:txBody>
      </p:sp>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13722" y="1342398"/>
            <a:ext cx="2295525" cy="1523148"/>
          </a:xfrm>
          <a:prstGeom prst="rect">
            <a:avLst/>
          </a:prstGeom>
          <a:ln>
            <a:noFill/>
          </a:ln>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5843">
                                            <p:txEl>
                                              <p:pRg st="1" end="1"/>
                                            </p:txEl>
                                          </p:spTgt>
                                        </p:tgtEl>
                                        <p:attrNameLst>
                                          <p:attrName>style.visibility</p:attrName>
                                        </p:attrNameLst>
                                      </p:cBhvr>
                                      <p:to>
                                        <p:strVal val="visible"/>
                                      </p:to>
                                    </p:set>
                                    <p:animEffect transition="in" filter="fade">
                                      <p:cBhvr>
                                        <p:cTn id="7" dur="500"/>
                                        <p:tgtEl>
                                          <p:spTgt spid="3584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5843">
                                            <p:txEl>
                                              <p:pRg st="2" end="2"/>
                                            </p:txEl>
                                          </p:spTgt>
                                        </p:tgtEl>
                                        <p:attrNameLst>
                                          <p:attrName>style.visibility</p:attrName>
                                        </p:attrNameLst>
                                      </p:cBhvr>
                                      <p:to>
                                        <p:strVal val="visible"/>
                                      </p:to>
                                    </p:set>
                                    <p:animEffect transition="in" filter="fade">
                                      <p:cBhvr>
                                        <p:cTn id="12" dur="500"/>
                                        <p:tgtEl>
                                          <p:spTgt spid="3584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5843">
                                            <p:txEl>
                                              <p:pRg st="3" end="3"/>
                                            </p:txEl>
                                          </p:spTgt>
                                        </p:tgtEl>
                                        <p:attrNameLst>
                                          <p:attrName>style.visibility</p:attrName>
                                        </p:attrNameLst>
                                      </p:cBhvr>
                                      <p:to>
                                        <p:strVal val="visible"/>
                                      </p:to>
                                    </p:set>
                                    <p:animEffect transition="in" filter="fade">
                                      <p:cBhvr>
                                        <p:cTn id="17" dur="500"/>
                                        <p:tgtEl>
                                          <p:spTgt spid="35843">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5843">
                                            <p:txEl>
                                              <p:pRg st="4" end="4"/>
                                            </p:txEl>
                                          </p:spTgt>
                                        </p:tgtEl>
                                        <p:attrNameLst>
                                          <p:attrName>style.visibility</p:attrName>
                                        </p:attrNameLst>
                                      </p:cBhvr>
                                      <p:to>
                                        <p:strVal val="visible"/>
                                      </p:to>
                                    </p:set>
                                    <p:animEffect transition="in" filter="fade">
                                      <p:cBhvr>
                                        <p:cTn id="22" dur="500"/>
                                        <p:tgtEl>
                                          <p:spTgt spid="35843">
                                            <p:txEl>
                                              <p:pRg st="4" end="4"/>
                                            </p:txEl>
                                          </p:spTgt>
                                        </p:tgtEl>
                                      </p:cBhvr>
                                    </p:animEffect>
                                  </p:childTnLst>
                                </p:cTn>
                              </p:par>
                              <p:par>
                                <p:cTn id="23" presetID="10" presetClass="entr" presetSubtype="0" fill="hold" nodeType="withEffect">
                                  <p:stCondLst>
                                    <p:cond delay="0"/>
                                  </p:stCondLst>
                                  <p:childTnLst>
                                    <p:set>
                                      <p:cBhvr>
                                        <p:cTn id="24" dur="1" fill="hold">
                                          <p:stCondLst>
                                            <p:cond delay="0"/>
                                          </p:stCondLst>
                                        </p:cTn>
                                        <p:tgtEl>
                                          <p:spTgt spid="35843">
                                            <p:txEl>
                                              <p:pRg st="5" end="5"/>
                                            </p:txEl>
                                          </p:spTgt>
                                        </p:tgtEl>
                                        <p:attrNameLst>
                                          <p:attrName>style.visibility</p:attrName>
                                        </p:attrNameLst>
                                      </p:cBhvr>
                                      <p:to>
                                        <p:strVal val="visible"/>
                                      </p:to>
                                    </p:set>
                                    <p:animEffect transition="in" filter="fade">
                                      <p:cBhvr>
                                        <p:cTn id="25" dur="500"/>
                                        <p:tgtEl>
                                          <p:spTgt spid="3584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Title 6"/>
          <p:cNvSpPr>
            <a:spLocks noGrp="1"/>
          </p:cNvSpPr>
          <p:nvPr>
            <p:ph type="title"/>
          </p:nvPr>
        </p:nvSpPr>
        <p:spPr/>
        <p:txBody>
          <a:bodyPr>
            <a:normAutofit fontScale="90000"/>
          </a:bodyPr>
          <a:lstStyle/>
          <a:p>
            <a:r>
              <a:rPr lang="en-US" altLang="en-US" dirty="0" smtClean="0"/>
              <a:t>4. Analyze</a:t>
            </a:r>
          </a:p>
        </p:txBody>
      </p:sp>
      <p:sp>
        <p:nvSpPr>
          <p:cNvPr id="37891" name="Content Placeholder 4"/>
          <p:cNvSpPr>
            <a:spLocks noGrp="1"/>
          </p:cNvSpPr>
          <p:nvPr>
            <p:ph type="body" sz="quarter" idx="10"/>
          </p:nvPr>
        </p:nvSpPr>
        <p:spPr>
          <a:xfrm>
            <a:off x="457200" y="1221701"/>
            <a:ext cx="6486525" cy="4219954"/>
          </a:xfrm>
        </p:spPr>
        <p:txBody>
          <a:bodyPr/>
          <a:lstStyle/>
          <a:p>
            <a:pPr marL="342900" lvl="1" indent="0">
              <a:buSzTx/>
              <a:buNone/>
              <a:defRPr/>
            </a:pPr>
            <a:r>
              <a:rPr lang="en-US" altLang="en-US" dirty="0"/>
              <a:t>Incident </a:t>
            </a:r>
            <a:r>
              <a:rPr lang="en-US" altLang="en-US" dirty="0" smtClean="0"/>
              <a:t>Analysis: </a:t>
            </a:r>
            <a:r>
              <a:rPr lang="en-US" altLang="en-US" dirty="0" smtClean="0">
                <a:latin typeface="Lucida Sans" panose="020B0602030504020204" pitchFamily="34" charset="0"/>
                <a:ea typeface="Lucida Sans" panose="020B0602030504020204" pitchFamily="34" charset="0"/>
                <a:cs typeface="Lucida Sans" panose="020B0602030504020204" pitchFamily="34" charset="0"/>
              </a:rPr>
              <a:t>Assess the severity and determine the urgency</a:t>
            </a:r>
          </a:p>
          <a:p>
            <a:pPr lvl="1">
              <a:buSzTx/>
              <a:defRPr/>
            </a:pPr>
            <a:r>
              <a:rPr lang="en-US" altLang="en-US" dirty="0" smtClean="0">
                <a:latin typeface="Lucida Sans" panose="020B0602030504020204" pitchFamily="34" charset="0"/>
                <a:ea typeface="Lucida Sans" panose="020B0602030504020204" pitchFamily="34" charset="0"/>
                <a:cs typeface="Lucida Sans" panose="020B0602030504020204" pitchFamily="34" charset="0"/>
              </a:rPr>
              <a:t>Identify the possible causes</a:t>
            </a:r>
          </a:p>
          <a:p>
            <a:pPr lvl="1">
              <a:buSzTx/>
              <a:defRPr/>
            </a:pPr>
            <a:r>
              <a:rPr lang="en-US" altLang="en-US" dirty="0" smtClean="0">
                <a:latin typeface="Lucida Sans" panose="020B0602030504020204" pitchFamily="34" charset="0"/>
                <a:ea typeface="Lucida Sans" panose="020B0602030504020204" pitchFamily="34" charset="0"/>
                <a:cs typeface="Lucida Sans" panose="020B0602030504020204" pitchFamily="34" charset="0"/>
              </a:rPr>
              <a:t>Translate the symptoms into potential causes</a:t>
            </a:r>
          </a:p>
          <a:p>
            <a:pPr lvl="1">
              <a:buSzTx/>
              <a:defRPr/>
            </a:pPr>
            <a:r>
              <a:rPr lang="en-US" altLang="en-US" dirty="0">
                <a:latin typeface="Lucida Sans" panose="020B0602030504020204" pitchFamily="34" charset="0"/>
                <a:ea typeface="Lucida Sans" panose="020B0602030504020204" pitchFamily="34" charset="0"/>
                <a:cs typeface="Lucida Sans" panose="020B0602030504020204" pitchFamily="34" charset="0"/>
              </a:rPr>
              <a:t>Do not announce a threat or leak</a:t>
            </a:r>
          </a:p>
          <a:p>
            <a:pPr lvl="1">
              <a:buSzTx/>
              <a:defRPr/>
            </a:pPr>
            <a:r>
              <a:rPr lang="en-US" altLang="en-US" dirty="0" smtClean="0">
                <a:latin typeface="Lucida Sans" panose="020B0602030504020204" pitchFamily="34" charset="0"/>
                <a:ea typeface="Lucida Sans" panose="020B0602030504020204" pitchFamily="34" charset="0"/>
                <a:cs typeface="Lucida Sans" panose="020B0602030504020204" pitchFamily="34" charset="0"/>
              </a:rPr>
              <a:t>Do not make assumptions based on the incident reporter’s information</a:t>
            </a:r>
          </a:p>
          <a:p>
            <a:pPr lvl="1">
              <a:buSzTx/>
              <a:defRPr/>
            </a:pPr>
            <a:r>
              <a:rPr lang="en-US" altLang="en-US" dirty="0" smtClean="0">
                <a:latin typeface="Lucida Sans" panose="020B0602030504020204" pitchFamily="34" charset="0"/>
                <a:ea typeface="Lucida Sans" panose="020B0602030504020204" pitchFamily="34" charset="0"/>
                <a:cs typeface="Lucida Sans" panose="020B0602030504020204" pitchFamily="34" charset="0"/>
              </a:rPr>
              <a:t>Evaluate the situation and verify your data</a:t>
            </a:r>
          </a:p>
          <a:p>
            <a:pPr lvl="1">
              <a:buSzTx/>
              <a:defRPr/>
            </a:pPr>
            <a:endParaRPr lang="en-US" altLang="en-US" dirty="0" smtClean="0">
              <a:latin typeface="Lucida Sans" panose="020B0602030504020204" pitchFamily="34" charset="0"/>
              <a:ea typeface="Lucida Sans" panose="020B0602030504020204" pitchFamily="34" charset="0"/>
              <a:cs typeface="Lucida Sans" panose="020B0602030504020204" pitchFamily="34" charset="0"/>
            </a:endParaRPr>
          </a:p>
          <a:p>
            <a:pPr lvl="1">
              <a:buSzTx/>
              <a:defRPr/>
            </a:pPr>
            <a:endParaRPr lang="en-US" altLang="en-US" dirty="0" smtClean="0">
              <a:latin typeface="Lucida Sans" panose="020B0602030504020204" pitchFamily="34" charset="0"/>
              <a:ea typeface="Lucida Sans" panose="020B0602030504020204" pitchFamily="34" charset="0"/>
              <a:cs typeface="Lucida Sans" panose="020B0602030504020204" pitchFamily="34" charset="0"/>
            </a:endParaRPr>
          </a:p>
        </p:txBody>
      </p:sp>
      <p:pic>
        <p:nvPicPr>
          <p:cNvPr id="2050" name="Picture 2" descr="C:\Users\Alan\AppData\Local\Microsoft\Windows\INetCache\IE\4LYIONHD\magnifying-glass[1].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162800" y="1285495"/>
            <a:ext cx="1600200" cy="1830892"/>
          </a:xfrm>
          <a:prstGeom prst="rect">
            <a:avLst/>
          </a:prstGeom>
          <a:ln>
            <a:noFill/>
          </a:ln>
          <a:extLst>
            <a:ext uri="{909E8E84-426E-40DD-AFC4-6F175D3DCCD1}">
              <a14:hiddenFill xmlns:a14="http://schemas.microsoft.com/office/drawing/2010/main">
                <a:solidFill>
                  <a:srgbClr val="FFFFFF"/>
                </a:solidFill>
              </a14:hiddenFill>
            </a:ext>
          </a:extLst>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7891">
                                            <p:txEl>
                                              <p:pRg st="1" end="1"/>
                                            </p:txEl>
                                          </p:spTgt>
                                        </p:tgtEl>
                                        <p:attrNameLst>
                                          <p:attrName>style.visibility</p:attrName>
                                        </p:attrNameLst>
                                      </p:cBhvr>
                                      <p:to>
                                        <p:strVal val="visible"/>
                                      </p:to>
                                    </p:set>
                                    <p:animEffect transition="in" filter="fade">
                                      <p:cBhvr>
                                        <p:cTn id="7" dur="500"/>
                                        <p:tgtEl>
                                          <p:spTgt spid="37891">
                                            <p:txEl>
                                              <p:pRg st="1" end="1"/>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7891">
                                            <p:txEl>
                                              <p:pRg st="2" end="2"/>
                                            </p:txEl>
                                          </p:spTgt>
                                        </p:tgtEl>
                                        <p:attrNameLst>
                                          <p:attrName>style.visibility</p:attrName>
                                        </p:attrNameLst>
                                      </p:cBhvr>
                                      <p:to>
                                        <p:strVal val="visible"/>
                                      </p:to>
                                    </p:set>
                                    <p:animEffect transition="in" filter="fade">
                                      <p:cBhvr>
                                        <p:cTn id="10" dur="500"/>
                                        <p:tgtEl>
                                          <p:spTgt spid="37891">
                                            <p:txEl>
                                              <p:pRg st="2" end="2"/>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37891">
                                            <p:txEl>
                                              <p:pRg st="3" end="3"/>
                                            </p:txEl>
                                          </p:spTgt>
                                        </p:tgtEl>
                                        <p:attrNameLst>
                                          <p:attrName>style.visibility</p:attrName>
                                        </p:attrNameLst>
                                      </p:cBhvr>
                                      <p:to>
                                        <p:strVal val="visible"/>
                                      </p:to>
                                    </p:set>
                                    <p:animEffect transition="in" filter="fade">
                                      <p:cBhvr>
                                        <p:cTn id="15" dur="500"/>
                                        <p:tgtEl>
                                          <p:spTgt spid="37891">
                                            <p:txEl>
                                              <p:pRg st="3" end="3"/>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37891">
                                            <p:txEl>
                                              <p:pRg st="4" end="4"/>
                                            </p:txEl>
                                          </p:spTgt>
                                        </p:tgtEl>
                                        <p:attrNameLst>
                                          <p:attrName>style.visibility</p:attrName>
                                        </p:attrNameLst>
                                      </p:cBhvr>
                                      <p:to>
                                        <p:strVal val="visible"/>
                                      </p:to>
                                    </p:set>
                                    <p:animEffect transition="in" filter="fade">
                                      <p:cBhvr>
                                        <p:cTn id="20" dur="500"/>
                                        <p:tgtEl>
                                          <p:spTgt spid="37891">
                                            <p:txEl>
                                              <p:pRg st="4" end="4"/>
                                            </p:txEl>
                                          </p:spTgt>
                                        </p:tgtEl>
                                      </p:cBhvr>
                                    </p:animEffect>
                                  </p:childTnLst>
                                </p:cTn>
                              </p:par>
                              <p:par>
                                <p:cTn id="21" presetID="10" presetClass="entr" presetSubtype="0" fill="hold" nodeType="withEffect">
                                  <p:stCondLst>
                                    <p:cond delay="0"/>
                                  </p:stCondLst>
                                  <p:childTnLst>
                                    <p:set>
                                      <p:cBhvr>
                                        <p:cTn id="22" dur="1" fill="hold">
                                          <p:stCondLst>
                                            <p:cond delay="0"/>
                                          </p:stCondLst>
                                        </p:cTn>
                                        <p:tgtEl>
                                          <p:spTgt spid="37891">
                                            <p:txEl>
                                              <p:pRg st="5" end="5"/>
                                            </p:txEl>
                                          </p:spTgt>
                                        </p:tgtEl>
                                        <p:attrNameLst>
                                          <p:attrName>style.visibility</p:attrName>
                                        </p:attrNameLst>
                                      </p:cBhvr>
                                      <p:to>
                                        <p:strVal val="visible"/>
                                      </p:to>
                                    </p:set>
                                    <p:animEffect transition="in" filter="fade">
                                      <p:cBhvr>
                                        <p:cTn id="23" dur="500"/>
                                        <p:tgtEl>
                                          <p:spTgt spid="37891">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Title 6"/>
          <p:cNvSpPr>
            <a:spLocks noGrp="1"/>
          </p:cNvSpPr>
          <p:nvPr>
            <p:ph type="title"/>
          </p:nvPr>
        </p:nvSpPr>
        <p:spPr/>
        <p:txBody>
          <a:bodyPr>
            <a:normAutofit fontScale="90000"/>
          </a:bodyPr>
          <a:lstStyle/>
          <a:p>
            <a:r>
              <a:rPr lang="en-US" altLang="en-US" dirty="0" smtClean="0"/>
              <a:t>Malware Analysis</a:t>
            </a:r>
          </a:p>
        </p:txBody>
      </p:sp>
      <p:sp>
        <p:nvSpPr>
          <p:cNvPr id="41987" name="Content Placeholder 4"/>
          <p:cNvSpPr>
            <a:spLocks noGrp="1"/>
          </p:cNvSpPr>
          <p:nvPr>
            <p:ph type="body" sz="quarter" idx="10"/>
          </p:nvPr>
        </p:nvSpPr>
        <p:spPr>
          <a:xfrm>
            <a:off x="457200" y="3423682"/>
            <a:ext cx="8258175" cy="2509285"/>
          </a:xfrm>
        </p:spPr>
        <p:txBody>
          <a:bodyPr>
            <a:normAutofit lnSpcReduction="10000"/>
          </a:bodyPr>
          <a:lstStyle/>
          <a:p>
            <a:pPr lvl="1">
              <a:buSzTx/>
              <a:defRPr/>
            </a:pPr>
            <a:r>
              <a:rPr lang="en-US" dirty="0" smtClean="0">
                <a:latin typeface="Lucida Sans" panose="020B0602030504020204" pitchFamily="34" charset="0"/>
                <a:ea typeface="Lucida Sans" panose="020B0602030504020204" pitchFamily="34" charset="0"/>
                <a:cs typeface="Lucida Sans" panose="020B0602030504020204" pitchFamily="34" charset="0"/>
              </a:rPr>
              <a:t>Don’t </a:t>
            </a:r>
            <a:r>
              <a:rPr lang="en-US" dirty="0">
                <a:latin typeface="Lucida Sans" panose="020B0602030504020204" pitchFamily="34" charset="0"/>
                <a:ea typeface="Lucida Sans" panose="020B0602030504020204" pitchFamily="34" charset="0"/>
                <a:cs typeface="Lucida Sans" panose="020B0602030504020204" pitchFamily="34" charset="0"/>
              </a:rPr>
              <a:t>use your computer to test for malware! Don’t test for malware on a live network in your organization!</a:t>
            </a:r>
          </a:p>
          <a:p>
            <a:pPr lvl="1">
              <a:buSzTx/>
              <a:defRPr/>
            </a:pPr>
            <a:r>
              <a:rPr lang="en-US" dirty="0">
                <a:latin typeface="Lucida Sans" panose="020B0602030504020204" pitchFamily="34" charset="0"/>
                <a:ea typeface="Lucida Sans" panose="020B0602030504020204" pitchFamily="34" charset="0"/>
                <a:cs typeface="Lucida Sans" panose="020B0602030504020204" pitchFamily="34" charset="0"/>
              </a:rPr>
              <a:t>Two types of analysis: </a:t>
            </a:r>
          </a:p>
          <a:p>
            <a:pPr lvl="2">
              <a:buSzTx/>
              <a:defRPr/>
            </a:pPr>
            <a:r>
              <a:rPr lang="en-US" dirty="0">
                <a:latin typeface="Lucida Sans" panose="020B0602030504020204" pitchFamily="34" charset="0"/>
                <a:ea typeface="Lucida Sans" panose="020B0602030504020204" pitchFamily="34" charset="0"/>
                <a:cs typeface="Lucida Sans" panose="020B0602030504020204" pitchFamily="34" charset="0"/>
              </a:rPr>
              <a:t>Static analysis: Analyzing code that is </a:t>
            </a:r>
            <a:r>
              <a:rPr lang="en-US" b="1" dirty="0">
                <a:latin typeface="Lucida Sans" panose="020B0602030504020204" pitchFamily="34" charset="0"/>
                <a:ea typeface="Lucida Sans" panose="020B0602030504020204" pitchFamily="34" charset="0"/>
                <a:cs typeface="Lucida Sans" panose="020B0602030504020204" pitchFamily="34" charset="0"/>
              </a:rPr>
              <a:t>not</a:t>
            </a:r>
            <a:r>
              <a:rPr lang="en-US" dirty="0">
                <a:latin typeface="Lucida Sans" panose="020B0602030504020204" pitchFamily="34" charset="0"/>
                <a:ea typeface="Lucida Sans" panose="020B0602030504020204" pitchFamily="34" charset="0"/>
                <a:cs typeface="Lucida Sans" panose="020B0602030504020204" pitchFamily="34" charset="0"/>
              </a:rPr>
              <a:t> running at the time of </a:t>
            </a:r>
            <a:r>
              <a:rPr lang="en-US" dirty="0" smtClean="0">
                <a:latin typeface="Lucida Sans" panose="020B0602030504020204" pitchFamily="34" charset="0"/>
                <a:ea typeface="Lucida Sans" panose="020B0602030504020204" pitchFamily="34" charset="0"/>
                <a:cs typeface="Lucida Sans" panose="020B0602030504020204" pitchFamily="34" charset="0"/>
              </a:rPr>
              <a:t>analysis</a:t>
            </a:r>
          </a:p>
          <a:p>
            <a:pPr lvl="2">
              <a:buSzTx/>
              <a:defRPr/>
            </a:pPr>
            <a:r>
              <a:rPr lang="en-US" dirty="0" smtClean="0">
                <a:latin typeface="Lucida Sans" panose="020B0602030504020204" pitchFamily="34" charset="0"/>
                <a:ea typeface="Lucida Sans" panose="020B0602030504020204" pitchFamily="34" charset="0"/>
                <a:cs typeface="Lucida Sans" panose="020B0602030504020204" pitchFamily="34" charset="0"/>
              </a:rPr>
              <a:t>Dynamic </a:t>
            </a:r>
            <a:r>
              <a:rPr lang="en-US" dirty="0">
                <a:latin typeface="Lucida Sans" panose="020B0602030504020204" pitchFamily="34" charset="0"/>
                <a:ea typeface="Lucida Sans" panose="020B0602030504020204" pitchFamily="34" charset="0"/>
                <a:cs typeface="Lucida Sans" panose="020B0602030504020204" pitchFamily="34" charset="0"/>
              </a:rPr>
              <a:t>analysis: Analyzing code that</a:t>
            </a:r>
            <a:r>
              <a:rPr lang="en-US" b="1" dirty="0">
                <a:latin typeface="Lucida Sans" panose="020B0602030504020204" pitchFamily="34" charset="0"/>
                <a:ea typeface="Lucida Sans" panose="020B0602030504020204" pitchFamily="34" charset="0"/>
                <a:cs typeface="Lucida Sans" panose="020B0602030504020204" pitchFamily="34" charset="0"/>
              </a:rPr>
              <a:t> </a:t>
            </a:r>
            <a:r>
              <a:rPr lang="en-US" b="1" dirty="0" smtClean="0">
                <a:latin typeface="Lucida Sans" panose="020B0602030504020204" pitchFamily="34" charset="0"/>
                <a:ea typeface="Lucida Sans" panose="020B0602030504020204" pitchFamily="34" charset="0"/>
                <a:cs typeface="Lucida Sans" panose="020B0602030504020204" pitchFamily="34" charset="0"/>
              </a:rPr>
              <a:t>is </a:t>
            </a:r>
            <a:r>
              <a:rPr lang="en-US" dirty="0" smtClean="0">
                <a:latin typeface="Lucida Sans" panose="020B0602030504020204" pitchFamily="34" charset="0"/>
                <a:ea typeface="Lucida Sans" panose="020B0602030504020204" pitchFamily="34" charset="0"/>
                <a:cs typeface="Lucida Sans" panose="020B0602030504020204" pitchFamily="34" charset="0"/>
              </a:rPr>
              <a:t>running </a:t>
            </a:r>
            <a:r>
              <a:rPr lang="en-US" dirty="0">
                <a:latin typeface="Lucida Sans" panose="020B0602030504020204" pitchFamily="34" charset="0"/>
                <a:ea typeface="Lucida Sans" panose="020B0602030504020204" pitchFamily="34" charset="0"/>
                <a:cs typeface="Lucida Sans" panose="020B0602030504020204" pitchFamily="34" charset="0"/>
              </a:rPr>
              <a:t>at the time of analysis</a:t>
            </a:r>
            <a:endParaRPr lang="en-US" altLang="en-US" dirty="0">
              <a:latin typeface="Lucida Sans" panose="020B0602030504020204" pitchFamily="34" charset="0"/>
              <a:ea typeface="Lucida Sans" panose="020B0602030504020204" pitchFamily="34" charset="0"/>
              <a:cs typeface="Lucida Sans" panose="020B0602030504020204" pitchFamily="34" charset="0"/>
            </a:endParaRPr>
          </a:p>
        </p:txBody>
      </p:sp>
      <p:pic>
        <p:nvPicPr>
          <p:cNvPr id="9" name="Picture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359104" y="1397668"/>
            <a:ext cx="2356271" cy="1850065"/>
          </a:xfrm>
          <a:prstGeom prst="rect">
            <a:avLst/>
          </a:prstGeom>
          <a:ln>
            <a:noFill/>
          </a:ln>
        </p:spPr>
      </p:pic>
      <p:sp>
        <p:nvSpPr>
          <p:cNvPr id="10" name="Content Placeholder 4"/>
          <p:cNvSpPr txBox="1">
            <a:spLocks/>
          </p:cNvSpPr>
          <p:nvPr/>
        </p:nvSpPr>
        <p:spPr bwMode="auto">
          <a:xfrm>
            <a:off x="457201" y="1891556"/>
            <a:ext cx="5794744" cy="37001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l" rtl="0" eaLnBrk="0" fontAlgn="base" hangingPunct="0">
              <a:lnSpc>
                <a:spcPct val="114000"/>
              </a:lnSpc>
              <a:spcBef>
                <a:spcPct val="20000"/>
              </a:spcBef>
              <a:spcAft>
                <a:spcPct val="0"/>
              </a:spcAft>
              <a:buClr>
                <a:srgbClr val="F38127"/>
              </a:buClr>
              <a:buSzPct val="100000"/>
              <a:buFont typeface="Arial" pitchFamily="34" charset="0"/>
              <a:buNone/>
              <a:defRPr sz="2000" kern="1200" baseline="0">
                <a:solidFill>
                  <a:schemeClr val="tx1"/>
                </a:solidFill>
                <a:latin typeface="Lucida Sans" panose="020B0602040502020204" pitchFamily="34" charset="0"/>
                <a:ea typeface="Lucida Sans" panose="020B0602040502020204" pitchFamily="34" charset="0"/>
                <a:cs typeface="Lucida Sans" panose="020B0602040502020204" pitchFamily="34" charset="0"/>
              </a:defRPr>
            </a:lvl1pPr>
            <a:lvl2pPr marL="685800" indent="-342900" algn="l" rtl="0" eaLnBrk="0" fontAlgn="base" hangingPunct="0">
              <a:lnSpc>
                <a:spcPct val="114000"/>
              </a:lnSpc>
              <a:spcBef>
                <a:spcPct val="20000"/>
              </a:spcBef>
              <a:spcAft>
                <a:spcPct val="0"/>
              </a:spcAft>
              <a:buClr>
                <a:schemeClr val="tx1"/>
              </a:buClr>
              <a:buSzPct val="100000"/>
              <a:buFont typeface="Arial" panose="020B0604020202020204" pitchFamily="34" charset="0"/>
              <a:buChar char="•"/>
              <a:defRPr sz="2000" kern="1200" baseline="0">
                <a:solidFill>
                  <a:schemeClr val="tx1"/>
                </a:solidFill>
                <a:latin typeface="Lucida Sans" panose="020B0602040502020204" pitchFamily="34" charset="0"/>
                <a:ea typeface="Lucida Sans" panose="020B0602040502020204" pitchFamily="34" charset="0"/>
                <a:cs typeface="Lucida Sans" panose="020B0602040502020204" pitchFamily="34" charset="0"/>
              </a:defRPr>
            </a:lvl2pPr>
            <a:lvl3pPr marL="1143000" indent="-400050" algn="l" rtl="0" eaLnBrk="0" fontAlgn="base" hangingPunct="0">
              <a:lnSpc>
                <a:spcPct val="114000"/>
              </a:lnSpc>
              <a:spcBef>
                <a:spcPct val="20000"/>
              </a:spcBef>
              <a:spcAft>
                <a:spcPct val="0"/>
              </a:spcAft>
              <a:buClr>
                <a:schemeClr val="tx1"/>
              </a:buClr>
              <a:buSzPct val="100000"/>
              <a:buFont typeface="Aharoni" panose="02010803020104030203" pitchFamily="2" charset="-79"/>
              <a:buChar char="—"/>
              <a:defRPr sz="2000" kern="1200" baseline="0">
                <a:solidFill>
                  <a:schemeClr val="tx1"/>
                </a:solidFill>
                <a:latin typeface="Lucida Sans" panose="020B0602040502020204" pitchFamily="34" charset="0"/>
                <a:ea typeface="Lucida Sans" panose="020B0602040502020204" pitchFamily="34" charset="0"/>
                <a:cs typeface="Lucida Sans" panose="020B0602040502020204" pitchFamily="34" charset="0"/>
              </a:defRPr>
            </a:lvl3pPr>
            <a:lvl4pPr marL="1485900" indent="-285750" algn="l" rtl="0" eaLnBrk="0" fontAlgn="base" hangingPunct="0">
              <a:lnSpc>
                <a:spcPct val="114000"/>
              </a:lnSpc>
              <a:spcBef>
                <a:spcPct val="20000"/>
              </a:spcBef>
              <a:spcAft>
                <a:spcPct val="0"/>
              </a:spcAft>
              <a:buClr>
                <a:schemeClr val="tx1"/>
              </a:buClr>
              <a:buSzPct val="100000"/>
              <a:buFont typeface="Arial" panose="020B0604020202020204" pitchFamily="34" charset="0"/>
              <a:buChar char="•"/>
              <a:defRPr sz="2000" kern="1200" baseline="0">
                <a:solidFill>
                  <a:schemeClr val="tx1"/>
                </a:solidFill>
                <a:latin typeface="Lucida Sans" panose="020B0602040502020204" pitchFamily="34" charset="0"/>
                <a:ea typeface="Arial" pitchFamily="-109" charset="0"/>
                <a:cs typeface="Lucida Sans" panose="020B0602040502020204" pitchFamily="34" charset="0"/>
              </a:defRPr>
            </a:lvl4pPr>
            <a:lvl5pPr marL="1433513" indent="-234950" algn="l" rtl="0" eaLnBrk="0" fontAlgn="base" hangingPunct="0">
              <a:lnSpc>
                <a:spcPct val="114000"/>
              </a:lnSpc>
              <a:spcBef>
                <a:spcPct val="20000"/>
              </a:spcBef>
              <a:spcAft>
                <a:spcPct val="0"/>
              </a:spcAft>
              <a:buClr>
                <a:schemeClr val="tx1">
                  <a:lumMod val="65000"/>
                  <a:lumOff val="35000"/>
                </a:schemeClr>
              </a:buClr>
              <a:buSzPct val="100000"/>
              <a:buFont typeface="Arial" charset="0"/>
              <a:buChar char="–"/>
              <a:defRPr sz="2400" kern="1200" baseline="0">
                <a:solidFill>
                  <a:srgbClr val="005596"/>
                </a:solidFill>
                <a:latin typeface="Aharoni" panose="02010803020104030203" pitchFamily="2" charset="-79"/>
                <a:ea typeface="Arial" pitchFamily="-109" charset="0"/>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lvl="1">
              <a:buSzTx/>
              <a:defRPr/>
            </a:pPr>
            <a:r>
              <a:rPr lang="en-US" dirty="0" smtClean="0">
                <a:latin typeface="Lucida Sans" panose="020B0602030504020204" pitchFamily="34" charset="0"/>
                <a:ea typeface="Lucida Sans" panose="020B0602030504020204" pitchFamily="34" charset="0"/>
                <a:cs typeface="Lucida Sans" panose="020B0602030504020204" pitchFamily="34" charset="0"/>
              </a:rPr>
              <a:t>Malware: executable content with unknown functionality that is resident on a system</a:t>
            </a:r>
          </a:p>
          <a:p>
            <a:pPr lvl="1">
              <a:buSzTx/>
              <a:defRPr/>
            </a:pPr>
            <a:r>
              <a:rPr lang="en-US" dirty="0" smtClean="0">
                <a:latin typeface="Lucida Sans" panose="020B0602030504020204" pitchFamily="34" charset="0"/>
                <a:ea typeface="Lucida Sans" panose="020B0602030504020204" pitchFamily="34" charset="0"/>
                <a:cs typeface="Lucida Sans" panose="020B0602030504020204" pitchFamily="34" charset="0"/>
              </a:rPr>
              <a:t>Make sure that you know why you are running tests for malware</a:t>
            </a:r>
            <a:endParaRPr lang="en-US" altLang="en-US" dirty="0">
              <a:latin typeface="Lucida Sans" panose="020B0602030504020204" pitchFamily="34" charset="0"/>
              <a:ea typeface="Lucida Sans" panose="020B0602030504020204" pitchFamily="34" charset="0"/>
              <a:cs typeface="Lucida Sans" panose="020B0602030504020204" pitchFamily="34" charset="0"/>
            </a:endParaRPr>
          </a:p>
        </p:txBody>
      </p:sp>
    </p:spTree>
    <p:extLst>
      <p:ext uri="{BB962C8B-B14F-4D97-AF65-F5344CB8AC3E}">
        <p14:creationId xmlns:p14="http://schemas.microsoft.com/office/powerpoint/2010/main" val="1643208409"/>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
                                            <p:txEl>
                                              <p:pRg st="1" end="1"/>
                                            </p:txEl>
                                          </p:spTgt>
                                        </p:tgtEl>
                                        <p:attrNameLst>
                                          <p:attrName>style.visibility</p:attrName>
                                        </p:attrNameLst>
                                      </p:cBhvr>
                                      <p:to>
                                        <p:strVal val="visible"/>
                                      </p:to>
                                    </p:set>
                                    <p:animEffect transition="in" filter="fade">
                                      <p:cBhvr>
                                        <p:cTn id="7" dur="500"/>
                                        <p:tgtEl>
                                          <p:spTgt spid="10">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1987">
                                            <p:txEl>
                                              <p:pRg st="0" end="0"/>
                                            </p:txEl>
                                          </p:spTgt>
                                        </p:tgtEl>
                                        <p:attrNameLst>
                                          <p:attrName>style.visibility</p:attrName>
                                        </p:attrNameLst>
                                      </p:cBhvr>
                                      <p:to>
                                        <p:strVal val="visible"/>
                                      </p:to>
                                    </p:set>
                                    <p:animEffect transition="in" filter="fade">
                                      <p:cBhvr>
                                        <p:cTn id="12" dur="500"/>
                                        <p:tgtEl>
                                          <p:spTgt spid="41987">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41987">
                                            <p:txEl>
                                              <p:pRg st="1" end="1"/>
                                            </p:txEl>
                                          </p:spTgt>
                                        </p:tgtEl>
                                        <p:attrNameLst>
                                          <p:attrName>style.visibility</p:attrName>
                                        </p:attrNameLst>
                                      </p:cBhvr>
                                      <p:to>
                                        <p:strVal val="visible"/>
                                      </p:to>
                                    </p:set>
                                    <p:animEffect transition="in" filter="fade">
                                      <p:cBhvr>
                                        <p:cTn id="17" dur="500"/>
                                        <p:tgtEl>
                                          <p:spTgt spid="41987">
                                            <p:txEl>
                                              <p:pRg st="1" end="1"/>
                                            </p:txEl>
                                          </p:spTgt>
                                        </p:tgtEl>
                                      </p:cBhvr>
                                    </p:animEffect>
                                  </p:childTnLst>
                                </p:cTn>
                              </p:par>
                              <p:par>
                                <p:cTn id="18" presetID="10" presetClass="entr" presetSubtype="0" fill="hold" nodeType="withEffect">
                                  <p:stCondLst>
                                    <p:cond delay="0"/>
                                  </p:stCondLst>
                                  <p:childTnLst>
                                    <p:set>
                                      <p:cBhvr>
                                        <p:cTn id="19" dur="1" fill="hold">
                                          <p:stCondLst>
                                            <p:cond delay="0"/>
                                          </p:stCondLst>
                                        </p:cTn>
                                        <p:tgtEl>
                                          <p:spTgt spid="41987">
                                            <p:txEl>
                                              <p:pRg st="2" end="2"/>
                                            </p:txEl>
                                          </p:spTgt>
                                        </p:tgtEl>
                                        <p:attrNameLst>
                                          <p:attrName>style.visibility</p:attrName>
                                        </p:attrNameLst>
                                      </p:cBhvr>
                                      <p:to>
                                        <p:strVal val="visible"/>
                                      </p:to>
                                    </p:set>
                                    <p:animEffect transition="in" filter="fade">
                                      <p:cBhvr>
                                        <p:cTn id="20" dur="500"/>
                                        <p:tgtEl>
                                          <p:spTgt spid="41987">
                                            <p:txEl>
                                              <p:pRg st="2" end="2"/>
                                            </p:txEl>
                                          </p:spTgt>
                                        </p:tgtEl>
                                      </p:cBhvr>
                                    </p:animEffect>
                                  </p:childTnLst>
                                </p:cTn>
                              </p:par>
                              <p:par>
                                <p:cTn id="21" presetID="10" presetClass="entr" presetSubtype="0" fill="hold" nodeType="withEffect">
                                  <p:stCondLst>
                                    <p:cond delay="0"/>
                                  </p:stCondLst>
                                  <p:childTnLst>
                                    <p:set>
                                      <p:cBhvr>
                                        <p:cTn id="22" dur="1" fill="hold">
                                          <p:stCondLst>
                                            <p:cond delay="0"/>
                                          </p:stCondLst>
                                        </p:cTn>
                                        <p:tgtEl>
                                          <p:spTgt spid="41987">
                                            <p:txEl>
                                              <p:pRg st="3" end="3"/>
                                            </p:txEl>
                                          </p:spTgt>
                                        </p:tgtEl>
                                        <p:attrNameLst>
                                          <p:attrName>style.visibility</p:attrName>
                                        </p:attrNameLst>
                                      </p:cBhvr>
                                      <p:to>
                                        <p:strVal val="visible"/>
                                      </p:to>
                                    </p:set>
                                    <p:animEffect transition="in" filter="fade">
                                      <p:cBhvr>
                                        <p:cTn id="23" dur="500"/>
                                        <p:tgtEl>
                                          <p:spTgt spid="41987">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pPr marL="0" lvl="0" indent="0">
              <a:lnSpc>
                <a:spcPct val="100000"/>
              </a:lnSpc>
              <a:spcBef>
                <a:spcPts val="0"/>
              </a:spcBef>
              <a:buNone/>
            </a:pPr>
            <a:r>
              <a:rPr lang="en-GB" sz="1600" dirty="0"/>
              <a:t>Copyright </a:t>
            </a:r>
            <a:r>
              <a:rPr lang="en-GB" sz="1600" dirty="0" smtClean="0"/>
              <a:t>© by </a:t>
            </a:r>
            <a:r>
              <a:rPr lang="en-GB" sz="1600" dirty="0"/>
              <a:t>Forum of Incident Response and Security Teams, Inc</a:t>
            </a:r>
            <a:r>
              <a:rPr lang="en-GB" sz="1600" dirty="0" smtClean="0"/>
              <a:t>.</a:t>
            </a:r>
          </a:p>
          <a:p>
            <a:pPr marL="0" lvl="0" indent="0">
              <a:lnSpc>
                <a:spcPct val="100000"/>
              </a:lnSpc>
              <a:spcBef>
                <a:spcPts val="0"/>
              </a:spcBef>
              <a:buNone/>
            </a:pPr>
            <a:endParaRPr lang="en-GB" sz="1600" dirty="0"/>
          </a:p>
          <a:p>
            <a:pPr marL="0" lvl="0" indent="0">
              <a:lnSpc>
                <a:spcPct val="100000"/>
              </a:lnSpc>
              <a:spcBef>
                <a:spcPts val="0"/>
              </a:spcBef>
              <a:buNone/>
            </a:pPr>
            <a:r>
              <a:rPr lang="en-GB" sz="1600" dirty="0" err="1" smtClean="0"/>
              <a:t>FIRST.Org</a:t>
            </a:r>
            <a:r>
              <a:rPr lang="en-GB" sz="1600" dirty="0" smtClean="0"/>
              <a:t> </a:t>
            </a:r>
            <a:r>
              <a:rPr lang="en-GB" sz="1600" dirty="0"/>
              <a:t>is name under which Forum of Incident Response and Security Teams, Inc. conducts business</a:t>
            </a:r>
            <a:r>
              <a:rPr lang="en-GB" sz="1600" dirty="0" smtClean="0"/>
              <a:t>.</a:t>
            </a:r>
          </a:p>
          <a:p>
            <a:pPr marL="0" lvl="0" indent="0">
              <a:lnSpc>
                <a:spcPct val="100000"/>
              </a:lnSpc>
              <a:spcBef>
                <a:spcPts val="0"/>
              </a:spcBef>
              <a:buNone/>
            </a:pPr>
            <a:endParaRPr lang="en-GB" sz="1600" dirty="0"/>
          </a:p>
          <a:p>
            <a:pPr marL="0" lvl="0" indent="0">
              <a:lnSpc>
                <a:spcPct val="100000"/>
              </a:lnSpc>
              <a:spcBef>
                <a:spcPts val="0"/>
              </a:spcBef>
              <a:buNone/>
            </a:pPr>
            <a:r>
              <a:rPr lang="en-GB" sz="1600" dirty="0" smtClean="0"/>
              <a:t>This </a:t>
            </a:r>
            <a:r>
              <a:rPr lang="en-GB" sz="1600" dirty="0"/>
              <a:t>training material is licensed under Creative </a:t>
            </a:r>
            <a:r>
              <a:rPr lang="en-GB" sz="1600"/>
              <a:t>Commons </a:t>
            </a:r>
            <a:r>
              <a:rPr lang="en-GB" sz="1600" smtClean="0"/>
              <a:t>Attribution-Non-Commercial-Share-Alike </a:t>
            </a:r>
            <a:r>
              <a:rPr lang="en-GB" sz="1600" dirty="0"/>
              <a:t>4.0 (CC BY-NC-SA 4.0</a:t>
            </a:r>
            <a:r>
              <a:rPr lang="en-GB" sz="1600" dirty="0" smtClean="0"/>
              <a:t>)</a:t>
            </a:r>
          </a:p>
          <a:p>
            <a:pPr marL="0" lvl="0" indent="0">
              <a:lnSpc>
                <a:spcPct val="100000"/>
              </a:lnSpc>
              <a:spcBef>
                <a:spcPts val="0"/>
              </a:spcBef>
              <a:buNone/>
            </a:pPr>
            <a:endParaRPr lang="en-GB" sz="1600" dirty="0"/>
          </a:p>
          <a:p>
            <a:pPr marL="0" lvl="0" indent="0">
              <a:lnSpc>
                <a:spcPct val="100000"/>
              </a:lnSpc>
              <a:spcBef>
                <a:spcPts val="0"/>
              </a:spcBef>
              <a:buNone/>
            </a:pPr>
            <a:r>
              <a:rPr lang="en-GB" sz="1600" dirty="0" err="1" smtClean="0"/>
              <a:t>FIRST.Org</a:t>
            </a:r>
            <a:r>
              <a:rPr lang="en-GB" sz="1600" dirty="0" smtClean="0"/>
              <a:t> </a:t>
            </a:r>
            <a:r>
              <a:rPr lang="en-GB" sz="1600" dirty="0"/>
              <a:t>makes no representation, express or implied, with regard to the accuracy of the information contained in this material and cannot accept any legal responsibility or liability for any errors or omissions that may be made</a:t>
            </a:r>
            <a:r>
              <a:rPr lang="en-GB" sz="1600" dirty="0" smtClean="0"/>
              <a:t>.</a:t>
            </a:r>
          </a:p>
          <a:p>
            <a:pPr marL="0" lvl="0" indent="0">
              <a:lnSpc>
                <a:spcPct val="100000"/>
              </a:lnSpc>
              <a:spcBef>
                <a:spcPts val="0"/>
              </a:spcBef>
              <a:buNone/>
            </a:pPr>
            <a:endParaRPr lang="en-GB" sz="1600" dirty="0"/>
          </a:p>
          <a:p>
            <a:pPr marL="0" lvl="0" indent="0">
              <a:lnSpc>
                <a:spcPct val="100000"/>
              </a:lnSpc>
              <a:spcBef>
                <a:spcPts val="0"/>
              </a:spcBef>
              <a:buNone/>
            </a:pPr>
            <a:r>
              <a:rPr lang="en-GB" sz="1600" dirty="0" smtClean="0"/>
              <a:t>All </a:t>
            </a:r>
            <a:r>
              <a:rPr lang="en-GB" sz="1600" dirty="0"/>
              <a:t>trademarks are property of their respective owners</a:t>
            </a:r>
            <a:r>
              <a:rPr lang="en-GB" sz="1600" dirty="0" smtClean="0"/>
              <a:t>.</a:t>
            </a:r>
          </a:p>
          <a:p>
            <a:pPr marL="0" lvl="0" indent="0">
              <a:lnSpc>
                <a:spcPct val="100000"/>
              </a:lnSpc>
              <a:spcBef>
                <a:spcPts val="0"/>
              </a:spcBef>
              <a:buNone/>
            </a:pPr>
            <a:endParaRPr lang="en-GB" sz="1600" dirty="0"/>
          </a:p>
          <a:p>
            <a:pPr marL="0" lvl="0" indent="0">
              <a:lnSpc>
                <a:spcPct val="100000"/>
              </a:lnSpc>
              <a:spcBef>
                <a:spcPts val="0"/>
              </a:spcBef>
              <a:buNone/>
            </a:pPr>
            <a:r>
              <a:rPr lang="en-GB" sz="1600" dirty="0" smtClean="0"/>
              <a:t>Permissions </a:t>
            </a:r>
            <a:r>
              <a:rPr lang="en-GB" sz="1600" dirty="0"/>
              <a:t>beyond the </a:t>
            </a:r>
            <a:r>
              <a:rPr lang="en-GB" sz="1600" dirty="0" smtClean="0"/>
              <a:t>scope </a:t>
            </a:r>
            <a:r>
              <a:rPr lang="en-GB" sz="1600" dirty="0"/>
              <a:t>of this license may be available at </a:t>
            </a:r>
            <a:r>
              <a:rPr lang="en-GB" sz="1600" dirty="0" smtClean="0"/>
              <a:t>first-licensing@first.org</a:t>
            </a:r>
          </a:p>
          <a:p>
            <a:pPr marL="0" lvl="0" indent="0">
              <a:lnSpc>
                <a:spcPct val="100000"/>
              </a:lnSpc>
              <a:spcBef>
                <a:spcPts val="0"/>
              </a:spcBef>
              <a:buNone/>
            </a:pPr>
            <a:endParaRPr lang="en-GB" sz="1600" dirty="0"/>
          </a:p>
          <a:p>
            <a:pPr marL="0" lvl="0" indent="0">
              <a:lnSpc>
                <a:spcPct val="100000"/>
              </a:lnSpc>
              <a:spcBef>
                <a:spcPts val="0"/>
              </a:spcBef>
              <a:buNone/>
            </a:pPr>
            <a:endParaRPr lang="en-GB" sz="1600" dirty="0"/>
          </a:p>
        </p:txBody>
      </p:sp>
      <p:sp>
        <p:nvSpPr>
          <p:cNvPr id="3" name="Title 2"/>
          <p:cNvSpPr>
            <a:spLocks noGrp="1"/>
          </p:cNvSpPr>
          <p:nvPr>
            <p:ph type="title"/>
          </p:nvPr>
        </p:nvSpPr>
        <p:spPr/>
        <p:txBody>
          <a:bodyPr/>
          <a:lstStyle/>
          <a:p>
            <a:r>
              <a:rPr lang="en-GB" dirty="0" smtClean="0"/>
              <a:t>Copyright</a:t>
            </a:r>
            <a:endParaRPr lang="en-GB" dirty="0"/>
          </a:p>
        </p:txBody>
      </p:sp>
    </p:spTree>
    <p:extLst>
      <p:ext uri="{BB962C8B-B14F-4D97-AF65-F5344CB8AC3E}">
        <p14:creationId xmlns:p14="http://schemas.microsoft.com/office/powerpoint/2010/main" val="1891864540"/>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Title 6"/>
          <p:cNvSpPr>
            <a:spLocks noGrp="1"/>
          </p:cNvSpPr>
          <p:nvPr>
            <p:ph type="title"/>
          </p:nvPr>
        </p:nvSpPr>
        <p:spPr>
          <a:xfrm>
            <a:off x="457199" y="379413"/>
            <a:ext cx="8715357" cy="411162"/>
          </a:xfrm>
        </p:spPr>
        <p:txBody>
          <a:bodyPr>
            <a:normAutofit fontScale="90000"/>
          </a:bodyPr>
          <a:lstStyle/>
          <a:p>
            <a:r>
              <a:rPr lang="en-US" altLang="en-US" dirty="0" smtClean="0"/>
              <a:t>Digital Media Analysis</a:t>
            </a:r>
          </a:p>
        </p:txBody>
      </p:sp>
      <p:sp>
        <p:nvSpPr>
          <p:cNvPr id="11" name="Text Placeholder 1"/>
          <p:cNvSpPr txBox="1">
            <a:spLocks/>
          </p:cNvSpPr>
          <p:nvPr/>
        </p:nvSpPr>
        <p:spPr bwMode="auto">
          <a:xfrm>
            <a:off x="143476" y="1049896"/>
            <a:ext cx="8352131" cy="45861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l" rtl="0" eaLnBrk="0" fontAlgn="base" hangingPunct="0">
              <a:lnSpc>
                <a:spcPct val="114000"/>
              </a:lnSpc>
              <a:spcBef>
                <a:spcPct val="20000"/>
              </a:spcBef>
              <a:spcAft>
                <a:spcPct val="0"/>
              </a:spcAft>
              <a:buClr>
                <a:srgbClr val="F38127"/>
              </a:buClr>
              <a:buSzPct val="100000"/>
              <a:buFont typeface="Arial" pitchFamily="34" charset="0"/>
              <a:buNone/>
              <a:defRPr sz="2000" kern="1200" baseline="0">
                <a:solidFill>
                  <a:schemeClr val="tx1"/>
                </a:solidFill>
                <a:latin typeface="Lucida Sans" panose="020B0602040502020204" pitchFamily="34" charset="0"/>
                <a:ea typeface="Lucida Sans" panose="020B0602040502020204" pitchFamily="34" charset="0"/>
                <a:cs typeface="Lucida Sans" panose="020B0602040502020204" pitchFamily="34" charset="0"/>
              </a:defRPr>
            </a:lvl1pPr>
            <a:lvl2pPr marL="685800" indent="-342900" algn="l" rtl="0" eaLnBrk="0" fontAlgn="base" hangingPunct="0">
              <a:lnSpc>
                <a:spcPct val="114000"/>
              </a:lnSpc>
              <a:spcBef>
                <a:spcPct val="20000"/>
              </a:spcBef>
              <a:spcAft>
                <a:spcPct val="0"/>
              </a:spcAft>
              <a:buClr>
                <a:schemeClr val="tx1"/>
              </a:buClr>
              <a:buSzPct val="100000"/>
              <a:buFont typeface="Arial" panose="020B0604020202020204" pitchFamily="34" charset="0"/>
              <a:buChar char="•"/>
              <a:defRPr sz="2000" kern="1200" baseline="0">
                <a:solidFill>
                  <a:schemeClr val="tx1"/>
                </a:solidFill>
                <a:latin typeface="Lucida Sans" panose="020B0602040502020204" pitchFamily="34" charset="0"/>
                <a:ea typeface="Lucida Sans" panose="020B0602040502020204" pitchFamily="34" charset="0"/>
                <a:cs typeface="Lucida Sans" panose="020B0602040502020204" pitchFamily="34" charset="0"/>
              </a:defRPr>
            </a:lvl2pPr>
            <a:lvl3pPr marL="1143000" indent="-400050" algn="l" rtl="0" eaLnBrk="0" fontAlgn="base" hangingPunct="0">
              <a:lnSpc>
                <a:spcPct val="114000"/>
              </a:lnSpc>
              <a:spcBef>
                <a:spcPct val="20000"/>
              </a:spcBef>
              <a:spcAft>
                <a:spcPct val="0"/>
              </a:spcAft>
              <a:buClr>
                <a:schemeClr val="tx1"/>
              </a:buClr>
              <a:buSzPct val="100000"/>
              <a:buFont typeface="Aharoni" panose="02010803020104030203" pitchFamily="2" charset="-79"/>
              <a:buChar char="—"/>
              <a:defRPr sz="2000" kern="1200" baseline="0">
                <a:solidFill>
                  <a:schemeClr val="tx1"/>
                </a:solidFill>
                <a:latin typeface="Lucida Sans" panose="020B0602040502020204" pitchFamily="34" charset="0"/>
                <a:ea typeface="Lucida Sans" panose="020B0602040502020204" pitchFamily="34" charset="0"/>
                <a:cs typeface="Lucida Sans" panose="020B0602040502020204" pitchFamily="34" charset="0"/>
              </a:defRPr>
            </a:lvl3pPr>
            <a:lvl4pPr marL="1485900" indent="-285750" algn="l" rtl="0" eaLnBrk="0" fontAlgn="base" hangingPunct="0">
              <a:lnSpc>
                <a:spcPct val="114000"/>
              </a:lnSpc>
              <a:spcBef>
                <a:spcPct val="20000"/>
              </a:spcBef>
              <a:spcAft>
                <a:spcPct val="0"/>
              </a:spcAft>
              <a:buClr>
                <a:schemeClr val="tx1"/>
              </a:buClr>
              <a:buSzPct val="100000"/>
              <a:buFont typeface="Arial" panose="020B0604020202020204" pitchFamily="34" charset="0"/>
              <a:buChar char="•"/>
              <a:defRPr sz="2000" kern="1200" baseline="0">
                <a:solidFill>
                  <a:schemeClr val="tx1"/>
                </a:solidFill>
                <a:latin typeface="Lucida Sans" panose="020B0602040502020204" pitchFamily="34" charset="0"/>
                <a:ea typeface="Arial" pitchFamily="-109" charset="0"/>
                <a:cs typeface="Lucida Sans" panose="020B0602040502020204" pitchFamily="34" charset="0"/>
              </a:defRPr>
            </a:lvl4pPr>
            <a:lvl5pPr marL="1433513" indent="-234950" algn="l" rtl="0" eaLnBrk="0" fontAlgn="base" hangingPunct="0">
              <a:lnSpc>
                <a:spcPct val="114000"/>
              </a:lnSpc>
              <a:spcBef>
                <a:spcPct val="20000"/>
              </a:spcBef>
              <a:spcAft>
                <a:spcPct val="0"/>
              </a:spcAft>
              <a:buClr>
                <a:schemeClr val="tx1">
                  <a:lumMod val="65000"/>
                  <a:lumOff val="35000"/>
                </a:schemeClr>
              </a:buClr>
              <a:buSzPct val="100000"/>
              <a:buFont typeface="Arial" charset="0"/>
              <a:buChar char="–"/>
              <a:defRPr sz="2400" kern="1200" baseline="0">
                <a:solidFill>
                  <a:srgbClr val="005596"/>
                </a:solidFill>
                <a:latin typeface="Aharoni" panose="02010803020104030203" pitchFamily="2" charset="-79"/>
                <a:ea typeface="Arial" pitchFamily="-109" charset="0"/>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lvl="1">
              <a:buSzTx/>
              <a:defRPr/>
            </a:pPr>
            <a:r>
              <a:rPr lang="en-US" sz="1800" dirty="0" smtClean="0">
                <a:latin typeface="Lucida Sans" panose="020B0602030504020204" pitchFamily="34" charset="0"/>
                <a:ea typeface="Lucida Sans" panose="020B0602030504020204" pitchFamily="34" charset="0"/>
                <a:cs typeface="Lucida Sans" panose="020B0602030504020204" pitchFamily="34" charset="0"/>
              </a:rPr>
              <a:t>Forensic analysis of a system based on a cycle of data gathering and processing the information gathered</a:t>
            </a:r>
          </a:p>
          <a:p>
            <a:pPr lvl="1">
              <a:buSzTx/>
              <a:defRPr/>
            </a:pPr>
            <a:r>
              <a:rPr lang="en-US" sz="1800" dirty="0" smtClean="0">
                <a:latin typeface="Lucida Sans" panose="020B0602030504020204" pitchFamily="34" charset="0"/>
                <a:ea typeface="Lucida Sans" panose="020B0602030504020204" pitchFamily="34" charset="0"/>
                <a:cs typeface="Lucida Sans" panose="020B0602030504020204" pitchFamily="34" charset="0"/>
              </a:rPr>
              <a:t>The more accurate and complete the data, the better and more comprehensive the evaluation can be</a:t>
            </a:r>
          </a:p>
          <a:p>
            <a:pPr lvl="1">
              <a:buSzTx/>
              <a:defRPr/>
            </a:pPr>
            <a:r>
              <a:rPr lang="en-US" sz="1800" dirty="0" smtClean="0">
                <a:latin typeface="Lucida Sans" panose="020B0602030504020204" pitchFamily="34" charset="0"/>
                <a:ea typeface="Lucida Sans" panose="020B0602030504020204" pitchFamily="34" charset="0"/>
                <a:cs typeface="Lucida Sans" panose="020B0602030504020204" pitchFamily="34" charset="0"/>
              </a:rPr>
              <a:t>Isolate the computer or network on which a threat has been detected </a:t>
            </a:r>
          </a:p>
          <a:p>
            <a:pPr lvl="1">
              <a:buSzTx/>
              <a:defRPr/>
            </a:pPr>
            <a:r>
              <a:rPr lang="en-US" sz="1800" dirty="0" smtClean="0">
                <a:latin typeface="Lucida Sans" panose="020B0602030504020204" pitchFamily="34" charset="0"/>
                <a:ea typeface="Lucida Sans" panose="020B0602030504020204" pitchFamily="34" charset="0"/>
                <a:cs typeface="Lucida Sans" panose="020B0602030504020204" pitchFamily="34" charset="0"/>
              </a:rPr>
              <a:t>Focus on data from systems that aren't running and perform your analysis on a copy of the data</a:t>
            </a:r>
          </a:p>
          <a:p>
            <a:pPr lvl="1">
              <a:buSzTx/>
              <a:defRPr/>
            </a:pPr>
            <a:r>
              <a:rPr lang="en-US" sz="1800" dirty="0">
                <a:latin typeface="Lucida Sans" panose="020B0602030504020204" pitchFamily="34" charset="0"/>
                <a:ea typeface="Lucida Sans" panose="020B0602030504020204" pitchFamily="34" charset="0"/>
                <a:cs typeface="Lucida Sans" panose="020B0602030504020204" pitchFamily="34" charset="0"/>
              </a:rPr>
              <a:t>Capture information in accordance with its expected lifespan</a:t>
            </a:r>
          </a:p>
          <a:p>
            <a:pPr lvl="1">
              <a:buSzTx/>
              <a:defRPr/>
            </a:pPr>
            <a:r>
              <a:rPr lang="en-US" sz="1800" dirty="0">
                <a:latin typeface="Lucida Sans" panose="020B0602030504020204" pitchFamily="34" charset="0"/>
                <a:ea typeface="Lucida Sans" panose="020B0602030504020204" pitchFamily="34" charset="0"/>
                <a:cs typeface="Lucida Sans" panose="020B0602030504020204" pitchFamily="34" charset="0"/>
              </a:rPr>
              <a:t>Remember that the vast majority of files have not been used at all in the last year and deleted file information can survive intact for months </a:t>
            </a:r>
            <a:br>
              <a:rPr lang="en-US" sz="1800" dirty="0">
                <a:latin typeface="Lucida Sans" panose="020B0602030504020204" pitchFamily="34" charset="0"/>
                <a:ea typeface="Lucida Sans" panose="020B0602030504020204" pitchFamily="34" charset="0"/>
                <a:cs typeface="Lucida Sans" panose="020B0602030504020204" pitchFamily="34" charset="0"/>
              </a:rPr>
            </a:br>
            <a:r>
              <a:rPr lang="en-US" sz="1800" dirty="0">
                <a:latin typeface="Lucida Sans" panose="020B0602030504020204" pitchFamily="34" charset="0"/>
                <a:ea typeface="Lucida Sans" panose="020B0602030504020204" pitchFamily="34" charset="0"/>
                <a:cs typeface="Lucida Sans" panose="020B0602030504020204" pitchFamily="34" charset="0"/>
              </a:rPr>
              <a:t>or years</a:t>
            </a:r>
          </a:p>
          <a:p>
            <a:pPr lvl="1">
              <a:buSzTx/>
              <a:defRPr/>
            </a:pPr>
            <a:endParaRPr lang="en-US" sz="1800" dirty="0">
              <a:latin typeface="Lucida Sans" panose="020B0602030504020204" pitchFamily="34" charset="0"/>
              <a:ea typeface="Lucida Sans" panose="020B0602030504020204" pitchFamily="34" charset="0"/>
              <a:cs typeface="Lucida Sans" panose="020B0602030504020204" pitchFamily="34" charset="0"/>
            </a:endParaRPr>
          </a:p>
        </p:txBody>
      </p:sp>
      <p:pic>
        <p:nvPicPr>
          <p:cNvPr id="3" name="Picture 2"/>
          <p:cNvPicPr>
            <a:picLocks noChangeAspect="1"/>
          </p:cNvPicPr>
          <p:nvPr/>
        </p:nvPicPr>
        <p:blipFill>
          <a:blip r:embed="rId3"/>
          <a:stretch>
            <a:fillRect/>
          </a:stretch>
        </p:blipFill>
        <p:spPr>
          <a:xfrm>
            <a:off x="5560753" y="5241300"/>
            <a:ext cx="1879600" cy="1308100"/>
          </a:xfrm>
          <a:prstGeom prst="rect">
            <a:avLst/>
          </a:prstGeom>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1">
                                            <p:txEl>
                                              <p:pRg st="1" end="1"/>
                                            </p:txEl>
                                          </p:spTgt>
                                        </p:tgtEl>
                                        <p:attrNameLst>
                                          <p:attrName>style.visibility</p:attrName>
                                        </p:attrNameLst>
                                      </p:cBhvr>
                                      <p:to>
                                        <p:strVal val="visible"/>
                                      </p:to>
                                    </p:set>
                                    <p:animEffect transition="in" filter="fade">
                                      <p:cBhvr>
                                        <p:cTn id="7" dur="500"/>
                                        <p:tgtEl>
                                          <p:spTgt spid="11">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1">
                                            <p:txEl>
                                              <p:pRg st="2" end="2"/>
                                            </p:txEl>
                                          </p:spTgt>
                                        </p:tgtEl>
                                        <p:attrNameLst>
                                          <p:attrName>style.visibility</p:attrName>
                                        </p:attrNameLst>
                                      </p:cBhvr>
                                      <p:to>
                                        <p:strVal val="visible"/>
                                      </p:to>
                                    </p:set>
                                    <p:animEffect transition="in" filter="fade">
                                      <p:cBhvr>
                                        <p:cTn id="12" dur="500"/>
                                        <p:tgtEl>
                                          <p:spTgt spid="11">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1">
                                            <p:txEl>
                                              <p:pRg st="3" end="3"/>
                                            </p:txEl>
                                          </p:spTgt>
                                        </p:tgtEl>
                                        <p:attrNameLst>
                                          <p:attrName>style.visibility</p:attrName>
                                        </p:attrNameLst>
                                      </p:cBhvr>
                                      <p:to>
                                        <p:strVal val="visible"/>
                                      </p:to>
                                    </p:set>
                                    <p:animEffect transition="in" filter="fade">
                                      <p:cBhvr>
                                        <p:cTn id="17" dur="500"/>
                                        <p:tgtEl>
                                          <p:spTgt spid="11">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1">
                                            <p:txEl>
                                              <p:pRg st="4" end="4"/>
                                            </p:txEl>
                                          </p:spTgt>
                                        </p:tgtEl>
                                        <p:attrNameLst>
                                          <p:attrName>style.visibility</p:attrName>
                                        </p:attrNameLst>
                                      </p:cBhvr>
                                      <p:to>
                                        <p:strVal val="visible"/>
                                      </p:to>
                                    </p:set>
                                    <p:animEffect transition="in" filter="fade">
                                      <p:cBhvr>
                                        <p:cTn id="22" dur="500"/>
                                        <p:tgtEl>
                                          <p:spTgt spid="11">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11">
                                            <p:txEl>
                                              <p:pRg st="5" end="5"/>
                                            </p:txEl>
                                          </p:spTgt>
                                        </p:tgtEl>
                                        <p:attrNameLst>
                                          <p:attrName>style.visibility</p:attrName>
                                        </p:attrNameLst>
                                      </p:cBhvr>
                                      <p:to>
                                        <p:strVal val="visible"/>
                                      </p:to>
                                    </p:set>
                                    <p:animEffect transition="in" filter="fade">
                                      <p:cBhvr>
                                        <p:cTn id="27" dur="500"/>
                                        <p:tgtEl>
                                          <p:spTgt spid="11">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Title 6"/>
          <p:cNvSpPr>
            <a:spLocks noGrp="1"/>
          </p:cNvSpPr>
          <p:nvPr>
            <p:ph type="title"/>
          </p:nvPr>
        </p:nvSpPr>
        <p:spPr/>
        <p:txBody>
          <a:bodyPr>
            <a:normAutofit fontScale="90000"/>
          </a:bodyPr>
          <a:lstStyle/>
          <a:p>
            <a:r>
              <a:rPr lang="en-US" altLang="en-US" dirty="0" smtClean="0"/>
              <a:t>Digital Media Analysis</a:t>
            </a:r>
          </a:p>
        </p:txBody>
      </p:sp>
      <p:sp>
        <p:nvSpPr>
          <p:cNvPr id="2" name="Text Placeholder 1"/>
          <p:cNvSpPr>
            <a:spLocks noGrp="1"/>
          </p:cNvSpPr>
          <p:nvPr>
            <p:ph type="body" sz="quarter" idx="10"/>
          </p:nvPr>
        </p:nvSpPr>
        <p:spPr>
          <a:xfrm>
            <a:off x="457200" y="1200150"/>
            <a:ext cx="7571117" cy="4305935"/>
          </a:xfrm>
        </p:spPr>
        <p:txBody>
          <a:bodyPr/>
          <a:lstStyle/>
          <a:p>
            <a:pPr lvl="1">
              <a:buSzTx/>
              <a:defRPr/>
            </a:pPr>
            <a:r>
              <a:rPr lang="en-US" b="1" dirty="0">
                <a:latin typeface="Lucida Sans" panose="020B0602030504020204" pitchFamily="34" charset="0"/>
                <a:ea typeface="Lucida Sans" panose="020B0602030504020204" pitchFamily="34" charset="0"/>
                <a:cs typeface="Lucida Sans" panose="020B0602030504020204" pitchFamily="34" charset="0"/>
              </a:rPr>
              <a:t>Option 1:</a:t>
            </a:r>
            <a:r>
              <a:rPr lang="en-US" dirty="0">
                <a:latin typeface="Lucida Sans" panose="020B0602030504020204" pitchFamily="34" charset="0"/>
                <a:ea typeface="Lucida Sans" panose="020B0602030504020204" pitchFamily="34" charset="0"/>
                <a:cs typeface="Lucida Sans" panose="020B0602030504020204" pitchFamily="34" charset="0"/>
              </a:rPr>
              <a:t> Capture volatile information about processes and network connections, file attributes, configuration files, logfiles, and assorted other files </a:t>
            </a:r>
          </a:p>
          <a:p>
            <a:pPr lvl="1">
              <a:buSzTx/>
              <a:defRPr/>
            </a:pPr>
            <a:r>
              <a:rPr lang="en-US" b="1" dirty="0">
                <a:latin typeface="Lucida Sans" panose="020B0602030504020204" pitchFamily="34" charset="0"/>
                <a:ea typeface="Lucida Sans" panose="020B0602030504020204" pitchFamily="34" charset="0"/>
                <a:cs typeface="Lucida Sans" panose="020B0602030504020204" pitchFamily="34" charset="0"/>
              </a:rPr>
              <a:t>Option 2:</a:t>
            </a:r>
            <a:r>
              <a:rPr lang="en-US" dirty="0">
                <a:latin typeface="Lucida Sans" panose="020B0602030504020204" pitchFamily="34" charset="0"/>
                <a:ea typeface="Lucida Sans" panose="020B0602030504020204" pitchFamily="34" charset="0"/>
                <a:cs typeface="Lucida Sans" panose="020B0602030504020204" pitchFamily="34" charset="0"/>
              </a:rPr>
              <a:t> Halt the machine, remove the disks, and make copies of the data for forensic analysis</a:t>
            </a:r>
          </a:p>
          <a:p>
            <a:pPr lvl="1">
              <a:buSzTx/>
              <a:defRPr/>
            </a:pPr>
            <a:r>
              <a:rPr lang="en-US" dirty="0">
                <a:latin typeface="Lucida Sans" panose="020B0602030504020204" pitchFamily="34" charset="0"/>
                <a:ea typeface="Lucida Sans" panose="020B0602030504020204" pitchFamily="34" charset="0"/>
                <a:cs typeface="Lucida Sans" panose="020B0602030504020204" pitchFamily="34" charset="0"/>
              </a:rPr>
              <a:t>How to proceed?</a:t>
            </a:r>
          </a:p>
          <a:p>
            <a:pPr lvl="2">
              <a:buSzTx/>
              <a:defRPr/>
            </a:pPr>
            <a:r>
              <a:rPr lang="en-US" dirty="0">
                <a:latin typeface="Lucida Sans" panose="020B0602030504020204" pitchFamily="34" charset="0"/>
                <a:ea typeface="Lucida Sans" panose="020B0602030504020204" pitchFamily="34" charset="0"/>
                <a:cs typeface="Lucida Sans" panose="020B0602030504020204" pitchFamily="34" charset="0"/>
              </a:rPr>
              <a:t>Copy individual files</a:t>
            </a:r>
          </a:p>
          <a:p>
            <a:pPr lvl="2">
              <a:buSzTx/>
              <a:defRPr/>
            </a:pPr>
            <a:r>
              <a:rPr lang="en-US" dirty="0">
                <a:latin typeface="Lucida Sans" panose="020B0602030504020204" pitchFamily="34" charset="0"/>
                <a:ea typeface="Lucida Sans" panose="020B0602030504020204" pitchFamily="34" charset="0"/>
                <a:cs typeface="Lucida Sans" panose="020B0602030504020204" pitchFamily="34" charset="0"/>
              </a:rPr>
              <a:t>Make a backup</a:t>
            </a:r>
          </a:p>
          <a:p>
            <a:pPr lvl="2">
              <a:buSzTx/>
              <a:defRPr/>
            </a:pPr>
            <a:r>
              <a:rPr lang="en-US" dirty="0">
                <a:latin typeface="Lucida Sans" panose="020B0602030504020204" pitchFamily="34" charset="0"/>
                <a:ea typeface="Lucida Sans" panose="020B0602030504020204" pitchFamily="34" charset="0"/>
                <a:cs typeface="Lucida Sans" panose="020B0602030504020204" pitchFamily="34" charset="0"/>
              </a:rPr>
              <a:t>Copy individual disk </a:t>
            </a:r>
            <a:r>
              <a:rPr lang="en-US" dirty="0" smtClean="0">
                <a:latin typeface="Lucida Sans" panose="020B0602030504020204" pitchFamily="34" charset="0"/>
                <a:ea typeface="Lucida Sans" panose="020B0602030504020204" pitchFamily="34" charset="0"/>
                <a:cs typeface="Lucida Sans" panose="020B0602030504020204" pitchFamily="34" charset="0"/>
              </a:rPr>
              <a:t>partitions</a:t>
            </a:r>
            <a:endParaRPr lang="en-US" dirty="0">
              <a:latin typeface="Lucida Sans" panose="020B0602030504020204" pitchFamily="34" charset="0"/>
              <a:ea typeface="Lucida Sans" panose="020B0602030504020204" pitchFamily="34" charset="0"/>
              <a:cs typeface="Lucida Sans" panose="020B0602030504020204" pitchFamily="34" charset="0"/>
            </a:endParaRPr>
          </a:p>
          <a:p>
            <a:pPr lvl="2">
              <a:buSzTx/>
              <a:defRPr/>
            </a:pPr>
            <a:r>
              <a:rPr lang="en-US" dirty="0">
                <a:latin typeface="Lucida Sans" panose="020B0602030504020204" pitchFamily="34" charset="0"/>
                <a:ea typeface="Lucida Sans" panose="020B0602030504020204" pitchFamily="34" charset="0"/>
                <a:cs typeface="Lucida Sans" panose="020B0602030504020204" pitchFamily="34" charset="0"/>
              </a:rPr>
              <a:t>Copy the entire disk </a:t>
            </a:r>
          </a:p>
        </p:txBody>
      </p:sp>
      <p:pic>
        <p:nvPicPr>
          <p:cNvPr id="6" name="Picture 5"/>
          <p:cNvPicPr>
            <a:picLocks noChangeAspect="1"/>
          </p:cNvPicPr>
          <p:nvPr/>
        </p:nvPicPr>
        <p:blipFill>
          <a:blip r:embed="rId3"/>
          <a:stretch>
            <a:fillRect/>
          </a:stretch>
        </p:blipFill>
        <p:spPr>
          <a:xfrm>
            <a:off x="5560753" y="5241300"/>
            <a:ext cx="1879600" cy="1308100"/>
          </a:xfrm>
          <a:prstGeom prst="rect">
            <a:avLst/>
          </a:prstGeom>
        </p:spPr>
      </p:pic>
    </p:spTree>
    <p:extLst>
      <p:ext uri="{BB962C8B-B14F-4D97-AF65-F5344CB8AC3E}">
        <p14:creationId xmlns:p14="http://schemas.microsoft.com/office/powerpoint/2010/main" val="2157443503"/>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fade">
                                      <p:cBhvr>
                                        <p:cTn id="7" dur="500"/>
                                        <p:tgtEl>
                                          <p:spTgt spid="2">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
                                            <p:txEl>
                                              <p:pRg st="2" end="2"/>
                                            </p:txEl>
                                          </p:spTgt>
                                        </p:tgtEl>
                                        <p:attrNameLst>
                                          <p:attrName>style.visibility</p:attrName>
                                        </p:attrNameLst>
                                      </p:cBhvr>
                                      <p:to>
                                        <p:strVal val="visible"/>
                                      </p:to>
                                    </p:set>
                                    <p:animEffect transition="in" filter="fade">
                                      <p:cBhvr>
                                        <p:cTn id="12" dur="500"/>
                                        <p:tgtEl>
                                          <p:spTgt spid="2">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
                                            <p:txEl>
                                              <p:pRg st="3" end="3"/>
                                            </p:txEl>
                                          </p:spTgt>
                                        </p:tgtEl>
                                        <p:attrNameLst>
                                          <p:attrName>style.visibility</p:attrName>
                                        </p:attrNameLst>
                                      </p:cBhvr>
                                      <p:to>
                                        <p:strVal val="visible"/>
                                      </p:to>
                                    </p:set>
                                    <p:animEffect transition="in" filter="fade">
                                      <p:cBhvr>
                                        <p:cTn id="17" dur="500"/>
                                        <p:tgtEl>
                                          <p:spTgt spid="2">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2">
                                            <p:txEl>
                                              <p:pRg st="5" end="5"/>
                                            </p:txEl>
                                          </p:spTgt>
                                        </p:tgtEl>
                                        <p:attrNameLst>
                                          <p:attrName>style.visibility</p:attrName>
                                        </p:attrNameLst>
                                      </p:cBhvr>
                                      <p:to>
                                        <p:strVal val="visible"/>
                                      </p:to>
                                    </p:set>
                                    <p:animEffect transition="in" filter="fade">
                                      <p:cBhvr>
                                        <p:cTn id="27" dur="500"/>
                                        <p:tgtEl>
                                          <p:spTgt spid="2">
                                            <p:txEl>
                                              <p:pRg st="5" end="5"/>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2">
                                            <p:txEl>
                                              <p:pRg st="6" end="6"/>
                                            </p:txEl>
                                          </p:spTgt>
                                        </p:tgtEl>
                                        <p:attrNameLst>
                                          <p:attrName>style.visibility</p:attrName>
                                        </p:attrNameLst>
                                      </p:cBhvr>
                                      <p:to>
                                        <p:strVal val="visible"/>
                                      </p:to>
                                    </p:set>
                                    <p:animEffect transition="in" filter="fade">
                                      <p:cBhvr>
                                        <p:cTn id="32"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Title 6"/>
          <p:cNvSpPr>
            <a:spLocks noGrp="1"/>
          </p:cNvSpPr>
          <p:nvPr>
            <p:ph type="title"/>
          </p:nvPr>
        </p:nvSpPr>
        <p:spPr/>
        <p:txBody>
          <a:bodyPr>
            <a:normAutofit fontScale="90000"/>
          </a:bodyPr>
          <a:lstStyle/>
          <a:p>
            <a:r>
              <a:rPr lang="en-US" altLang="en-US" dirty="0" smtClean="0"/>
              <a:t>Network Traffic Analysis</a:t>
            </a:r>
          </a:p>
        </p:txBody>
      </p:sp>
      <p:sp>
        <p:nvSpPr>
          <p:cNvPr id="2" name="Text Placeholder 1"/>
          <p:cNvSpPr>
            <a:spLocks noGrp="1"/>
          </p:cNvSpPr>
          <p:nvPr>
            <p:ph type="body" sz="quarter" idx="10"/>
          </p:nvPr>
        </p:nvSpPr>
        <p:spPr>
          <a:xfrm>
            <a:off x="5018567" y="1622320"/>
            <a:ext cx="3696808" cy="3937610"/>
          </a:xfrm>
        </p:spPr>
        <p:txBody>
          <a:bodyPr/>
          <a:lstStyle/>
          <a:p>
            <a:pPr lvl="1">
              <a:buSzTx/>
              <a:defRPr/>
            </a:pPr>
            <a:r>
              <a:rPr lang="en-US" altLang="en-US" dirty="0">
                <a:latin typeface="Lucida Sans" panose="020B0602030504020204" pitchFamily="34" charset="0"/>
                <a:ea typeface="Lucida Sans" panose="020B0602030504020204" pitchFamily="34" charset="0"/>
                <a:cs typeface="Lucida Sans" panose="020B0602030504020204" pitchFamily="34" charset="0"/>
              </a:rPr>
              <a:t>Network traffic analysis focuses on</a:t>
            </a:r>
            <a:r>
              <a:rPr lang="en-US" dirty="0">
                <a:latin typeface="Lucida Sans" panose="020B0602030504020204" pitchFamily="34" charset="0"/>
                <a:ea typeface="Lucida Sans" panose="020B0602030504020204" pitchFamily="34" charset="0"/>
                <a:cs typeface="Lucida Sans" panose="020B0602030504020204" pitchFamily="34" charset="0"/>
              </a:rPr>
              <a:t> traffic performance </a:t>
            </a:r>
            <a:endParaRPr lang="en-US" dirty="0" smtClean="0">
              <a:latin typeface="Lucida Sans" panose="020B0602030504020204" pitchFamily="34" charset="0"/>
              <a:ea typeface="Lucida Sans" panose="020B0602030504020204" pitchFamily="34" charset="0"/>
              <a:cs typeface="Lucida Sans" panose="020B0602030504020204" pitchFamily="34" charset="0"/>
            </a:endParaRPr>
          </a:p>
          <a:p>
            <a:pPr lvl="1">
              <a:buSzTx/>
              <a:defRPr/>
            </a:pPr>
            <a:r>
              <a:rPr lang="en-US" dirty="0" smtClean="0">
                <a:latin typeface="Lucida Sans" panose="020B0602030504020204" pitchFamily="34" charset="0"/>
                <a:ea typeface="Lucida Sans" panose="020B0602030504020204" pitchFamily="34" charset="0"/>
                <a:cs typeface="Lucida Sans" panose="020B0602030504020204" pitchFamily="34" charset="0"/>
              </a:rPr>
              <a:t>NetFlow and IPFIX help collect this information</a:t>
            </a:r>
          </a:p>
        </p:txBody>
      </p:sp>
      <p:pic>
        <p:nvPicPr>
          <p:cNvPr id="1026"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26163" t="24186" r="15232" b="22170"/>
          <a:stretch/>
        </p:blipFill>
        <p:spPr bwMode="auto">
          <a:xfrm>
            <a:off x="1131925" y="1263946"/>
            <a:ext cx="4299652" cy="221380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9" name="Text Placeholder 1"/>
          <p:cNvSpPr txBox="1">
            <a:spLocks/>
          </p:cNvSpPr>
          <p:nvPr/>
        </p:nvSpPr>
        <p:spPr bwMode="auto">
          <a:xfrm>
            <a:off x="744280" y="3700130"/>
            <a:ext cx="7971096" cy="2571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l" rtl="0" eaLnBrk="0" fontAlgn="base" hangingPunct="0">
              <a:lnSpc>
                <a:spcPct val="114000"/>
              </a:lnSpc>
              <a:spcBef>
                <a:spcPct val="20000"/>
              </a:spcBef>
              <a:spcAft>
                <a:spcPct val="0"/>
              </a:spcAft>
              <a:buClr>
                <a:srgbClr val="F38127"/>
              </a:buClr>
              <a:buSzPct val="100000"/>
              <a:buFont typeface="Arial" pitchFamily="34" charset="0"/>
              <a:buNone/>
              <a:defRPr sz="2000" kern="1200" baseline="0">
                <a:solidFill>
                  <a:schemeClr val="tx1"/>
                </a:solidFill>
                <a:latin typeface="Lucida Sans" panose="020B0602040502020204" pitchFamily="34" charset="0"/>
                <a:ea typeface="Lucida Sans" panose="020B0602040502020204" pitchFamily="34" charset="0"/>
                <a:cs typeface="Lucida Sans" panose="020B0602040502020204" pitchFamily="34" charset="0"/>
              </a:defRPr>
            </a:lvl1pPr>
            <a:lvl2pPr marL="685800" indent="-342900" algn="l" rtl="0" eaLnBrk="0" fontAlgn="base" hangingPunct="0">
              <a:lnSpc>
                <a:spcPct val="114000"/>
              </a:lnSpc>
              <a:spcBef>
                <a:spcPct val="20000"/>
              </a:spcBef>
              <a:spcAft>
                <a:spcPct val="0"/>
              </a:spcAft>
              <a:buClr>
                <a:schemeClr val="tx1"/>
              </a:buClr>
              <a:buSzPct val="100000"/>
              <a:buFont typeface="Arial" panose="020B0604020202020204" pitchFamily="34" charset="0"/>
              <a:buChar char="•"/>
              <a:defRPr sz="2000" kern="1200" baseline="0">
                <a:solidFill>
                  <a:schemeClr val="tx1"/>
                </a:solidFill>
                <a:latin typeface="Lucida Sans" panose="020B0602040502020204" pitchFamily="34" charset="0"/>
                <a:ea typeface="Lucida Sans" panose="020B0602040502020204" pitchFamily="34" charset="0"/>
                <a:cs typeface="Lucida Sans" panose="020B0602040502020204" pitchFamily="34" charset="0"/>
              </a:defRPr>
            </a:lvl2pPr>
            <a:lvl3pPr marL="1143000" indent="-400050" algn="l" rtl="0" eaLnBrk="0" fontAlgn="base" hangingPunct="0">
              <a:lnSpc>
                <a:spcPct val="114000"/>
              </a:lnSpc>
              <a:spcBef>
                <a:spcPct val="20000"/>
              </a:spcBef>
              <a:spcAft>
                <a:spcPct val="0"/>
              </a:spcAft>
              <a:buClr>
                <a:schemeClr val="tx1"/>
              </a:buClr>
              <a:buSzPct val="100000"/>
              <a:buFont typeface="Aharoni" panose="02010803020104030203" pitchFamily="2" charset="-79"/>
              <a:buChar char="—"/>
              <a:defRPr sz="2000" kern="1200" baseline="0">
                <a:solidFill>
                  <a:schemeClr val="tx1"/>
                </a:solidFill>
                <a:latin typeface="Lucida Sans" panose="020B0602040502020204" pitchFamily="34" charset="0"/>
                <a:ea typeface="Lucida Sans" panose="020B0602040502020204" pitchFamily="34" charset="0"/>
                <a:cs typeface="Lucida Sans" panose="020B0602040502020204" pitchFamily="34" charset="0"/>
              </a:defRPr>
            </a:lvl3pPr>
            <a:lvl4pPr marL="1485900" indent="-285750" algn="l" rtl="0" eaLnBrk="0" fontAlgn="base" hangingPunct="0">
              <a:lnSpc>
                <a:spcPct val="114000"/>
              </a:lnSpc>
              <a:spcBef>
                <a:spcPct val="20000"/>
              </a:spcBef>
              <a:spcAft>
                <a:spcPct val="0"/>
              </a:spcAft>
              <a:buClr>
                <a:schemeClr val="tx1"/>
              </a:buClr>
              <a:buSzPct val="100000"/>
              <a:buFont typeface="Arial" panose="020B0604020202020204" pitchFamily="34" charset="0"/>
              <a:buChar char="•"/>
              <a:defRPr sz="2000" kern="1200" baseline="0">
                <a:solidFill>
                  <a:schemeClr val="tx1"/>
                </a:solidFill>
                <a:latin typeface="Lucida Sans" panose="020B0602040502020204" pitchFamily="34" charset="0"/>
                <a:ea typeface="Arial" pitchFamily="-109" charset="0"/>
                <a:cs typeface="Lucida Sans" panose="020B0602040502020204" pitchFamily="34" charset="0"/>
              </a:defRPr>
            </a:lvl4pPr>
            <a:lvl5pPr marL="1433513" indent="-234950" algn="l" rtl="0" eaLnBrk="0" fontAlgn="base" hangingPunct="0">
              <a:lnSpc>
                <a:spcPct val="114000"/>
              </a:lnSpc>
              <a:spcBef>
                <a:spcPct val="20000"/>
              </a:spcBef>
              <a:spcAft>
                <a:spcPct val="0"/>
              </a:spcAft>
              <a:buClr>
                <a:schemeClr val="tx1">
                  <a:lumMod val="65000"/>
                  <a:lumOff val="35000"/>
                </a:schemeClr>
              </a:buClr>
              <a:buSzPct val="100000"/>
              <a:buFont typeface="Arial" charset="0"/>
              <a:buChar char="–"/>
              <a:defRPr sz="2400" kern="1200" baseline="0">
                <a:solidFill>
                  <a:srgbClr val="005596"/>
                </a:solidFill>
                <a:latin typeface="Aharoni" panose="02010803020104030203" pitchFamily="2" charset="-79"/>
                <a:ea typeface="Arial" pitchFamily="-109" charset="0"/>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lvl="1">
              <a:buSzTx/>
              <a:defRPr/>
            </a:pPr>
            <a:r>
              <a:rPr lang="en-US" dirty="0" smtClean="0">
                <a:latin typeface="Lucida Sans" panose="020B0602030504020204" pitchFamily="34" charset="0"/>
                <a:ea typeface="Lucida Sans" panose="020B0602030504020204" pitchFamily="34" charset="0"/>
                <a:cs typeface="Lucida Sans" panose="020B0602030504020204" pitchFamily="34" charset="0"/>
              </a:rPr>
              <a:t>Incident analysis looks deeper into communication: Wireshark, tcpdump, and Splunk for wired and wireless media</a:t>
            </a:r>
          </a:p>
          <a:p>
            <a:pPr lvl="1">
              <a:buSzTx/>
              <a:defRPr/>
            </a:pPr>
            <a:r>
              <a:rPr lang="en-US" dirty="0" smtClean="0">
                <a:latin typeface="Lucida Sans" panose="020B0602030504020204" pitchFamily="34" charset="0"/>
                <a:ea typeface="Lucida Sans" panose="020B0602030504020204" pitchFamily="34" charset="0"/>
                <a:cs typeface="Lucida Sans" panose="020B0602030504020204" pitchFamily="34" charset="0"/>
              </a:rPr>
              <a:t>Wireless can be used to locate unauthorized stations; can use Wi-Fi or GSM</a:t>
            </a:r>
          </a:p>
          <a:p>
            <a:pPr lvl="1">
              <a:buSzTx/>
              <a:defRPr/>
            </a:pPr>
            <a:r>
              <a:rPr lang="en-US" dirty="0" smtClean="0"/>
              <a:t>Two modes of capture:</a:t>
            </a:r>
            <a:r>
              <a:rPr lang="en-US" dirty="0"/>
              <a:t> </a:t>
            </a:r>
            <a:r>
              <a:rPr lang="en-US" dirty="0" smtClean="0"/>
              <a:t>session data and full data capture</a:t>
            </a:r>
          </a:p>
        </p:txBody>
      </p:sp>
      <p:sp>
        <p:nvSpPr>
          <p:cNvPr id="6" name="TextBox 5"/>
          <p:cNvSpPr txBox="1"/>
          <p:nvPr/>
        </p:nvSpPr>
        <p:spPr bwMode="auto">
          <a:xfrm>
            <a:off x="6159868" y="6448837"/>
            <a:ext cx="2887329" cy="215444"/>
          </a:xfrm>
          <a:prstGeom prst="rect">
            <a:avLst/>
          </a:prstGeom>
          <a:noFill/>
          <a:ln w="9525">
            <a:noFill/>
            <a:miter lim="800000"/>
            <a:headEnd/>
            <a:tailEnd/>
          </a:ln>
        </p:spPr>
        <p:txBody>
          <a:bodyPr vert="horz" wrap="none" lIns="91440" tIns="45720" rIns="91440" bIns="45720" numCol="1" rtlCol="0" anchor="b" anchorCtr="0" compatLnSpc="1">
            <a:prstTxWarp prst="textNoShape">
              <a:avLst/>
            </a:prstTxWarp>
            <a:spAutoFit/>
          </a:bodyPr>
          <a:lstStyle/>
          <a:p>
            <a:pPr eaLnBrk="1" hangingPunct="1"/>
            <a:r>
              <a:rPr kumimoji="0" lang="en-US" sz="800" b="1" i="0" u="none" strike="noStrike" kern="1200" cap="none" spc="0" normalizeH="0" baseline="0" noProof="0" dirty="0" smtClean="0">
                <a:ln>
                  <a:noFill/>
                </a:ln>
                <a:solidFill>
                  <a:schemeClr val="tx1"/>
                </a:solidFill>
                <a:effectLst/>
                <a:uLnTx/>
                <a:uFillTx/>
                <a:latin typeface="Lucida Sans"/>
                <a:ea typeface="+mj-ea"/>
                <a:cs typeface="+mj-cs"/>
              </a:rPr>
              <a:t>Image source: </a:t>
            </a:r>
            <a:r>
              <a:rPr lang="en-US" sz="800" dirty="0">
                <a:latin typeface="Lucida Sans"/>
              </a:rPr>
              <a:t>AMS-IX (Amsterdam Internet Exchange)</a:t>
            </a:r>
            <a:endParaRPr kumimoji="0" lang="en-US" sz="800" b="1" i="0" u="none" strike="noStrike" kern="1200" cap="none" spc="0" normalizeH="0" baseline="0" noProof="0" dirty="0" smtClean="0">
              <a:ln>
                <a:noFill/>
              </a:ln>
              <a:solidFill>
                <a:schemeClr val="tx1"/>
              </a:solidFill>
              <a:effectLst/>
              <a:uLnTx/>
              <a:uFillTx/>
              <a:latin typeface="Lucida Sans"/>
              <a:ea typeface="+mj-ea"/>
              <a:cs typeface="+mj-cs"/>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fade">
                                      <p:cBhvr>
                                        <p:cTn id="7" dur="500"/>
                                        <p:tgtEl>
                                          <p:spTgt spid="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9">
                                            <p:txEl>
                                              <p:pRg st="1" end="1"/>
                                            </p:txEl>
                                          </p:spTgt>
                                        </p:tgtEl>
                                        <p:attrNameLst>
                                          <p:attrName>style.visibility</p:attrName>
                                        </p:attrNameLst>
                                      </p:cBhvr>
                                      <p:to>
                                        <p:strVal val="visible"/>
                                      </p:to>
                                    </p:set>
                                    <p:animEffect transition="in" filter="fade">
                                      <p:cBhvr>
                                        <p:cTn id="12" dur="500"/>
                                        <p:tgtEl>
                                          <p:spTgt spid="9">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9">
                                            <p:txEl>
                                              <p:pRg st="2" end="2"/>
                                            </p:txEl>
                                          </p:spTgt>
                                        </p:tgtEl>
                                        <p:attrNameLst>
                                          <p:attrName>style.visibility</p:attrName>
                                        </p:attrNameLst>
                                      </p:cBhvr>
                                      <p:to>
                                        <p:strVal val="visible"/>
                                      </p:to>
                                    </p:set>
                                    <p:animEffect transition="in" filter="fade">
                                      <p:cBhvr>
                                        <p:cTn id="17" dur="500"/>
                                        <p:tgtEl>
                                          <p:spTgt spid="9">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idx="1"/>
          </p:nvPr>
        </p:nvSpPr>
        <p:spPr/>
        <p:txBody>
          <a:bodyPr/>
          <a:lstStyle/>
          <a:p>
            <a:pPr marL="0" indent="0">
              <a:buFont typeface="Arial" charset="0"/>
              <a:buNone/>
              <a:defRPr/>
            </a:pPr>
            <a:r>
              <a:rPr lang="en-US" dirty="0" smtClean="0">
                <a:solidFill>
                  <a:schemeClr val="bg1"/>
                </a:solidFill>
                <a:effectLst>
                  <a:outerShdw blurRad="38100" dist="38100" dir="2700000" algn="tl">
                    <a:srgbClr val="000000">
                      <a:alpha val="43137"/>
                    </a:srgbClr>
                  </a:outerShdw>
                </a:effectLst>
              </a:rPr>
              <a:t>What are some business impacts related to an incident</a:t>
            </a:r>
            <a:r>
              <a:rPr lang="en-US" dirty="0">
                <a:solidFill>
                  <a:schemeClr val="bg1"/>
                </a:solidFill>
                <a:effectLst>
                  <a:outerShdw blurRad="38100" dist="38100" dir="2700000" algn="tl">
                    <a:srgbClr val="000000">
                      <a:alpha val="43137"/>
                    </a:srgbClr>
                  </a:outerShdw>
                </a:effectLst>
              </a:rPr>
              <a:t>?</a:t>
            </a:r>
          </a:p>
        </p:txBody>
      </p:sp>
      <p:sp>
        <p:nvSpPr>
          <p:cNvPr id="58370" name="Title 6"/>
          <p:cNvSpPr>
            <a:spLocks noGrp="1"/>
          </p:cNvSpPr>
          <p:nvPr>
            <p:ph type="title"/>
          </p:nvPr>
        </p:nvSpPr>
        <p:spPr/>
        <p:txBody>
          <a:bodyPr>
            <a:normAutofit/>
          </a:bodyPr>
          <a:lstStyle/>
          <a:p>
            <a:r>
              <a:rPr lang="en-US" altLang="en-US" dirty="0" smtClean="0"/>
              <a:t>Learning Check</a:t>
            </a:r>
          </a:p>
        </p:txBody>
      </p:sp>
      <p:sp>
        <p:nvSpPr>
          <p:cNvPr id="5" name="Rectangle 4"/>
          <p:cNvSpPr/>
          <p:nvPr/>
        </p:nvSpPr>
        <p:spPr>
          <a:xfrm>
            <a:off x="5262196" y="6642556"/>
            <a:ext cx="3881804" cy="215444"/>
          </a:xfrm>
          <a:prstGeom prst="rect">
            <a:avLst/>
          </a:prstGeom>
        </p:spPr>
        <p:txBody>
          <a:bodyPr wrap="square">
            <a:spAutoFit/>
          </a:bodyPr>
          <a:lstStyle>
            <a:defPPr>
              <a:defRPr lang="en-US"/>
            </a:defPPr>
            <a:lvl1pPr algn="l" rtl="0" eaLnBrk="0" fontAlgn="base" hangingPunct="0">
              <a:spcBef>
                <a:spcPct val="0"/>
              </a:spcBef>
              <a:spcAft>
                <a:spcPct val="0"/>
              </a:spcAft>
              <a:defRPr kern="1200">
                <a:solidFill>
                  <a:schemeClr val="tx1"/>
                </a:solidFill>
                <a:latin typeface="Arial" charset="0"/>
                <a:ea typeface="ＭＳ Ｐゴシック" charset="-128"/>
                <a:cs typeface="+mn-cs"/>
              </a:defRPr>
            </a:lvl1pPr>
            <a:lvl2pPr marL="457200" algn="l" rtl="0" eaLnBrk="0" fontAlgn="base" hangingPunct="0">
              <a:spcBef>
                <a:spcPct val="0"/>
              </a:spcBef>
              <a:spcAft>
                <a:spcPct val="0"/>
              </a:spcAft>
              <a:defRPr kern="1200">
                <a:solidFill>
                  <a:schemeClr val="tx1"/>
                </a:solidFill>
                <a:latin typeface="Arial" charset="0"/>
                <a:ea typeface="ＭＳ Ｐゴシック" charset="-128"/>
                <a:cs typeface="+mn-cs"/>
              </a:defRPr>
            </a:lvl2pPr>
            <a:lvl3pPr marL="914400" algn="l" rtl="0" eaLnBrk="0" fontAlgn="base" hangingPunct="0">
              <a:spcBef>
                <a:spcPct val="0"/>
              </a:spcBef>
              <a:spcAft>
                <a:spcPct val="0"/>
              </a:spcAft>
              <a:defRPr kern="1200">
                <a:solidFill>
                  <a:schemeClr val="tx1"/>
                </a:solidFill>
                <a:latin typeface="Arial" charset="0"/>
                <a:ea typeface="ＭＳ Ｐゴシック" charset="-128"/>
                <a:cs typeface="+mn-cs"/>
              </a:defRPr>
            </a:lvl3pPr>
            <a:lvl4pPr marL="1371600" algn="l" rtl="0" eaLnBrk="0" fontAlgn="base" hangingPunct="0">
              <a:spcBef>
                <a:spcPct val="0"/>
              </a:spcBef>
              <a:spcAft>
                <a:spcPct val="0"/>
              </a:spcAft>
              <a:defRPr kern="1200">
                <a:solidFill>
                  <a:schemeClr val="tx1"/>
                </a:solidFill>
                <a:latin typeface="Arial" charset="0"/>
                <a:ea typeface="ＭＳ Ｐゴシック" charset="-128"/>
                <a:cs typeface="+mn-cs"/>
              </a:defRPr>
            </a:lvl4pPr>
            <a:lvl5pPr marL="1828800" algn="l" rtl="0" eaLnBrk="0" fontAlgn="base" hangingPunct="0">
              <a:spcBef>
                <a:spcPct val="0"/>
              </a:spcBef>
              <a:spcAft>
                <a:spcPct val="0"/>
              </a:spcAft>
              <a:defRPr kern="1200">
                <a:solidFill>
                  <a:schemeClr val="tx1"/>
                </a:solidFill>
                <a:latin typeface="Arial" charset="0"/>
                <a:ea typeface="ＭＳ Ｐゴシック" charset="-128"/>
                <a:cs typeface="+mn-cs"/>
              </a:defRPr>
            </a:lvl5pPr>
            <a:lvl6pPr marL="2286000" algn="l" defTabSz="914400" rtl="0" eaLnBrk="1" latinLnBrk="0" hangingPunct="1">
              <a:defRPr kern="1200">
                <a:solidFill>
                  <a:schemeClr val="tx1"/>
                </a:solidFill>
                <a:latin typeface="Arial" charset="0"/>
                <a:ea typeface="ＭＳ Ｐゴシック" charset="-128"/>
                <a:cs typeface="+mn-cs"/>
              </a:defRPr>
            </a:lvl6pPr>
            <a:lvl7pPr marL="2743200" algn="l" defTabSz="914400" rtl="0" eaLnBrk="1" latinLnBrk="0" hangingPunct="1">
              <a:defRPr kern="1200">
                <a:solidFill>
                  <a:schemeClr val="tx1"/>
                </a:solidFill>
                <a:latin typeface="Arial" charset="0"/>
                <a:ea typeface="ＭＳ Ｐゴシック" charset="-128"/>
                <a:cs typeface="+mn-cs"/>
              </a:defRPr>
            </a:lvl7pPr>
            <a:lvl8pPr marL="3200400" algn="l" defTabSz="914400" rtl="0" eaLnBrk="1" latinLnBrk="0" hangingPunct="1">
              <a:defRPr kern="1200">
                <a:solidFill>
                  <a:schemeClr val="tx1"/>
                </a:solidFill>
                <a:latin typeface="Arial" charset="0"/>
                <a:ea typeface="ＭＳ Ｐゴシック" charset="-128"/>
                <a:cs typeface="+mn-cs"/>
              </a:defRPr>
            </a:lvl8pPr>
            <a:lvl9pPr marL="3657600" algn="l" defTabSz="914400" rtl="0" eaLnBrk="1" latinLnBrk="0" hangingPunct="1">
              <a:defRPr kern="1200">
                <a:solidFill>
                  <a:schemeClr val="tx1"/>
                </a:solidFill>
                <a:latin typeface="Arial" charset="0"/>
                <a:ea typeface="ＭＳ Ｐゴシック" charset="-128"/>
                <a:cs typeface="+mn-cs"/>
              </a:defRPr>
            </a:lvl9pPr>
          </a:lstStyle>
          <a:p>
            <a:pPr algn="r"/>
            <a:r>
              <a:rPr lang="en-US" sz="800" kern="1200" dirty="0" smtClean="0">
                <a:solidFill>
                  <a:schemeClr val="tx1">
                    <a:lumMod val="65000"/>
                    <a:lumOff val="35000"/>
                  </a:schemeClr>
                </a:solidFill>
                <a:effectLst/>
                <a:latin typeface="Lucida Sans"/>
                <a:ea typeface="ＭＳ Ｐゴシック" charset="-128"/>
                <a:cs typeface="+mn-cs"/>
              </a:rPr>
              <a:t>Training Module 3, CSIRT Operation, Version 2, © 2016 FIRST</a:t>
            </a:r>
            <a:endParaRPr lang="en-US" sz="800" kern="1200" dirty="0">
              <a:solidFill>
                <a:schemeClr val="tx1">
                  <a:lumMod val="65000"/>
                  <a:lumOff val="35000"/>
                </a:schemeClr>
              </a:solidFill>
              <a:effectLst/>
              <a:latin typeface="Lucida Sans"/>
              <a:ea typeface="ＭＳ Ｐゴシック" charset="-128"/>
              <a:cs typeface="+mn-cs"/>
            </a:endParaRPr>
          </a:p>
        </p:txBody>
      </p:sp>
    </p:spTree>
    <p:extLst>
      <p:ext uri="{BB962C8B-B14F-4D97-AF65-F5344CB8AC3E}">
        <p14:creationId xmlns:p14="http://schemas.microsoft.com/office/powerpoint/2010/main" val="936029534"/>
      </p:ext>
    </p:extLst>
  </p:cSld>
  <p:clrMapOvr>
    <a:masterClrMapping/>
  </p:clrMapOvr>
  <p:transition spd="med">
    <p:fad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462589118"/>
      </p:ext>
    </p:extLst>
  </p:cSld>
  <p:clrMapOvr>
    <a:masterClrMapping/>
  </p:clrMapOvr>
  <p:transition spd="med">
    <p:fade/>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Title 6"/>
          <p:cNvSpPr>
            <a:spLocks noGrp="1"/>
          </p:cNvSpPr>
          <p:nvPr>
            <p:ph type="title"/>
          </p:nvPr>
        </p:nvSpPr>
        <p:spPr/>
        <p:txBody>
          <a:bodyPr>
            <a:normAutofit fontScale="90000"/>
          </a:bodyPr>
          <a:lstStyle/>
          <a:p>
            <a:r>
              <a:rPr lang="en-US" altLang="en-US" dirty="0" smtClean="0"/>
              <a:t>5. Respond</a:t>
            </a:r>
          </a:p>
        </p:txBody>
      </p:sp>
      <p:sp>
        <p:nvSpPr>
          <p:cNvPr id="2" name="Text Placeholder 1"/>
          <p:cNvSpPr>
            <a:spLocks noGrp="1"/>
          </p:cNvSpPr>
          <p:nvPr>
            <p:ph type="body" sz="quarter" idx="10"/>
          </p:nvPr>
        </p:nvSpPr>
        <p:spPr/>
        <p:txBody>
          <a:bodyPr/>
          <a:lstStyle/>
          <a:p>
            <a:pPr lvl="1">
              <a:buSzTx/>
              <a:defRPr/>
            </a:pPr>
            <a:r>
              <a:rPr lang="en-US" sz="2400" dirty="0"/>
              <a:t>Contact the local CSIRT, or a local correspondent whose position is related to </a:t>
            </a:r>
            <a:r>
              <a:rPr lang="en-US" sz="2400" dirty="0" smtClean="0"/>
              <a:t>security</a:t>
            </a:r>
          </a:p>
          <a:p>
            <a:pPr lvl="1">
              <a:buSzTx/>
              <a:defRPr/>
            </a:pPr>
            <a:r>
              <a:rPr lang="en-US" sz="2400" dirty="0" smtClean="0"/>
              <a:t>Resources</a:t>
            </a:r>
            <a:r>
              <a:rPr lang="en-US" sz="2400" dirty="0" smtClean="0">
                <a:latin typeface="Lucida Sans" panose="020B0602030504020204" pitchFamily="34" charset="0"/>
                <a:ea typeface="Lucida Sans" panose="020B0602030504020204" pitchFamily="34" charset="0"/>
                <a:cs typeface="Lucida Sans" panose="020B0602030504020204" pitchFamily="34" charset="0"/>
              </a:rPr>
              <a:t>:</a:t>
            </a:r>
            <a:r>
              <a:rPr lang="en-US" sz="2400" dirty="0">
                <a:latin typeface="Lucida Sans" panose="020B0602030504020204" pitchFamily="34" charset="0"/>
                <a:ea typeface="Lucida Sans" panose="020B0602030504020204" pitchFamily="34" charset="0"/>
                <a:cs typeface="Lucida Sans" panose="020B0602030504020204" pitchFamily="34" charset="0"/>
              </a:rPr>
              <a:t/>
            </a:r>
            <a:br>
              <a:rPr lang="en-US" sz="2400" dirty="0">
                <a:latin typeface="Lucida Sans" panose="020B0602030504020204" pitchFamily="34" charset="0"/>
                <a:ea typeface="Lucida Sans" panose="020B0602030504020204" pitchFamily="34" charset="0"/>
                <a:cs typeface="Lucida Sans" panose="020B0602030504020204" pitchFamily="34" charset="0"/>
              </a:rPr>
            </a:br>
            <a:r>
              <a:rPr lang="en-US" sz="2400" dirty="0" smtClean="0">
                <a:latin typeface="Lucida Sans" panose="020B0602030504020204" pitchFamily="34" charset="0"/>
                <a:ea typeface="Lucida Sans" panose="020B0602030504020204" pitchFamily="34" charset="0"/>
                <a:cs typeface="Lucida Sans" panose="020B0602030504020204" pitchFamily="34" charset="0"/>
                <a:hlinkClick r:id="rId3"/>
              </a:rPr>
              <a:t>http</a:t>
            </a:r>
            <a:r>
              <a:rPr lang="en-US" sz="2400" dirty="0">
                <a:latin typeface="Lucida Sans" panose="020B0602030504020204" pitchFamily="34" charset="0"/>
                <a:ea typeface="Lucida Sans" panose="020B0602030504020204" pitchFamily="34" charset="0"/>
                <a:cs typeface="Lucida Sans" panose="020B0602030504020204" pitchFamily="34" charset="0"/>
                <a:hlinkClick r:id="rId3"/>
              </a:rPr>
              <a:t>://www.first.org/members/map</a:t>
            </a:r>
            <a:r>
              <a:rPr lang="en-US" sz="2400" dirty="0" smtClean="0">
                <a:latin typeface="Lucida Sans" panose="020B0602030504020204" pitchFamily="34" charset="0"/>
                <a:ea typeface="Lucida Sans" panose="020B0602030504020204" pitchFamily="34" charset="0"/>
                <a:cs typeface="Lucida Sans" panose="020B0602030504020204" pitchFamily="34" charset="0"/>
                <a:hlinkClick r:id="rId3"/>
              </a:rPr>
              <a:t>/</a:t>
            </a:r>
            <a:r>
              <a:rPr lang="en-US" sz="2400" dirty="0" smtClean="0">
                <a:latin typeface="Lucida Sans" panose="020B0602030504020204" pitchFamily="34" charset="0"/>
                <a:ea typeface="Lucida Sans" panose="020B0602030504020204" pitchFamily="34" charset="0"/>
                <a:cs typeface="Lucida Sans" panose="020B0602030504020204" pitchFamily="34" charset="0"/>
              </a:rPr>
              <a:t>  </a:t>
            </a:r>
            <a:r>
              <a:rPr lang="en-US" sz="2400" dirty="0">
                <a:latin typeface="Lucida Sans" panose="020B0602030504020204" pitchFamily="34" charset="0"/>
                <a:ea typeface="Lucida Sans" panose="020B0602030504020204" pitchFamily="34" charset="0"/>
                <a:cs typeface="Lucida Sans" panose="020B0602030504020204" pitchFamily="34" charset="0"/>
                <a:hlinkClick r:id="rId4"/>
              </a:rPr>
              <a:t>https://www.trusted-introducer.org</a:t>
            </a:r>
            <a:r>
              <a:rPr lang="en-US" sz="2400" dirty="0" smtClean="0">
                <a:latin typeface="Lucida Sans" panose="020B0602030504020204" pitchFamily="34" charset="0"/>
                <a:ea typeface="Lucida Sans" panose="020B0602030504020204" pitchFamily="34" charset="0"/>
                <a:cs typeface="Lucida Sans" panose="020B0602030504020204" pitchFamily="34" charset="0"/>
                <a:hlinkClick r:id="rId4"/>
              </a:rPr>
              <a:t>/</a:t>
            </a:r>
            <a:r>
              <a:rPr lang="en-US" sz="2400" dirty="0" smtClean="0">
                <a:latin typeface="Lucida Sans" panose="020B0602030504020204" pitchFamily="34" charset="0"/>
                <a:ea typeface="Lucida Sans" panose="020B0602030504020204" pitchFamily="34" charset="0"/>
                <a:cs typeface="Lucida Sans" panose="020B0602030504020204" pitchFamily="34" charset="0"/>
              </a:rPr>
              <a:t> </a:t>
            </a:r>
          </a:p>
          <a:p>
            <a:pPr lvl="1">
              <a:buSzTx/>
              <a:defRPr/>
            </a:pPr>
            <a:r>
              <a:rPr lang="en-US" sz="2400" dirty="0" smtClean="0">
                <a:latin typeface="Lucida Sans" panose="020B0602030504020204" pitchFamily="34" charset="0"/>
                <a:ea typeface="Lucida Sans" panose="020B0602030504020204" pitchFamily="34" charset="0"/>
                <a:cs typeface="Lucida Sans" panose="020B0602030504020204" pitchFamily="34" charset="0"/>
              </a:rPr>
              <a:t>Standard security email addresses </a:t>
            </a:r>
          </a:p>
          <a:p>
            <a:pPr lvl="1">
              <a:buSzTx/>
              <a:defRPr/>
            </a:pPr>
            <a:r>
              <a:rPr lang="en-US" sz="2400" dirty="0" smtClean="0">
                <a:latin typeface="Lucida Sans" panose="020B0602030504020204" pitchFamily="34" charset="0"/>
                <a:ea typeface="Lucida Sans" panose="020B0602030504020204" pitchFamily="34" charset="0"/>
                <a:cs typeface="Lucida Sans" panose="020B0602030504020204" pitchFamily="34" charset="0"/>
              </a:rPr>
              <a:t>Standard security web page </a:t>
            </a:r>
            <a:endParaRPr lang="en-US" sz="2400" dirty="0">
              <a:latin typeface="Lucida Sans" panose="020B0602030504020204" pitchFamily="34" charset="0"/>
              <a:ea typeface="Lucida Sans" panose="020B0602030504020204" pitchFamily="34" charset="0"/>
              <a:cs typeface="Lucida Sans" panose="020B0602030504020204" pitchFamily="34" charset="0"/>
            </a:endParaRPr>
          </a:p>
          <a:p>
            <a:pPr lvl="1">
              <a:buSzTx/>
              <a:defRPr/>
            </a:pPr>
            <a:r>
              <a:rPr lang="en-US" sz="2400" dirty="0">
                <a:latin typeface="Lucida Sans" panose="020B0602030504020204" pitchFamily="34" charset="0"/>
                <a:ea typeface="Lucida Sans" panose="020B0602030504020204" pitchFamily="34" charset="0"/>
                <a:cs typeface="Lucida Sans" panose="020B0602030504020204" pitchFamily="34" charset="0"/>
              </a:rPr>
              <a:t>whois and </a:t>
            </a:r>
            <a:r>
              <a:rPr lang="en-US" sz="2400" dirty="0" smtClean="0">
                <a:latin typeface="Lucida Sans" panose="020B0602030504020204" pitchFamily="34" charset="0"/>
                <a:ea typeface="Lucida Sans" panose="020B0602030504020204" pitchFamily="34" charset="0"/>
                <a:cs typeface="Lucida Sans" panose="020B0602030504020204" pitchFamily="34" charset="0"/>
              </a:rPr>
              <a:t>domain name</a:t>
            </a:r>
            <a:endParaRPr lang="en-US" sz="2400" dirty="0">
              <a:latin typeface="Lucida Sans" panose="020B0602030504020204" pitchFamily="34" charset="0"/>
              <a:ea typeface="Lucida Sans" panose="020B0602030504020204" pitchFamily="34" charset="0"/>
              <a:cs typeface="Lucida Sans" panose="020B0602030504020204" pitchFamily="34" charset="0"/>
            </a:endParaRPr>
          </a:p>
          <a:p>
            <a:endParaRPr lang="en-US" dirty="0"/>
          </a:p>
        </p:txBody>
      </p:sp>
      <p:pic>
        <p:nvPicPr>
          <p:cNvPr id="4" name="Picture 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447559" y="4070164"/>
            <a:ext cx="2239241" cy="1270526"/>
          </a:xfrm>
          <a:prstGeom prst="rect">
            <a:avLst/>
          </a:prstGeom>
          <a:ln>
            <a:noFill/>
          </a:ln>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fade">
                                      <p:cBhvr>
                                        <p:cTn id="7" dur="500"/>
                                        <p:tgtEl>
                                          <p:spTgt spid="2">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
                                            <p:txEl>
                                              <p:pRg st="2" end="2"/>
                                            </p:txEl>
                                          </p:spTgt>
                                        </p:tgtEl>
                                        <p:attrNameLst>
                                          <p:attrName>style.visibility</p:attrName>
                                        </p:attrNameLst>
                                      </p:cBhvr>
                                      <p:to>
                                        <p:strVal val="visible"/>
                                      </p:to>
                                    </p:set>
                                    <p:animEffect transition="in" filter="fade">
                                      <p:cBhvr>
                                        <p:cTn id="12" dur="500"/>
                                        <p:tgtEl>
                                          <p:spTgt spid="2">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
                                            <p:txEl>
                                              <p:pRg st="3" end="3"/>
                                            </p:txEl>
                                          </p:spTgt>
                                        </p:tgtEl>
                                        <p:attrNameLst>
                                          <p:attrName>style.visibility</p:attrName>
                                        </p:attrNameLst>
                                      </p:cBhvr>
                                      <p:to>
                                        <p:strVal val="visible"/>
                                      </p:to>
                                    </p:set>
                                    <p:animEffect transition="in" filter="fade">
                                      <p:cBhvr>
                                        <p:cTn id="17" dur="500"/>
                                        <p:tgtEl>
                                          <p:spTgt spid="2">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Title 6"/>
          <p:cNvSpPr>
            <a:spLocks noGrp="1"/>
          </p:cNvSpPr>
          <p:nvPr>
            <p:ph type="title"/>
          </p:nvPr>
        </p:nvSpPr>
        <p:spPr/>
        <p:txBody>
          <a:bodyPr>
            <a:normAutofit fontScale="90000"/>
          </a:bodyPr>
          <a:lstStyle/>
          <a:p>
            <a:r>
              <a:rPr lang="en-US" altLang="en-US" dirty="0" smtClean="0"/>
              <a:t>Disseminate Information </a:t>
            </a:r>
          </a:p>
        </p:txBody>
      </p:sp>
      <p:sp>
        <p:nvSpPr>
          <p:cNvPr id="6" name="Text Placeholder 5"/>
          <p:cNvSpPr>
            <a:spLocks noGrp="1"/>
          </p:cNvSpPr>
          <p:nvPr>
            <p:ph type="body" sz="quarter" idx="10"/>
          </p:nvPr>
        </p:nvSpPr>
        <p:spPr>
          <a:xfrm>
            <a:off x="457200" y="1285716"/>
            <a:ext cx="8288081" cy="4416815"/>
          </a:xfrm>
        </p:spPr>
        <p:txBody>
          <a:bodyPr>
            <a:normAutofit/>
          </a:bodyPr>
          <a:lstStyle/>
          <a:p>
            <a:pPr lvl="1">
              <a:buSzTx/>
              <a:defRPr/>
            </a:pPr>
            <a:r>
              <a:rPr lang="en-US" dirty="0">
                <a:latin typeface="Lucida Sans" panose="020B0602030504020204" pitchFamily="34" charset="0"/>
                <a:ea typeface="Lucida Sans" panose="020B0602030504020204" pitchFamily="34" charset="0"/>
                <a:cs typeface="Lucida Sans" panose="020B0602030504020204" pitchFamily="34" charset="0"/>
              </a:rPr>
              <a:t>The level at which information is disseminated depends on the severity and scope of the attack or vulnerability</a:t>
            </a:r>
          </a:p>
          <a:p>
            <a:pPr lvl="1">
              <a:buSzTx/>
              <a:defRPr/>
            </a:pPr>
            <a:r>
              <a:rPr lang="en-US" dirty="0" smtClean="0">
                <a:latin typeface="Lucida Sans" panose="020B0602030504020204" pitchFamily="34" charset="0"/>
                <a:ea typeface="Lucida Sans" panose="020B0602030504020204" pitchFamily="34" charset="0"/>
                <a:cs typeface="Lucida Sans" panose="020B0602030504020204" pitchFamily="34" charset="0"/>
              </a:rPr>
              <a:t>Notification can provide </a:t>
            </a:r>
            <a:r>
              <a:rPr lang="en-US" dirty="0">
                <a:latin typeface="Lucida Sans" panose="020B0602030504020204" pitchFamily="34" charset="0"/>
                <a:ea typeface="Lucida Sans" panose="020B0602030504020204" pitchFamily="34" charset="0"/>
                <a:cs typeface="Lucida Sans" panose="020B0602030504020204" pitchFamily="34" charset="0"/>
              </a:rPr>
              <a:t>an authoritative answer, stop users from </a:t>
            </a:r>
            <a:r>
              <a:rPr lang="en-US" dirty="0" smtClean="0">
                <a:latin typeface="Lucida Sans" panose="020B0602030504020204" pitchFamily="34" charset="0"/>
                <a:ea typeface="Lucida Sans" panose="020B0602030504020204" pitchFamily="34" charset="0"/>
                <a:cs typeface="Lucida Sans" panose="020B0602030504020204" pitchFamily="34" charset="0"/>
              </a:rPr>
              <a:t>guessing at the </a:t>
            </a:r>
            <a:r>
              <a:rPr lang="en-US" dirty="0">
                <a:latin typeface="Lucida Sans" panose="020B0602030504020204" pitchFamily="34" charset="0"/>
                <a:ea typeface="Lucida Sans" panose="020B0602030504020204" pitchFamily="34" charset="0"/>
                <a:cs typeface="Lucida Sans" panose="020B0602030504020204" pitchFamily="34" charset="0"/>
              </a:rPr>
              <a:t>impact of the vulnerability, and prevent them from opening support cases </a:t>
            </a:r>
            <a:endParaRPr lang="en-US" dirty="0" smtClean="0">
              <a:latin typeface="Lucida Sans" panose="020B0602030504020204" pitchFamily="34" charset="0"/>
              <a:ea typeface="Lucida Sans" panose="020B0602030504020204" pitchFamily="34" charset="0"/>
              <a:cs typeface="Lucida Sans" panose="020B0602030504020204" pitchFamily="34" charset="0"/>
            </a:endParaRPr>
          </a:p>
          <a:p>
            <a:pPr lvl="1">
              <a:buSzTx/>
              <a:defRPr/>
            </a:pPr>
            <a:r>
              <a:rPr lang="en-US" dirty="0" smtClean="0">
                <a:latin typeface="Lucida Sans" panose="020B0602030504020204" pitchFamily="34" charset="0"/>
                <a:ea typeface="Lucida Sans" panose="020B0602030504020204" pitchFamily="34" charset="0"/>
                <a:cs typeface="Lucida Sans" panose="020B0602030504020204" pitchFamily="34" charset="0"/>
              </a:rPr>
              <a:t>CVSS provides a </a:t>
            </a:r>
            <a:r>
              <a:rPr lang="en-US" dirty="0"/>
              <a:t>standardized method for rating IT vulnerabilities and determining the urgency of response</a:t>
            </a:r>
            <a:endParaRPr lang="en-US" dirty="0" smtClean="0">
              <a:latin typeface="Lucida Sans" panose="020B0602030504020204" pitchFamily="34" charset="0"/>
              <a:ea typeface="Lucida Sans" panose="020B0602030504020204" pitchFamily="34" charset="0"/>
              <a:cs typeface="Lucida Sans" panose="020B0602030504020204" pitchFamily="34" charset="0"/>
            </a:endParaRPr>
          </a:p>
        </p:txBody>
      </p:sp>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381113" y="4312693"/>
            <a:ext cx="3205213" cy="2126752"/>
          </a:xfrm>
          <a:prstGeom prst="rect">
            <a:avLst/>
          </a:prstGeom>
          <a:ln>
            <a:noFill/>
          </a:ln>
        </p:spPr>
      </p:pic>
    </p:spTree>
    <p:extLst>
      <p:ext uri="{BB962C8B-B14F-4D97-AF65-F5344CB8AC3E}">
        <p14:creationId xmlns:p14="http://schemas.microsoft.com/office/powerpoint/2010/main" val="93699681"/>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fade">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6">
                                            <p:txEl>
                                              <p:pRg st="1" end="1"/>
                                            </p:txEl>
                                          </p:spTgt>
                                        </p:tgtEl>
                                        <p:attrNameLst>
                                          <p:attrName>style.visibility</p:attrName>
                                        </p:attrNameLst>
                                      </p:cBhvr>
                                      <p:to>
                                        <p:strVal val="visible"/>
                                      </p:to>
                                    </p:set>
                                    <p:animEffect transition="in" filter="fade">
                                      <p:cBhvr>
                                        <p:cTn id="12" dur="500"/>
                                        <p:tgtEl>
                                          <p:spTgt spid="6">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6">
                                            <p:txEl>
                                              <p:pRg st="2" end="2"/>
                                            </p:txEl>
                                          </p:spTgt>
                                        </p:tgtEl>
                                        <p:attrNameLst>
                                          <p:attrName>style.visibility</p:attrName>
                                        </p:attrNameLst>
                                      </p:cBhvr>
                                      <p:to>
                                        <p:strVal val="visible"/>
                                      </p:to>
                                    </p:set>
                                    <p:animEffect transition="in" filter="fade">
                                      <p:cBhvr>
                                        <p:cTn id="17" dur="500"/>
                                        <p:tgtEl>
                                          <p:spTgt spid="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Title 6"/>
          <p:cNvSpPr>
            <a:spLocks noGrp="1"/>
          </p:cNvSpPr>
          <p:nvPr>
            <p:ph type="title"/>
          </p:nvPr>
        </p:nvSpPr>
        <p:spPr>
          <a:xfrm>
            <a:off x="457200" y="464473"/>
            <a:ext cx="8229600" cy="411162"/>
          </a:xfrm>
        </p:spPr>
        <p:txBody>
          <a:bodyPr>
            <a:normAutofit fontScale="90000"/>
          </a:bodyPr>
          <a:lstStyle/>
          <a:p>
            <a:r>
              <a:rPr lang="en-US" altLang="en-US" dirty="0" smtClean="0"/>
              <a:t>6. Conduct Post-Mortem </a:t>
            </a:r>
            <a:r>
              <a:rPr lang="en-US" altLang="en-US" dirty="0"/>
              <a:t>and </a:t>
            </a:r>
            <a:br>
              <a:rPr lang="en-US" altLang="en-US" dirty="0"/>
            </a:br>
            <a:r>
              <a:rPr lang="en-US" altLang="en-US" dirty="0"/>
              <a:t>Lessons </a:t>
            </a:r>
            <a:r>
              <a:rPr lang="en-US" altLang="en-US" dirty="0" smtClean="0"/>
              <a:t>Learned Sessions</a:t>
            </a:r>
          </a:p>
        </p:txBody>
      </p:sp>
      <p:sp>
        <p:nvSpPr>
          <p:cNvPr id="37891" name="Content Placeholder 4"/>
          <p:cNvSpPr>
            <a:spLocks noGrp="1"/>
          </p:cNvSpPr>
          <p:nvPr>
            <p:ph type="body" sz="quarter" idx="10"/>
          </p:nvPr>
        </p:nvSpPr>
        <p:spPr>
          <a:xfrm>
            <a:off x="457201" y="1297171"/>
            <a:ext cx="6475228" cy="4721243"/>
          </a:xfrm>
        </p:spPr>
        <p:txBody>
          <a:bodyPr>
            <a:normAutofit fontScale="92500" lnSpcReduction="10000"/>
          </a:bodyPr>
          <a:lstStyle/>
          <a:p>
            <a:pPr lvl="1">
              <a:buSzTx/>
              <a:defRPr/>
            </a:pPr>
            <a:r>
              <a:rPr lang="en-US" altLang="en-US" dirty="0">
                <a:latin typeface="Lucida Sans" panose="020B0602030504020204" pitchFamily="34" charset="0"/>
                <a:ea typeface="Lucida Sans" panose="020B0602030504020204" pitchFamily="34" charset="0"/>
                <a:cs typeface="Lucida Sans" panose="020B0602030504020204" pitchFamily="34" charset="0"/>
              </a:rPr>
              <a:t>After an incident occurs, take time to conduct a </a:t>
            </a:r>
            <a:r>
              <a:rPr lang="en-US" altLang="en-US" dirty="0" smtClean="0">
                <a:latin typeface="Lucida Sans" panose="020B0602030504020204" pitchFamily="34" charset="0"/>
                <a:ea typeface="Lucida Sans" panose="020B0602030504020204" pitchFamily="34" charset="0"/>
                <a:cs typeface="Lucida Sans" panose="020B0602030504020204" pitchFamily="34" charset="0"/>
              </a:rPr>
              <a:t>post-mortem session on history, </a:t>
            </a:r>
            <a:br>
              <a:rPr lang="en-US" altLang="en-US" dirty="0" smtClean="0">
                <a:latin typeface="Lucida Sans" panose="020B0602030504020204" pitchFamily="34" charset="0"/>
                <a:ea typeface="Lucida Sans" panose="020B0602030504020204" pitchFamily="34" charset="0"/>
                <a:cs typeface="Lucida Sans" panose="020B0602030504020204" pitchFamily="34" charset="0"/>
              </a:rPr>
            </a:br>
            <a:r>
              <a:rPr lang="en-US" altLang="en-US" dirty="0" smtClean="0">
                <a:latin typeface="Lucida Sans" panose="020B0602030504020204" pitchFamily="34" charset="0"/>
                <a:ea typeface="Lucida Sans" panose="020B0602030504020204" pitchFamily="34" charset="0"/>
                <a:cs typeface="Lucida Sans" panose="020B0602030504020204" pitchFamily="34" charset="0"/>
              </a:rPr>
              <a:t>prevention, and impacts</a:t>
            </a:r>
          </a:p>
          <a:p>
            <a:pPr lvl="1">
              <a:buSzTx/>
              <a:defRPr/>
            </a:pPr>
            <a:r>
              <a:rPr lang="en-US" altLang="en-US" dirty="0" smtClean="0">
                <a:latin typeface="Lucida Sans" panose="020B0602030504020204" pitchFamily="34" charset="0"/>
                <a:ea typeface="Lucida Sans" panose="020B0602030504020204" pitchFamily="34" charset="0"/>
                <a:cs typeface="Lucida Sans" panose="020B0602030504020204" pitchFamily="34" charset="0"/>
              </a:rPr>
              <a:t>Use the “five whys” to get to a </a:t>
            </a:r>
            <a:br>
              <a:rPr lang="en-US" altLang="en-US" dirty="0" smtClean="0">
                <a:latin typeface="Lucida Sans" panose="020B0602030504020204" pitchFamily="34" charset="0"/>
                <a:ea typeface="Lucida Sans" panose="020B0602030504020204" pitchFamily="34" charset="0"/>
                <a:cs typeface="Lucida Sans" panose="020B0602030504020204" pitchFamily="34" charset="0"/>
              </a:rPr>
            </a:br>
            <a:r>
              <a:rPr lang="en-US" altLang="en-US" dirty="0" smtClean="0">
                <a:latin typeface="Lucida Sans" panose="020B0602030504020204" pitchFamily="34" charset="0"/>
                <a:ea typeface="Lucida Sans" panose="020B0602030504020204" pitchFamily="34" charset="0"/>
                <a:cs typeface="Lucida Sans" panose="020B0602030504020204" pitchFamily="34" charset="0"/>
              </a:rPr>
              <a:t>root cause</a:t>
            </a:r>
            <a:endParaRPr lang="en-US" altLang="en-US" dirty="0">
              <a:latin typeface="Lucida Sans" panose="020B0602030504020204" pitchFamily="34" charset="0"/>
              <a:ea typeface="Lucida Sans" panose="020B0602030504020204" pitchFamily="34" charset="0"/>
              <a:cs typeface="Lucida Sans" panose="020B0602030504020204" pitchFamily="34" charset="0"/>
            </a:endParaRPr>
          </a:p>
          <a:p>
            <a:pPr lvl="1">
              <a:buSzTx/>
              <a:defRPr/>
            </a:pPr>
            <a:r>
              <a:rPr lang="en-US" altLang="en-US" dirty="0" smtClean="0">
                <a:latin typeface="Lucida Sans" panose="020B0602030504020204" pitchFamily="34" charset="0"/>
                <a:ea typeface="Lucida Sans" panose="020B0602030504020204" pitchFamily="34" charset="0"/>
                <a:cs typeface="Lucida Sans" panose="020B0602030504020204" pitchFamily="34" charset="0"/>
              </a:rPr>
              <a:t>Can result in new or changed:</a:t>
            </a:r>
            <a:endParaRPr lang="en-US" altLang="en-US" dirty="0">
              <a:latin typeface="Lucida Sans" panose="020B0602030504020204" pitchFamily="34" charset="0"/>
              <a:ea typeface="Lucida Sans" panose="020B0602030504020204" pitchFamily="34" charset="0"/>
              <a:cs typeface="Lucida Sans" panose="020B0602030504020204" pitchFamily="34" charset="0"/>
            </a:endParaRPr>
          </a:p>
          <a:p>
            <a:pPr lvl="2">
              <a:buSzTx/>
              <a:defRPr/>
            </a:pPr>
            <a:r>
              <a:rPr lang="en-US" altLang="en-US" dirty="0" smtClean="0">
                <a:latin typeface="Lucida Sans" panose="020B0602030504020204" pitchFamily="34" charset="0"/>
                <a:ea typeface="Lucida Sans" panose="020B0602030504020204" pitchFamily="34" charset="0"/>
                <a:cs typeface="Lucida Sans" panose="020B0602030504020204" pitchFamily="34" charset="0"/>
              </a:rPr>
              <a:t>Requirements for </a:t>
            </a:r>
            <a:r>
              <a:rPr lang="en-US" altLang="en-US" dirty="0">
                <a:latin typeface="Lucida Sans" panose="020B0602030504020204" pitchFamily="34" charset="0"/>
                <a:ea typeface="Lucida Sans" panose="020B0602030504020204" pitchFamily="34" charset="0"/>
                <a:cs typeface="Lucida Sans" panose="020B0602030504020204" pitchFamily="34" charset="0"/>
              </a:rPr>
              <a:t>information </a:t>
            </a:r>
            <a:r>
              <a:rPr lang="en-US" altLang="en-US" dirty="0" smtClean="0">
                <a:latin typeface="Lucida Sans" panose="020B0602030504020204" pitchFamily="34" charset="0"/>
                <a:ea typeface="Lucida Sans" panose="020B0602030504020204" pitchFamily="34" charset="0"/>
                <a:cs typeface="Lucida Sans" panose="020B0602030504020204" pitchFamily="34" charset="0"/>
              </a:rPr>
              <a:t/>
            </a:r>
            <a:br>
              <a:rPr lang="en-US" altLang="en-US" dirty="0" smtClean="0">
                <a:latin typeface="Lucida Sans" panose="020B0602030504020204" pitchFamily="34" charset="0"/>
                <a:ea typeface="Lucida Sans" panose="020B0602030504020204" pitchFamily="34" charset="0"/>
                <a:cs typeface="Lucida Sans" panose="020B0602030504020204" pitchFamily="34" charset="0"/>
              </a:rPr>
            </a:br>
            <a:r>
              <a:rPr lang="en-US" altLang="en-US" dirty="0" smtClean="0">
                <a:latin typeface="Lucida Sans" panose="020B0602030504020204" pitchFamily="34" charset="0"/>
                <a:ea typeface="Lucida Sans" panose="020B0602030504020204" pitchFamily="34" charset="0"/>
                <a:cs typeface="Lucida Sans" panose="020B0602030504020204" pitchFamily="34" charset="0"/>
              </a:rPr>
              <a:t>security controls</a:t>
            </a:r>
            <a:endParaRPr lang="en-US" altLang="en-US" dirty="0">
              <a:latin typeface="Lucida Sans" panose="020B0602030504020204" pitchFamily="34" charset="0"/>
              <a:ea typeface="Lucida Sans" panose="020B0602030504020204" pitchFamily="34" charset="0"/>
              <a:cs typeface="Lucida Sans" panose="020B0602030504020204" pitchFamily="34" charset="0"/>
            </a:endParaRPr>
          </a:p>
          <a:p>
            <a:pPr lvl="2">
              <a:buSzTx/>
              <a:defRPr/>
            </a:pPr>
            <a:r>
              <a:rPr lang="en-US" altLang="en-US" dirty="0" smtClean="0">
                <a:latin typeface="Lucida Sans" panose="020B0602030504020204" pitchFamily="34" charset="0"/>
                <a:ea typeface="Lucida Sans" panose="020B0602030504020204" pitchFamily="34" charset="0"/>
                <a:cs typeface="Lucida Sans" panose="020B0602030504020204" pitchFamily="34" charset="0"/>
              </a:rPr>
              <a:t>Threat and </a:t>
            </a:r>
            <a:r>
              <a:rPr lang="en-US" altLang="en-US" dirty="0">
                <a:latin typeface="Lucida Sans" panose="020B0602030504020204" pitchFamily="34" charset="0"/>
                <a:ea typeface="Lucida Sans" panose="020B0602030504020204" pitchFamily="34" charset="0"/>
                <a:cs typeface="Lucida Sans" panose="020B0602030504020204" pitchFamily="34" charset="0"/>
              </a:rPr>
              <a:t>vulnerability </a:t>
            </a:r>
            <a:r>
              <a:rPr lang="en-US" altLang="en-US" dirty="0" smtClean="0">
                <a:latin typeface="Lucida Sans" panose="020B0602030504020204" pitchFamily="34" charset="0"/>
                <a:ea typeface="Lucida Sans" panose="020B0602030504020204" pitchFamily="34" charset="0"/>
                <a:cs typeface="Lucida Sans" panose="020B0602030504020204" pitchFamily="34" charset="0"/>
              </a:rPr>
              <a:t>information</a:t>
            </a:r>
          </a:p>
          <a:p>
            <a:pPr lvl="2">
              <a:buSzTx/>
              <a:defRPr/>
            </a:pPr>
            <a:r>
              <a:rPr lang="en-US" altLang="en-US" dirty="0" smtClean="0">
                <a:latin typeface="Lucida Sans" panose="020B0602030504020204" pitchFamily="34" charset="0"/>
                <a:ea typeface="Lucida Sans" panose="020B0602030504020204" pitchFamily="34" charset="0"/>
                <a:cs typeface="Lucida Sans" panose="020B0602030504020204" pitchFamily="34" charset="0"/>
              </a:rPr>
              <a:t>Information </a:t>
            </a:r>
            <a:r>
              <a:rPr lang="en-US" altLang="en-US" dirty="0">
                <a:latin typeface="Lucida Sans" panose="020B0602030504020204" pitchFamily="34" charset="0"/>
                <a:ea typeface="Lucida Sans" panose="020B0602030504020204" pitchFamily="34" charset="0"/>
                <a:cs typeface="Lucida Sans" panose="020B0602030504020204" pitchFamily="34" charset="0"/>
              </a:rPr>
              <a:t>security incident </a:t>
            </a:r>
            <a:r>
              <a:rPr lang="en-US" altLang="en-US" dirty="0" smtClean="0">
                <a:latin typeface="Lucida Sans" panose="020B0602030504020204" pitchFamily="34" charset="0"/>
                <a:ea typeface="Lucida Sans" panose="020B0602030504020204" pitchFamily="34" charset="0"/>
                <a:cs typeface="Lucida Sans" panose="020B0602030504020204" pitchFamily="34" charset="0"/>
              </a:rPr>
              <a:t/>
            </a:r>
            <a:br>
              <a:rPr lang="en-US" altLang="en-US" dirty="0" smtClean="0">
                <a:latin typeface="Lucida Sans" panose="020B0602030504020204" pitchFamily="34" charset="0"/>
                <a:ea typeface="Lucida Sans" panose="020B0602030504020204" pitchFamily="34" charset="0"/>
                <a:cs typeface="Lucida Sans" panose="020B0602030504020204" pitchFamily="34" charset="0"/>
              </a:rPr>
            </a:br>
            <a:r>
              <a:rPr lang="en-US" altLang="en-US" dirty="0" smtClean="0">
                <a:latin typeface="Lucida Sans" panose="020B0602030504020204" pitchFamily="34" charset="0"/>
                <a:ea typeface="Lucida Sans" panose="020B0602030504020204" pitchFamily="34" charset="0"/>
                <a:cs typeface="Lucida Sans" panose="020B0602030504020204" pitchFamily="34" charset="0"/>
              </a:rPr>
              <a:t>management plan</a:t>
            </a:r>
          </a:p>
          <a:p>
            <a:pPr lvl="1">
              <a:buSzTx/>
              <a:defRPr/>
            </a:pPr>
            <a:r>
              <a:rPr lang="en-US" dirty="0" smtClean="0"/>
              <a:t>Share </a:t>
            </a:r>
            <a:r>
              <a:rPr lang="en-US" dirty="0"/>
              <a:t>the post-mortem </a:t>
            </a:r>
            <a:r>
              <a:rPr lang="en-US" dirty="0" smtClean="0"/>
              <a:t>with </a:t>
            </a:r>
            <a:r>
              <a:rPr lang="en-US" dirty="0"/>
              <a:t>the entire </a:t>
            </a:r>
            <a:r>
              <a:rPr lang="en-US" dirty="0" smtClean="0"/>
              <a:t>CSIRT and </a:t>
            </a:r>
            <a:r>
              <a:rPr lang="en-US" dirty="0"/>
              <a:t>at a high level outside of the </a:t>
            </a:r>
            <a:r>
              <a:rPr lang="en-US" dirty="0" smtClean="0"/>
              <a:t>CSIRT</a:t>
            </a:r>
            <a:endParaRPr lang="en-US" altLang="en-US" dirty="0">
              <a:latin typeface="Lucida Sans" panose="020B0602030504020204" pitchFamily="34" charset="0"/>
              <a:ea typeface="Lucida Sans" panose="020B0602030504020204" pitchFamily="34" charset="0"/>
              <a:cs typeface="Lucida Sans" panose="020B0602030504020204" pitchFamily="34" charset="0"/>
            </a:endParaRPr>
          </a:p>
        </p:txBody>
      </p:sp>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057056" y="2169695"/>
            <a:ext cx="2827122" cy="1881418"/>
          </a:xfrm>
          <a:prstGeom prst="rect">
            <a:avLst/>
          </a:prstGeom>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7891">
                                            <p:txEl>
                                              <p:pRg st="1" end="1"/>
                                            </p:txEl>
                                          </p:spTgt>
                                        </p:tgtEl>
                                        <p:attrNameLst>
                                          <p:attrName>style.visibility</p:attrName>
                                        </p:attrNameLst>
                                      </p:cBhvr>
                                      <p:to>
                                        <p:strVal val="visible"/>
                                      </p:to>
                                    </p:set>
                                    <p:animEffect transition="in" filter="fade">
                                      <p:cBhvr>
                                        <p:cTn id="7" dur="500"/>
                                        <p:tgtEl>
                                          <p:spTgt spid="37891">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7891">
                                            <p:txEl>
                                              <p:pRg st="2" end="2"/>
                                            </p:txEl>
                                          </p:spTgt>
                                        </p:tgtEl>
                                        <p:attrNameLst>
                                          <p:attrName>style.visibility</p:attrName>
                                        </p:attrNameLst>
                                      </p:cBhvr>
                                      <p:to>
                                        <p:strVal val="visible"/>
                                      </p:to>
                                    </p:set>
                                    <p:animEffect transition="in" filter="fade">
                                      <p:cBhvr>
                                        <p:cTn id="12" dur="500"/>
                                        <p:tgtEl>
                                          <p:spTgt spid="37891">
                                            <p:txEl>
                                              <p:pRg st="2" end="2"/>
                                            </p:txEl>
                                          </p:spTgt>
                                        </p:tgtEl>
                                      </p:cBhvr>
                                    </p:animEffect>
                                  </p:childTnLst>
                                </p:cTn>
                              </p:par>
                              <p:par>
                                <p:cTn id="13" presetID="10" presetClass="entr" presetSubtype="0" fill="hold" nodeType="withEffect">
                                  <p:stCondLst>
                                    <p:cond delay="0"/>
                                  </p:stCondLst>
                                  <p:childTnLst>
                                    <p:set>
                                      <p:cBhvr>
                                        <p:cTn id="14" dur="1" fill="hold">
                                          <p:stCondLst>
                                            <p:cond delay="0"/>
                                          </p:stCondLst>
                                        </p:cTn>
                                        <p:tgtEl>
                                          <p:spTgt spid="37891">
                                            <p:txEl>
                                              <p:pRg st="3" end="3"/>
                                            </p:txEl>
                                          </p:spTgt>
                                        </p:tgtEl>
                                        <p:attrNameLst>
                                          <p:attrName>style.visibility</p:attrName>
                                        </p:attrNameLst>
                                      </p:cBhvr>
                                      <p:to>
                                        <p:strVal val="visible"/>
                                      </p:to>
                                    </p:set>
                                    <p:animEffect transition="in" filter="fade">
                                      <p:cBhvr>
                                        <p:cTn id="15" dur="500"/>
                                        <p:tgtEl>
                                          <p:spTgt spid="37891">
                                            <p:txEl>
                                              <p:pRg st="3" end="3"/>
                                            </p:txEl>
                                          </p:spTgt>
                                        </p:tgtEl>
                                      </p:cBhvr>
                                    </p:animEffect>
                                  </p:childTnLst>
                                </p:cTn>
                              </p:par>
                              <p:par>
                                <p:cTn id="16" presetID="10" presetClass="entr" presetSubtype="0" fill="hold" nodeType="withEffect">
                                  <p:stCondLst>
                                    <p:cond delay="0"/>
                                  </p:stCondLst>
                                  <p:childTnLst>
                                    <p:set>
                                      <p:cBhvr>
                                        <p:cTn id="17" dur="1" fill="hold">
                                          <p:stCondLst>
                                            <p:cond delay="0"/>
                                          </p:stCondLst>
                                        </p:cTn>
                                        <p:tgtEl>
                                          <p:spTgt spid="37891">
                                            <p:txEl>
                                              <p:pRg st="4" end="4"/>
                                            </p:txEl>
                                          </p:spTgt>
                                        </p:tgtEl>
                                        <p:attrNameLst>
                                          <p:attrName>style.visibility</p:attrName>
                                        </p:attrNameLst>
                                      </p:cBhvr>
                                      <p:to>
                                        <p:strVal val="visible"/>
                                      </p:to>
                                    </p:set>
                                    <p:animEffect transition="in" filter="fade">
                                      <p:cBhvr>
                                        <p:cTn id="18" dur="500"/>
                                        <p:tgtEl>
                                          <p:spTgt spid="37891">
                                            <p:txEl>
                                              <p:pRg st="4" end="4"/>
                                            </p:txEl>
                                          </p:spTgt>
                                        </p:tgtEl>
                                      </p:cBhvr>
                                    </p:animEffect>
                                  </p:childTnLst>
                                </p:cTn>
                              </p:par>
                              <p:par>
                                <p:cTn id="19" presetID="10" presetClass="entr" presetSubtype="0" fill="hold" nodeType="withEffect">
                                  <p:stCondLst>
                                    <p:cond delay="0"/>
                                  </p:stCondLst>
                                  <p:childTnLst>
                                    <p:set>
                                      <p:cBhvr>
                                        <p:cTn id="20" dur="1" fill="hold">
                                          <p:stCondLst>
                                            <p:cond delay="0"/>
                                          </p:stCondLst>
                                        </p:cTn>
                                        <p:tgtEl>
                                          <p:spTgt spid="37891">
                                            <p:txEl>
                                              <p:pRg st="5" end="5"/>
                                            </p:txEl>
                                          </p:spTgt>
                                        </p:tgtEl>
                                        <p:attrNameLst>
                                          <p:attrName>style.visibility</p:attrName>
                                        </p:attrNameLst>
                                      </p:cBhvr>
                                      <p:to>
                                        <p:strVal val="visible"/>
                                      </p:to>
                                    </p:set>
                                    <p:animEffect transition="in" filter="fade">
                                      <p:cBhvr>
                                        <p:cTn id="21" dur="500"/>
                                        <p:tgtEl>
                                          <p:spTgt spid="37891">
                                            <p:txEl>
                                              <p:pRg st="5" end="5"/>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nodeType="clickEffect">
                                  <p:stCondLst>
                                    <p:cond delay="0"/>
                                  </p:stCondLst>
                                  <p:childTnLst>
                                    <p:set>
                                      <p:cBhvr>
                                        <p:cTn id="25" dur="1" fill="hold">
                                          <p:stCondLst>
                                            <p:cond delay="0"/>
                                          </p:stCondLst>
                                        </p:cTn>
                                        <p:tgtEl>
                                          <p:spTgt spid="37891">
                                            <p:txEl>
                                              <p:pRg st="6" end="6"/>
                                            </p:txEl>
                                          </p:spTgt>
                                        </p:tgtEl>
                                        <p:attrNameLst>
                                          <p:attrName>style.visibility</p:attrName>
                                        </p:attrNameLst>
                                      </p:cBhvr>
                                      <p:to>
                                        <p:strVal val="visible"/>
                                      </p:to>
                                    </p:set>
                                    <p:animEffect transition="in" filter="fade">
                                      <p:cBhvr>
                                        <p:cTn id="26" dur="500"/>
                                        <p:tgtEl>
                                          <p:spTgt spid="37891">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idx="1"/>
          </p:nvPr>
        </p:nvSpPr>
        <p:spPr/>
        <p:txBody>
          <a:bodyPr/>
          <a:lstStyle/>
          <a:p>
            <a:pPr marL="0" indent="0">
              <a:buFont typeface="Arial" charset="0"/>
              <a:buNone/>
              <a:defRPr/>
            </a:pPr>
            <a:r>
              <a:rPr lang="en-US" dirty="0" smtClean="0">
                <a:solidFill>
                  <a:schemeClr val="bg1"/>
                </a:solidFill>
                <a:effectLst>
                  <a:outerShdw blurRad="38100" dist="38100" dir="2700000" algn="tl">
                    <a:srgbClr val="000000">
                      <a:alpha val="43137"/>
                    </a:srgbClr>
                  </a:outerShdw>
                </a:effectLst>
              </a:rPr>
              <a:t>How do you conduct a post-mortem session?</a:t>
            </a:r>
            <a:endParaRPr lang="en-US" dirty="0">
              <a:solidFill>
                <a:schemeClr val="bg1"/>
              </a:solidFill>
              <a:effectLst>
                <a:outerShdw blurRad="38100" dist="38100" dir="2700000" algn="tl">
                  <a:srgbClr val="000000">
                    <a:alpha val="43137"/>
                  </a:srgbClr>
                </a:outerShdw>
              </a:effectLst>
            </a:endParaRPr>
          </a:p>
        </p:txBody>
      </p:sp>
      <p:sp>
        <p:nvSpPr>
          <p:cNvPr id="58370" name="Title 6"/>
          <p:cNvSpPr>
            <a:spLocks noGrp="1"/>
          </p:cNvSpPr>
          <p:nvPr>
            <p:ph type="title"/>
          </p:nvPr>
        </p:nvSpPr>
        <p:spPr/>
        <p:txBody>
          <a:bodyPr>
            <a:normAutofit/>
          </a:bodyPr>
          <a:lstStyle/>
          <a:p>
            <a:r>
              <a:rPr lang="en-US" altLang="en-US" dirty="0" smtClean="0"/>
              <a:t>Learning Check</a:t>
            </a:r>
          </a:p>
        </p:txBody>
      </p:sp>
      <p:sp>
        <p:nvSpPr>
          <p:cNvPr id="5" name="Rectangle 4"/>
          <p:cNvSpPr/>
          <p:nvPr/>
        </p:nvSpPr>
        <p:spPr>
          <a:xfrm>
            <a:off x="5262196" y="6642556"/>
            <a:ext cx="3881804" cy="215444"/>
          </a:xfrm>
          <a:prstGeom prst="rect">
            <a:avLst/>
          </a:prstGeom>
        </p:spPr>
        <p:txBody>
          <a:bodyPr wrap="square">
            <a:spAutoFit/>
          </a:bodyPr>
          <a:lstStyle>
            <a:defPPr>
              <a:defRPr lang="en-US"/>
            </a:defPPr>
            <a:lvl1pPr algn="l" rtl="0" eaLnBrk="0" fontAlgn="base" hangingPunct="0">
              <a:spcBef>
                <a:spcPct val="0"/>
              </a:spcBef>
              <a:spcAft>
                <a:spcPct val="0"/>
              </a:spcAft>
              <a:defRPr kern="1200">
                <a:solidFill>
                  <a:schemeClr val="tx1"/>
                </a:solidFill>
                <a:latin typeface="Arial" charset="0"/>
                <a:ea typeface="ＭＳ Ｐゴシック" charset="-128"/>
                <a:cs typeface="+mn-cs"/>
              </a:defRPr>
            </a:lvl1pPr>
            <a:lvl2pPr marL="457200" algn="l" rtl="0" eaLnBrk="0" fontAlgn="base" hangingPunct="0">
              <a:spcBef>
                <a:spcPct val="0"/>
              </a:spcBef>
              <a:spcAft>
                <a:spcPct val="0"/>
              </a:spcAft>
              <a:defRPr kern="1200">
                <a:solidFill>
                  <a:schemeClr val="tx1"/>
                </a:solidFill>
                <a:latin typeface="Arial" charset="0"/>
                <a:ea typeface="ＭＳ Ｐゴシック" charset="-128"/>
                <a:cs typeface="+mn-cs"/>
              </a:defRPr>
            </a:lvl2pPr>
            <a:lvl3pPr marL="914400" algn="l" rtl="0" eaLnBrk="0" fontAlgn="base" hangingPunct="0">
              <a:spcBef>
                <a:spcPct val="0"/>
              </a:spcBef>
              <a:spcAft>
                <a:spcPct val="0"/>
              </a:spcAft>
              <a:defRPr kern="1200">
                <a:solidFill>
                  <a:schemeClr val="tx1"/>
                </a:solidFill>
                <a:latin typeface="Arial" charset="0"/>
                <a:ea typeface="ＭＳ Ｐゴシック" charset="-128"/>
                <a:cs typeface="+mn-cs"/>
              </a:defRPr>
            </a:lvl3pPr>
            <a:lvl4pPr marL="1371600" algn="l" rtl="0" eaLnBrk="0" fontAlgn="base" hangingPunct="0">
              <a:spcBef>
                <a:spcPct val="0"/>
              </a:spcBef>
              <a:spcAft>
                <a:spcPct val="0"/>
              </a:spcAft>
              <a:defRPr kern="1200">
                <a:solidFill>
                  <a:schemeClr val="tx1"/>
                </a:solidFill>
                <a:latin typeface="Arial" charset="0"/>
                <a:ea typeface="ＭＳ Ｐゴシック" charset="-128"/>
                <a:cs typeface="+mn-cs"/>
              </a:defRPr>
            </a:lvl4pPr>
            <a:lvl5pPr marL="1828800" algn="l" rtl="0" eaLnBrk="0" fontAlgn="base" hangingPunct="0">
              <a:spcBef>
                <a:spcPct val="0"/>
              </a:spcBef>
              <a:spcAft>
                <a:spcPct val="0"/>
              </a:spcAft>
              <a:defRPr kern="1200">
                <a:solidFill>
                  <a:schemeClr val="tx1"/>
                </a:solidFill>
                <a:latin typeface="Arial" charset="0"/>
                <a:ea typeface="ＭＳ Ｐゴシック" charset="-128"/>
                <a:cs typeface="+mn-cs"/>
              </a:defRPr>
            </a:lvl5pPr>
            <a:lvl6pPr marL="2286000" algn="l" defTabSz="914400" rtl="0" eaLnBrk="1" latinLnBrk="0" hangingPunct="1">
              <a:defRPr kern="1200">
                <a:solidFill>
                  <a:schemeClr val="tx1"/>
                </a:solidFill>
                <a:latin typeface="Arial" charset="0"/>
                <a:ea typeface="ＭＳ Ｐゴシック" charset="-128"/>
                <a:cs typeface="+mn-cs"/>
              </a:defRPr>
            </a:lvl6pPr>
            <a:lvl7pPr marL="2743200" algn="l" defTabSz="914400" rtl="0" eaLnBrk="1" latinLnBrk="0" hangingPunct="1">
              <a:defRPr kern="1200">
                <a:solidFill>
                  <a:schemeClr val="tx1"/>
                </a:solidFill>
                <a:latin typeface="Arial" charset="0"/>
                <a:ea typeface="ＭＳ Ｐゴシック" charset="-128"/>
                <a:cs typeface="+mn-cs"/>
              </a:defRPr>
            </a:lvl7pPr>
            <a:lvl8pPr marL="3200400" algn="l" defTabSz="914400" rtl="0" eaLnBrk="1" latinLnBrk="0" hangingPunct="1">
              <a:defRPr kern="1200">
                <a:solidFill>
                  <a:schemeClr val="tx1"/>
                </a:solidFill>
                <a:latin typeface="Arial" charset="0"/>
                <a:ea typeface="ＭＳ Ｐゴシック" charset="-128"/>
                <a:cs typeface="+mn-cs"/>
              </a:defRPr>
            </a:lvl8pPr>
            <a:lvl9pPr marL="3657600" algn="l" defTabSz="914400" rtl="0" eaLnBrk="1" latinLnBrk="0" hangingPunct="1">
              <a:defRPr kern="1200">
                <a:solidFill>
                  <a:schemeClr val="tx1"/>
                </a:solidFill>
                <a:latin typeface="Arial" charset="0"/>
                <a:ea typeface="ＭＳ Ｐゴシック" charset="-128"/>
                <a:cs typeface="+mn-cs"/>
              </a:defRPr>
            </a:lvl9pPr>
          </a:lstStyle>
          <a:p>
            <a:pPr algn="r"/>
            <a:r>
              <a:rPr lang="en-US" sz="800" kern="1200" dirty="0" smtClean="0">
                <a:solidFill>
                  <a:schemeClr val="tx1">
                    <a:lumMod val="65000"/>
                    <a:lumOff val="35000"/>
                  </a:schemeClr>
                </a:solidFill>
                <a:effectLst/>
                <a:latin typeface="Lucida Sans"/>
                <a:ea typeface="ＭＳ Ｐゴシック" charset="-128"/>
                <a:cs typeface="+mn-cs"/>
              </a:rPr>
              <a:t>Training Module 3, CSIRT Operation, Version 2, © 2016 FIRST</a:t>
            </a:r>
            <a:endParaRPr lang="en-US" sz="800" kern="1200" dirty="0">
              <a:solidFill>
                <a:schemeClr val="tx1">
                  <a:lumMod val="65000"/>
                  <a:lumOff val="35000"/>
                </a:schemeClr>
              </a:solidFill>
              <a:effectLst/>
              <a:latin typeface="Lucida Sans"/>
              <a:ea typeface="ＭＳ Ｐゴシック" charset="-128"/>
              <a:cs typeface="+mn-cs"/>
            </a:endParaRPr>
          </a:p>
        </p:txBody>
      </p:sp>
    </p:spTree>
    <p:extLst>
      <p:ext uri="{BB962C8B-B14F-4D97-AF65-F5344CB8AC3E}">
        <p14:creationId xmlns:p14="http://schemas.microsoft.com/office/powerpoint/2010/main" val="4035374687"/>
      </p:ext>
    </p:extLst>
  </p:cSld>
  <p:clrMapOvr>
    <a:masterClrMapping/>
  </p:clrMapOvr>
  <p:transition spd="med">
    <p:fade/>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181773661"/>
      </p:ext>
    </p:extLst>
  </p:cSld>
  <p:clrMapOvr>
    <a:masterClrMapping/>
  </p:clrMapOvr>
  <p:transition spd="med">
    <p:fad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6"/>
          <p:cNvSpPr>
            <a:spLocks noGrp="1"/>
          </p:cNvSpPr>
          <p:nvPr>
            <p:ph type="title"/>
          </p:nvPr>
        </p:nvSpPr>
        <p:spPr>
          <a:xfrm>
            <a:off x="457200" y="493458"/>
            <a:ext cx="8229600" cy="411163"/>
          </a:xfrm>
        </p:spPr>
        <p:txBody>
          <a:bodyPr>
            <a:normAutofit fontScale="90000"/>
          </a:bodyPr>
          <a:lstStyle/>
          <a:p>
            <a:r>
              <a:rPr lang="en-US" altLang="en-US" dirty="0" smtClean="0"/>
              <a:t>Agenda</a:t>
            </a:r>
          </a:p>
        </p:txBody>
      </p:sp>
      <p:sp>
        <p:nvSpPr>
          <p:cNvPr id="12291" name="Content Placeholder 4"/>
          <p:cNvSpPr>
            <a:spLocks noGrp="1"/>
          </p:cNvSpPr>
          <p:nvPr>
            <p:ph type="body" sz="quarter" idx="10"/>
          </p:nvPr>
        </p:nvSpPr>
        <p:spPr>
          <a:xfrm>
            <a:off x="361950" y="1373188"/>
            <a:ext cx="8458200" cy="4306887"/>
          </a:xfrm>
        </p:spPr>
        <p:txBody>
          <a:bodyPr>
            <a:normAutofit lnSpcReduction="10000"/>
          </a:bodyPr>
          <a:lstStyle/>
          <a:p>
            <a:pPr marL="342900" lvl="1" indent="0">
              <a:buClr>
                <a:srgbClr val="2B812B"/>
              </a:buClr>
              <a:buFont typeface="Arial" panose="020B0604020202020204" pitchFamily="34" charset="0"/>
              <a:buNone/>
              <a:defRPr/>
            </a:pPr>
            <a:r>
              <a:rPr lang="en-US" altLang="en-US" dirty="0" smtClean="0"/>
              <a:t>By the end of this module, you will be able to:</a:t>
            </a:r>
          </a:p>
          <a:p>
            <a:pPr lvl="1">
              <a:buSzTx/>
              <a:buFont typeface="Arial" charset="0"/>
              <a:buChar char="•"/>
              <a:defRPr/>
            </a:pPr>
            <a:r>
              <a:rPr lang="en-US" altLang="en-US" dirty="0" smtClean="0"/>
              <a:t>Describe </a:t>
            </a:r>
            <a:r>
              <a:rPr lang="en-US" altLang="en-US" dirty="0"/>
              <a:t>the incident management process</a:t>
            </a:r>
          </a:p>
          <a:p>
            <a:pPr lvl="1">
              <a:buSzTx/>
              <a:buFont typeface="Arial" charset="0"/>
              <a:buChar char="•"/>
              <a:defRPr/>
            </a:pPr>
            <a:r>
              <a:rPr lang="en-US" altLang="en-US" dirty="0" smtClean="0"/>
              <a:t>Step </a:t>
            </a:r>
            <a:r>
              <a:rPr lang="en-US" altLang="en-US" dirty="0"/>
              <a:t>through relevant tools, references, and technologies</a:t>
            </a:r>
          </a:p>
          <a:p>
            <a:pPr lvl="1">
              <a:buSzTx/>
              <a:buFont typeface="Arial" charset="0"/>
              <a:buChar char="•"/>
              <a:defRPr/>
            </a:pPr>
            <a:r>
              <a:rPr lang="en-US" altLang="en-US" dirty="0" smtClean="0"/>
              <a:t>Identify </a:t>
            </a:r>
            <a:r>
              <a:rPr lang="en-US" altLang="en-US" dirty="0"/>
              <a:t>causes of incidents</a:t>
            </a:r>
          </a:p>
          <a:p>
            <a:pPr lvl="1">
              <a:buSzTx/>
              <a:buFont typeface="Arial" charset="0"/>
              <a:buChar char="•"/>
              <a:defRPr/>
            </a:pPr>
            <a:r>
              <a:rPr lang="en-US" altLang="en-US" dirty="0" smtClean="0"/>
              <a:t>Clarify </a:t>
            </a:r>
            <a:r>
              <a:rPr lang="en-US" altLang="en-US" dirty="0"/>
              <a:t>how to respond to attacks</a:t>
            </a:r>
          </a:p>
          <a:p>
            <a:pPr lvl="1">
              <a:buSzTx/>
              <a:buFont typeface="Arial" charset="0"/>
              <a:buChar char="•"/>
              <a:defRPr/>
            </a:pPr>
            <a:r>
              <a:rPr lang="en-US" altLang="en-US" dirty="0" smtClean="0"/>
              <a:t>Define </a:t>
            </a:r>
            <a:r>
              <a:rPr lang="en-US" altLang="en-US" dirty="0"/>
              <a:t>best practices for publishing security bulletins and other communications</a:t>
            </a:r>
          </a:p>
          <a:p>
            <a:pPr lvl="1">
              <a:buSzTx/>
              <a:buFont typeface="Arial" charset="0"/>
              <a:buChar char="•"/>
              <a:defRPr/>
            </a:pPr>
            <a:r>
              <a:rPr lang="en-US" altLang="en-US" dirty="0" smtClean="0"/>
              <a:t>Describe </a:t>
            </a:r>
            <a:r>
              <a:rPr lang="en-US" altLang="en-US" dirty="0"/>
              <a:t>how to handle media issues</a:t>
            </a:r>
          </a:p>
          <a:p>
            <a:pPr lvl="1">
              <a:buSzTx/>
              <a:buFont typeface="Arial" charset="0"/>
              <a:buChar char="•"/>
              <a:defRPr/>
            </a:pPr>
            <a:r>
              <a:rPr lang="en-US" altLang="en-US" dirty="0" smtClean="0"/>
              <a:t>Demonstrate </a:t>
            </a:r>
            <a:r>
              <a:rPr lang="en-US" altLang="en-US" dirty="0"/>
              <a:t>how to test, verify, and improve incident </a:t>
            </a:r>
            <a:r>
              <a:rPr lang="en-US" altLang="en-US" dirty="0" smtClean="0"/>
              <a:t/>
            </a:r>
            <a:br>
              <a:rPr lang="en-US" altLang="en-US" dirty="0" smtClean="0"/>
            </a:br>
            <a:r>
              <a:rPr lang="en-US" altLang="en-US" dirty="0" smtClean="0"/>
              <a:t>management </a:t>
            </a:r>
            <a:r>
              <a:rPr lang="en-US" altLang="en-US" dirty="0"/>
              <a:t>processes</a:t>
            </a:r>
          </a:p>
          <a:p>
            <a:pPr lvl="1">
              <a:buSzTx/>
              <a:buFont typeface="Arial" charset="0"/>
              <a:buChar char="•"/>
              <a:defRPr/>
            </a:pPr>
            <a:r>
              <a:rPr lang="en-US" altLang="en-US" dirty="0" smtClean="0"/>
              <a:t>Practice </a:t>
            </a:r>
            <a:r>
              <a:rPr lang="en-US" altLang="en-US" dirty="0"/>
              <a:t>responding to an </a:t>
            </a:r>
            <a:r>
              <a:rPr lang="en-US" altLang="en-US" dirty="0" smtClean="0"/>
              <a:t>incident</a:t>
            </a:r>
            <a:endParaRPr lang="en-US" sz="2800" dirty="0"/>
          </a:p>
          <a:p>
            <a:pPr marL="342900" lvl="1" indent="0">
              <a:buClr>
                <a:srgbClr val="2B812B"/>
              </a:buClr>
              <a:buFont typeface="Arial" panose="020B0604020202020204" pitchFamily="34" charset="0"/>
              <a:buNone/>
              <a:defRPr/>
            </a:pPr>
            <a:endParaRPr lang="en-US" altLang="en-US" sz="2400" b="1" dirty="0" smtClean="0"/>
          </a:p>
          <a:p>
            <a:pPr lvl="1">
              <a:buClr>
                <a:srgbClr val="2B812B"/>
              </a:buClr>
              <a:buFont typeface="Wingdings" panose="05000000000000000000" pitchFamily="2" charset="2"/>
              <a:buChar char="Ø"/>
              <a:defRPr/>
            </a:pPr>
            <a:endParaRPr lang="en-US" altLang="en-US" sz="2400" b="1" dirty="0" smtClean="0"/>
          </a:p>
          <a:p>
            <a:pPr lvl="1">
              <a:buClr>
                <a:srgbClr val="2B812B"/>
              </a:buClr>
              <a:buFont typeface="Wingdings" panose="05000000000000000000" pitchFamily="2" charset="2"/>
              <a:buChar char="Ø"/>
              <a:defRPr/>
            </a:pPr>
            <a:endParaRPr lang="en-US" altLang="en-US" sz="2400" b="1" dirty="0"/>
          </a:p>
          <a:p>
            <a:pPr lvl="1">
              <a:buClr>
                <a:srgbClr val="2B812B"/>
              </a:buClr>
              <a:buFont typeface="Wingdings" panose="05000000000000000000" pitchFamily="2" charset="2"/>
              <a:buChar char="Ø"/>
              <a:defRPr/>
            </a:pPr>
            <a:endParaRPr lang="en-US" altLang="en-US" sz="2400" b="1" dirty="0" smtClean="0"/>
          </a:p>
          <a:p>
            <a:pPr lvl="1">
              <a:buClr>
                <a:srgbClr val="2B812B"/>
              </a:buClr>
              <a:buFont typeface="Wingdings" panose="05000000000000000000" pitchFamily="2" charset="2"/>
              <a:buChar char="Ø"/>
              <a:defRPr/>
            </a:pPr>
            <a:endParaRPr lang="en-US" altLang="en-US" sz="2400" b="1" dirty="0"/>
          </a:p>
          <a:p>
            <a:pPr lvl="1">
              <a:buClr>
                <a:srgbClr val="2B812B"/>
              </a:buClr>
              <a:buFont typeface="Wingdings" panose="05000000000000000000" pitchFamily="2" charset="2"/>
              <a:buChar char="Ø"/>
              <a:defRPr/>
            </a:pPr>
            <a:endParaRPr lang="en-US" altLang="en-US" sz="2400" b="1" dirty="0" smtClean="0"/>
          </a:p>
          <a:p>
            <a:pPr lvl="1">
              <a:buClr>
                <a:srgbClr val="2B812B"/>
              </a:buClr>
              <a:buFont typeface="Wingdings" panose="05000000000000000000" pitchFamily="2" charset="2"/>
              <a:buChar char="Ø"/>
              <a:defRPr/>
            </a:pPr>
            <a:endParaRPr lang="en-US" altLang="en-US" sz="2400" b="1" dirty="0"/>
          </a:p>
          <a:p>
            <a:pPr lvl="1">
              <a:buClr>
                <a:srgbClr val="2B812B"/>
              </a:buClr>
              <a:buFont typeface="Wingdings" panose="05000000000000000000" pitchFamily="2" charset="2"/>
              <a:buChar char="Ø"/>
              <a:defRPr/>
            </a:pPr>
            <a:endParaRPr lang="en-US" altLang="en-US" sz="2400" b="1" dirty="0" smtClean="0"/>
          </a:p>
          <a:p>
            <a:pPr lvl="1">
              <a:buClr>
                <a:srgbClr val="2B812B"/>
              </a:buClr>
              <a:buFont typeface="Wingdings" panose="05000000000000000000" pitchFamily="2" charset="2"/>
              <a:buChar char="Ø"/>
              <a:defRPr/>
            </a:pPr>
            <a:endParaRPr lang="en-US" altLang="en-US" sz="2400" b="1" dirty="0"/>
          </a:p>
          <a:p>
            <a:pPr lvl="1">
              <a:buClr>
                <a:srgbClr val="2B812B"/>
              </a:buClr>
              <a:buFont typeface="Wingdings" panose="05000000000000000000" pitchFamily="2" charset="2"/>
              <a:buChar char="Ø"/>
              <a:defRPr/>
            </a:pPr>
            <a:endParaRPr lang="en-US" altLang="en-US" sz="2400" b="1" dirty="0" smtClean="0"/>
          </a:p>
          <a:p>
            <a:pPr lvl="1">
              <a:buClr>
                <a:srgbClr val="2B812B"/>
              </a:buClr>
              <a:buFont typeface="Wingdings" panose="05000000000000000000" pitchFamily="2" charset="2"/>
              <a:buChar char="Ø"/>
              <a:defRPr/>
            </a:pPr>
            <a:endParaRPr lang="en-US" altLang="en-US" sz="2400" b="1" dirty="0"/>
          </a:p>
          <a:p>
            <a:pPr lvl="1">
              <a:buClr>
                <a:srgbClr val="2B812B"/>
              </a:buClr>
              <a:buFont typeface="Wingdings" panose="05000000000000000000" pitchFamily="2" charset="2"/>
              <a:buChar char="Ø"/>
              <a:defRPr/>
            </a:pPr>
            <a:endParaRPr lang="en-US" altLang="en-US" sz="2400" b="1" dirty="0" smtClean="0"/>
          </a:p>
          <a:p>
            <a:pPr lvl="1">
              <a:buClr>
                <a:srgbClr val="2B812B"/>
              </a:buClr>
              <a:buFont typeface="Wingdings" panose="05000000000000000000" pitchFamily="2" charset="2"/>
              <a:buChar char="Ø"/>
              <a:defRPr/>
            </a:pPr>
            <a:endParaRPr lang="en-US" altLang="en-US" sz="2400" b="1" dirty="0"/>
          </a:p>
          <a:p>
            <a:pPr lvl="1">
              <a:buClr>
                <a:srgbClr val="2B812B"/>
              </a:buClr>
              <a:buFont typeface="Wingdings" panose="05000000000000000000" pitchFamily="2" charset="2"/>
              <a:buChar char="Ø"/>
              <a:defRPr/>
            </a:pPr>
            <a:endParaRPr lang="en-US" altLang="en-US" sz="2400" b="1" dirty="0" smtClean="0"/>
          </a:p>
          <a:p>
            <a:pPr lvl="1">
              <a:buClr>
                <a:srgbClr val="2B812B"/>
              </a:buClr>
              <a:buFont typeface="Wingdings" panose="05000000000000000000" pitchFamily="2" charset="2"/>
              <a:buChar char="Ø"/>
              <a:defRPr/>
            </a:pPr>
            <a:endParaRPr lang="en-US" altLang="en-US" sz="2400" b="1" dirty="0"/>
          </a:p>
          <a:p>
            <a:pPr lvl="1">
              <a:buClr>
                <a:srgbClr val="2B812B"/>
              </a:buClr>
              <a:buFont typeface="Wingdings" panose="05000000000000000000" pitchFamily="2" charset="2"/>
              <a:buChar char="Ø"/>
              <a:defRPr/>
            </a:pPr>
            <a:endParaRPr lang="en-US" altLang="en-US" sz="2400" b="1" dirty="0" smtClean="0"/>
          </a:p>
          <a:p>
            <a:pPr lvl="1">
              <a:buClr>
                <a:srgbClr val="2B812B"/>
              </a:buClr>
              <a:buFont typeface="Wingdings" panose="05000000000000000000" pitchFamily="2" charset="2"/>
              <a:buChar char="Ø"/>
              <a:defRPr/>
            </a:pPr>
            <a:endParaRPr lang="en-US" altLang="en-US" sz="2400" b="1" dirty="0"/>
          </a:p>
          <a:p>
            <a:pPr lvl="1">
              <a:buClr>
                <a:srgbClr val="2B812B"/>
              </a:buClr>
              <a:buFont typeface="Wingdings" panose="05000000000000000000" pitchFamily="2" charset="2"/>
              <a:buChar char="Ø"/>
              <a:defRPr/>
            </a:pPr>
            <a:endParaRPr lang="en-US" altLang="en-US" sz="2400" b="1" dirty="0" smtClean="0"/>
          </a:p>
          <a:p>
            <a:pPr lvl="1">
              <a:buClr>
                <a:srgbClr val="2B812B"/>
              </a:buClr>
              <a:buFont typeface="Wingdings" panose="05000000000000000000" pitchFamily="2" charset="2"/>
              <a:buChar char="Ø"/>
              <a:defRPr/>
            </a:pPr>
            <a:endParaRPr lang="en-US" altLang="en-US" sz="2400" b="1" dirty="0"/>
          </a:p>
          <a:p>
            <a:pPr lvl="1">
              <a:buClr>
                <a:srgbClr val="2B812B"/>
              </a:buClr>
              <a:buFont typeface="Wingdings" panose="05000000000000000000" pitchFamily="2" charset="2"/>
              <a:buChar char="Ø"/>
              <a:defRPr/>
            </a:pPr>
            <a:endParaRPr lang="en-US" altLang="en-US" sz="2400" b="1" dirty="0" smtClean="0"/>
          </a:p>
          <a:p>
            <a:pPr lvl="1">
              <a:buClr>
                <a:srgbClr val="2B812B"/>
              </a:buClr>
              <a:buFont typeface="Wingdings" panose="05000000000000000000" pitchFamily="2" charset="2"/>
              <a:buChar char="Ø"/>
              <a:defRPr/>
            </a:pPr>
            <a:endParaRPr lang="en-US" altLang="en-US" sz="2400" b="1" dirty="0"/>
          </a:p>
          <a:p>
            <a:pPr lvl="1">
              <a:buClr>
                <a:srgbClr val="2B812B"/>
              </a:buClr>
              <a:buFont typeface="Wingdings" panose="05000000000000000000" pitchFamily="2" charset="2"/>
              <a:buChar char="Ø"/>
              <a:defRPr/>
            </a:pPr>
            <a:endParaRPr lang="en-US" altLang="en-US" sz="2400" b="1" dirty="0" smtClean="0"/>
          </a:p>
        </p:txBody>
      </p:sp>
    </p:spTree>
  </p:cSld>
  <p:clrMapOvr>
    <a:masterClrMapping/>
  </p:clrMapOvr>
  <p:transition spd="med">
    <p:fad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p:cNvSpPr>
            <a:spLocks noGrp="1"/>
          </p:cNvSpPr>
          <p:nvPr>
            <p:ph type="title"/>
          </p:nvPr>
        </p:nvSpPr>
        <p:spPr/>
        <p:txBody>
          <a:bodyPr/>
          <a:lstStyle/>
          <a:p>
            <a:r>
              <a:rPr lang="en-US" altLang="en-US" dirty="0" smtClean="0"/>
              <a:t>Section 2: </a:t>
            </a:r>
            <a:br>
              <a:rPr lang="en-US" altLang="en-US" dirty="0" smtClean="0"/>
            </a:br>
            <a:r>
              <a:rPr lang="en-US" altLang="en-US" dirty="0" smtClean="0"/>
              <a:t>Tools and Technologies</a:t>
            </a:r>
          </a:p>
        </p:txBody>
      </p:sp>
    </p:spTree>
    <p:extLst>
      <p:ext uri="{BB962C8B-B14F-4D97-AF65-F5344CB8AC3E}">
        <p14:creationId xmlns:p14="http://schemas.microsoft.com/office/powerpoint/2010/main" val="3964320808"/>
      </p:ext>
    </p:extLst>
  </p:cSld>
  <p:clrMapOvr>
    <a:masterClrMapping/>
  </p:clrMapOvr>
  <p:transition spd="med">
    <p:fade/>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le 6"/>
          <p:cNvSpPr>
            <a:spLocks noGrp="1"/>
          </p:cNvSpPr>
          <p:nvPr>
            <p:ph type="title"/>
          </p:nvPr>
        </p:nvSpPr>
        <p:spPr/>
        <p:txBody>
          <a:bodyPr>
            <a:normAutofit fontScale="90000"/>
          </a:bodyPr>
          <a:lstStyle/>
          <a:p>
            <a:r>
              <a:rPr lang="en-US" altLang="en-US" dirty="0" smtClean="0"/>
              <a:t>Tools</a:t>
            </a:r>
          </a:p>
        </p:txBody>
      </p:sp>
      <p:sp>
        <p:nvSpPr>
          <p:cNvPr id="23555" name="Content Placeholder 4"/>
          <p:cNvSpPr>
            <a:spLocks noGrp="1"/>
          </p:cNvSpPr>
          <p:nvPr>
            <p:ph type="body" sz="quarter" idx="10"/>
          </p:nvPr>
        </p:nvSpPr>
        <p:spPr>
          <a:xfrm>
            <a:off x="167952" y="1363851"/>
            <a:ext cx="6015872" cy="5494149"/>
          </a:xfrm>
        </p:spPr>
        <p:txBody>
          <a:bodyPr/>
          <a:lstStyle/>
          <a:p>
            <a:pPr lvl="2">
              <a:buSzTx/>
            </a:pPr>
            <a:endParaRPr lang="en-US" altLang="en-US" sz="2400" dirty="0" smtClean="0"/>
          </a:p>
          <a:p>
            <a:pPr lvl="2">
              <a:buSzTx/>
            </a:pPr>
            <a:endParaRPr lang="en-US" altLang="en-US" sz="2400" dirty="0" smtClean="0"/>
          </a:p>
        </p:txBody>
      </p:sp>
      <p:sp>
        <p:nvSpPr>
          <p:cNvPr id="14" name="Content Placeholder 4"/>
          <p:cNvSpPr txBox="1">
            <a:spLocks/>
          </p:cNvSpPr>
          <p:nvPr/>
        </p:nvSpPr>
        <p:spPr bwMode="auto">
          <a:xfrm>
            <a:off x="0" y="1082346"/>
            <a:ext cx="8697070" cy="45536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l" rtl="0" eaLnBrk="0" fontAlgn="base" hangingPunct="0">
              <a:lnSpc>
                <a:spcPct val="114000"/>
              </a:lnSpc>
              <a:spcBef>
                <a:spcPct val="20000"/>
              </a:spcBef>
              <a:spcAft>
                <a:spcPct val="0"/>
              </a:spcAft>
              <a:buClr>
                <a:srgbClr val="F38127"/>
              </a:buClr>
              <a:buSzPct val="100000"/>
              <a:buFont typeface="Arial" pitchFamily="34" charset="0"/>
              <a:buNone/>
              <a:defRPr sz="2000" kern="1200" baseline="0">
                <a:solidFill>
                  <a:schemeClr val="tx1"/>
                </a:solidFill>
                <a:latin typeface="Lucida Sans" panose="020B0602040502020204" pitchFamily="34" charset="0"/>
                <a:ea typeface="Lucida Sans" panose="020B0602040502020204" pitchFamily="34" charset="0"/>
                <a:cs typeface="Lucida Sans" panose="020B0602040502020204" pitchFamily="34" charset="0"/>
              </a:defRPr>
            </a:lvl1pPr>
            <a:lvl2pPr marL="685800" indent="-342900" algn="l" rtl="0" eaLnBrk="0" fontAlgn="base" hangingPunct="0">
              <a:lnSpc>
                <a:spcPct val="114000"/>
              </a:lnSpc>
              <a:spcBef>
                <a:spcPct val="20000"/>
              </a:spcBef>
              <a:spcAft>
                <a:spcPct val="0"/>
              </a:spcAft>
              <a:buClr>
                <a:schemeClr val="tx1"/>
              </a:buClr>
              <a:buSzPct val="100000"/>
              <a:buFont typeface="Arial" panose="020B0604020202020204" pitchFamily="34" charset="0"/>
              <a:buChar char="•"/>
              <a:defRPr sz="2000" kern="1200" baseline="0">
                <a:solidFill>
                  <a:schemeClr val="tx1"/>
                </a:solidFill>
                <a:latin typeface="Lucida Sans" panose="020B0602040502020204" pitchFamily="34" charset="0"/>
                <a:ea typeface="Lucida Sans" panose="020B0602040502020204" pitchFamily="34" charset="0"/>
                <a:cs typeface="Lucida Sans" panose="020B0602040502020204" pitchFamily="34" charset="0"/>
              </a:defRPr>
            </a:lvl2pPr>
            <a:lvl3pPr marL="1143000" indent="-400050" algn="l" rtl="0" eaLnBrk="0" fontAlgn="base" hangingPunct="0">
              <a:lnSpc>
                <a:spcPct val="114000"/>
              </a:lnSpc>
              <a:spcBef>
                <a:spcPct val="20000"/>
              </a:spcBef>
              <a:spcAft>
                <a:spcPct val="0"/>
              </a:spcAft>
              <a:buClr>
                <a:schemeClr val="tx1"/>
              </a:buClr>
              <a:buSzPct val="100000"/>
              <a:buFont typeface="Aharoni" panose="02010803020104030203" pitchFamily="2" charset="-79"/>
              <a:buChar char="—"/>
              <a:defRPr sz="2000" kern="1200" baseline="0">
                <a:solidFill>
                  <a:schemeClr val="tx1"/>
                </a:solidFill>
                <a:latin typeface="Lucida Sans" panose="020B0602040502020204" pitchFamily="34" charset="0"/>
                <a:ea typeface="Lucida Sans" panose="020B0602040502020204" pitchFamily="34" charset="0"/>
                <a:cs typeface="Lucida Sans" panose="020B0602040502020204" pitchFamily="34" charset="0"/>
              </a:defRPr>
            </a:lvl3pPr>
            <a:lvl4pPr marL="1485900" indent="-285750" algn="l" rtl="0" eaLnBrk="0" fontAlgn="base" hangingPunct="0">
              <a:lnSpc>
                <a:spcPct val="114000"/>
              </a:lnSpc>
              <a:spcBef>
                <a:spcPct val="20000"/>
              </a:spcBef>
              <a:spcAft>
                <a:spcPct val="0"/>
              </a:spcAft>
              <a:buClr>
                <a:schemeClr val="tx1"/>
              </a:buClr>
              <a:buSzPct val="100000"/>
              <a:buFont typeface="Arial" panose="020B0604020202020204" pitchFamily="34" charset="0"/>
              <a:buChar char="•"/>
              <a:defRPr sz="2000" kern="1200" baseline="0">
                <a:solidFill>
                  <a:schemeClr val="tx1"/>
                </a:solidFill>
                <a:latin typeface="Lucida Sans" panose="020B0602040502020204" pitchFamily="34" charset="0"/>
                <a:ea typeface="Arial" pitchFamily="-109" charset="0"/>
                <a:cs typeface="Lucida Sans" panose="020B0602040502020204" pitchFamily="34" charset="0"/>
              </a:defRPr>
            </a:lvl4pPr>
            <a:lvl5pPr marL="1433513" indent="-234950" algn="l" rtl="0" eaLnBrk="0" fontAlgn="base" hangingPunct="0">
              <a:lnSpc>
                <a:spcPct val="114000"/>
              </a:lnSpc>
              <a:spcBef>
                <a:spcPct val="20000"/>
              </a:spcBef>
              <a:spcAft>
                <a:spcPct val="0"/>
              </a:spcAft>
              <a:buClr>
                <a:schemeClr val="tx1">
                  <a:lumMod val="65000"/>
                  <a:lumOff val="35000"/>
                </a:schemeClr>
              </a:buClr>
              <a:buSzPct val="100000"/>
              <a:buFont typeface="Arial" charset="0"/>
              <a:buChar char="–"/>
              <a:defRPr sz="2400" kern="1200" baseline="0">
                <a:solidFill>
                  <a:srgbClr val="005596"/>
                </a:solidFill>
                <a:latin typeface="Aharoni" panose="02010803020104030203" pitchFamily="2" charset="-79"/>
                <a:ea typeface="Arial" pitchFamily="-109" charset="0"/>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lvl="1">
              <a:buSzTx/>
            </a:pPr>
            <a:r>
              <a:rPr lang="en-US" altLang="en-US" sz="2400" dirty="0"/>
              <a:t>Different categories of tools can be useful:</a:t>
            </a:r>
          </a:p>
          <a:p>
            <a:pPr lvl="2">
              <a:buSzTx/>
            </a:pPr>
            <a:r>
              <a:rPr lang="en-US" altLang="en-US" sz="2400" dirty="0"/>
              <a:t>Text manipulation: extracts and sorts information</a:t>
            </a:r>
          </a:p>
          <a:p>
            <a:pPr lvl="2">
              <a:buSzTx/>
            </a:pPr>
            <a:r>
              <a:rPr lang="en-US" altLang="en-US" sz="2400" dirty="0" smtClean="0"/>
              <a:t>Automation: repetitive tasks</a:t>
            </a:r>
          </a:p>
          <a:p>
            <a:pPr lvl="2">
              <a:buSzTx/>
            </a:pPr>
            <a:r>
              <a:rPr lang="en-US" altLang="en-US" sz="2400" dirty="0" smtClean="0"/>
              <a:t>Databases: collect and store large amounts </a:t>
            </a:r>
            <a:br>
              <a:rPr lang="en-US" altLang="en-US" sz="2400" dirty="0" smtClean="0"/>
            </a:br>
            <a:r>
              <a:rPr lang="en-US" altLang="en-US" sz="2400" dirty="0" smtClean="0"/>
              <a:t>of data</a:t>
            </a:r>
          </a:p>
          <a:p>
            <a:pPr lvl="1">
              <a:buSzTx/>
            </a:pPr>
            <a:r>
              <a:rPr lang="en-US" altLang="en-US" sz="2400" dirty="0" smtClean="0"/>
              <a:t>Information received in different formats must be processed for existing tools </a:t>
            </a:r>
          </a:p>
          <a:p>
            <a:pPr lvl="1">
              <a:buSzTx/>
            </a:pPr>
            <a:r>
              <a:rPr lang="en-US" altLang="en-US" sz="2400" dirty="0" smtClean="0"/>
              <a:t>CSIRT team must automate its processes</a:t>
            </a:r>
          </a:p>
          <a:p>
            <a:pPr lvl="2">
              <a:buSzTx/>
            </a:pPr>
            <a:endParaRPr lang="en-US" altLang="en-US" sz="2400" dirty="0" smtClean="0"/>
          </a:p>
          <a:p>
            <a:pPr lvl="2">
              <a:buSzTx/>
            </a:pPr>
            <a:endParaRPr lang="en-US" altLang="en-US" sz="2400" dirty="0" smtClean="0"/>
          </a:p>
          <a:p>
            <a:pPr lvl="2">
              <a:buSzTx/>
            </a:pPr>
            <a:endParaRPr lang="en-US" altLang="en-US" sz="2400" dirty="0" smtClean="0"/>
          </a:p>
        </p:txBody>
      </p:sp>
      <p:grpSp>
        <p:nvGrpSpPr>
          <p:cNvPr id="2" name="Group 1"/>
          <p:cNvGrpSpPr/>
          <p:nvPr/>
        </p:nvGrpSpPr>
        <p:grpSpPr>
          <a:xfrm>
            <a:off x="6951161" y="1799610"/>
            <a:ext cx="1913861" cy="1936621"/>
            <a:chOff x="6273209" y="510362"/>
            <a:chExt cx="1913861" cy="1936621"/>
          </a:xfrm>
        </p:grpSpPr>
        <p:pic>
          <p:nvPicPr>
            <p:cNvPr id="2055" name="Picture 7" descr="C:\Users\Tomjwu\AppData\Local\Microsoft\Windows\INetCache\IE\O80ZBAFY\descarga-1024x504[1].png"/>
            <p:cNvPicPr>
              <a:picLocks noChangeAspect="1" noChangeArrowheads="1"/>
            </p:cNvPicPr>
            <p:nvPr/>
          </p:nvPicPr>
          <p:blipFill rotWithShape="1">
            <a:blip r:embed="rId3">
              <a:extLst>
                <a:ext uri="{28A0092B-C50C-407E-A947-70E740481C1C}">
                  <a14:useLocalDpi xmlns:a14="http://schemas.microsoft.com/office/drawing/2010/main" val="0"/>
                </a:ext>
              </a:extLst>
            </a:blip>
            <a:srcRect l="36743" t="56969" r="42326"/>
            <a:stretch/>
          </p:blipFill>
          <p:spPr bwMode="auto">
            <a:xfrm>
              <a:off x="6273209" y="510362"/>
              <a:ext cx="1913861" cy="1936621"/>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7" descr="C:\Users\Tomjwu\AppData\Local\Microsoft\Windows\INetCache\IE\O80ZBAFY\descarga-1024x504[1].png"/>
            <p:cNvPicPr>
              <a:picLocks noChangeAspect="1" noChangeArrowheads="1"/>
            </p:cNvPicPr>
            <p:nvPr/>
          </p:nvPicPr>
          <p:blipFill rotWithShape="1">
            <a:blip r:embed="rId3">
              <a:extLst>
                <a:ext uri="{28A0092B-C50C-407E-A947-70E740481C1C}">
                  <a14:useLocalDpi xmlns:a14="http://schemas.microsoft.com/office/drawing/2010/main" val="0"/>
                </a:ext>
              </a:extLst>
            </a:blip>
            <a:srcRect l="51836" t="68841" r="47664" b="29254"/>
            <a:stretch/>
          </p:blipFill>
          <p:spPr bwMode="auto">
            <a:xfrm>
              <a:off x="7632756" y="883717"/>
              <a:ext cx="120594" cy="157708"/>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2991605470"/>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4">
                                            <p:txEl>
                                              <p:pRg st="0" end="0"/>
                                            </p:txEl>
                                          </p:spTgt>
                                        </p:tgtEl>
                                        <p:attrNameLst>
                                          <p:attrName>style.visibility</p:attrName>
                                        </p:attrNameLst>
                                      </p:cBhvr>
                                      <p:to>
                                        <p:strVal val="visible"/>
                                      </p:to>
                                    </p:set>
                                    <p:animEffect transition="in" filter="fade">
                                      <p:cBhvr>
                                        <p:cTn id="7" dur="500"/>
                                        <p:tgtEl>
                                          <p:spTgt spid="1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4">
                                            <p:txEl>
                                              <p:pRg st="1" end="1"/>
                                            </p:txEl>
                                          </p:spTgt>
                                        </p:tgtEl>
                                        <p:attrNameLst>
                                          <p:attrName>style.visibility</p:attrName>
                                        </p:attrNameLst>
                                      </p:cBhvr>
                                      <p:to>
                                        <p:strVal val="visible"/>
                                      </p:to>
                                    </p:set>
                                    <p:animEffect transition="in" filter="fade">
                                      <p:cBhvr>
                                        <p:cTn id="12" dur="500"/>
                                        <p:tgtEl>
                                          <p:spTgt spid="1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4">
                                            <p:txEl>
                                              <p:pRg st="2" end="2"/>
                                            </p:txEl>
                                          </p:spTgt>
                                        </p:tgtEl>
                                        <p:attrNameLst>
                                          <p:attrName>style.visibility</p:attrName>
                                        </p:attrNameLst>
                                      </p:cBhvr>
                                      <p:to>
                                        <p:strVal val="visible"/>
                                      </p:to>
                                    </p:set>
                                    <p:animEffect transition="in" filter="fade">
                                      <p:cBhvr>
                                        <p:cTn id="17" dur="500"/>
                                        <p:tgtEl>
                                          <p:spTgt spid="14">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4">
                                            <p:txEl>
                                              <p:pRg st="3" end="3"/>
                                            </p:txEl>
                                          </p:spTgt>
                                        </p:tgtEl>
                                        <p:attrNameLst>
                                          <p:attrName>style.visibility</p:attrName>
                                        </p:attrNameLst>
                                      </p:cBhvr>
                                      <p:to>
                                        <p:strVal val="visible"/>
                                      </p:to>
                                    </p:set>
                                    <p:animEffect transition="in" filter="fade">
                                      <p:cBhvr>
                                        <p:cTn id="22" dur="500"/>
                                        <p:tgtEl>
                                          <p:spTgt spid="14">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14">
                                            <p:txEl>
                                              <p:pRg st="4" end="4"/>
                                            </p:txEl>
                                          </p:spTgt>
                                        </p:tgtEl>
                                        <p:attrNameLst>
                                          <p:attrName>style.visibility</p:attrName>
                                        </p:attrNameLst>
                                      </p:cBhvr>
                                      <p:to>
                                        <p:strVal val="visible"/>
                                      </p:to>
                                    </p:set>
                                    <p:animEffect transition="in" filter="fade">
                                      <p:cBhvr>
                                        <p:cTn id="27" dur="500"/>
                                        <p:tgtEl>
                                          <p:spTgt spid="14">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14">
                                            <p:txEl>
                                              <p:pRg st="5" end="5"/>
                                            </p:txEl>
                                          </p:spTgt>
                                        </p:tgtEl>
                                        <p:attrNameLst>
                                          <p:attrName>style.visibility</p:attrName>
                                        </p:attrNameLst>
                                      </p:cBhvr>
                                      <p:to>
                                        <p:strVal val="visible"/>
                                      </p:to>
                                    </p:set>
                                    <p:animEffect transition="in" filter="fade">
                                      <p:cBhvr>
                                        <p:cTn id="32" dur="500"/>
                                        <p:tgtEl>
                                          <p:spTgt spid="14">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le 6"/>
          <p:cNvSpPr>
            <a:spLocks noGrp="1"/>
          </p:cNvSpPr>
          <p:nvPr>
            <p:ph type="title"/>
          </p:nvPr>
        </p:nvSpPr>
        <p:spPr/>
        <p:txBody>
          <a:bodyPr>
            <a:normAutofit fontScale="90000"/>
          </a:bodyPr>
          <a:lstStyle/>
          <a:p>
            <a:r>
              <a:rPr lang="en-US" altLang="en-US" dirty="0" smtClean="0"/>
              <a:t>Tools</a:t>
            </a:r>
          </a:p>
        </p:txBody>
      </p:sp>
      <p:sp>
        <p:nvSpPr>
          <p:cNvPr id="23555" name="Content Placeholder 4"/>
          <p:cNvSpPr>
            <a:spLocks noGrp="1"/>
          </p:cNvSpPr>
          <p:nvPr>
            <p:ph type="body" sz="quarter" idx="10"/>
          </p:nvPr>
        </p:nvSpPr>
        <p:spPr>
          <a:xfrm>
            <a:off x="167952" y="976393"/>
            <a:ext cx="8770776" cy="5881607"/>
          </a:xfrm>
        </p:spPr>
        <p:txBody>
          <a:bodyPr/>
          <a:lstStyle/>
          <a:p>
            <a:pPr lvl="1">
              <a:buSzTx/>
            </a:pPr>
            <a:r>
              <a:rPr lang="en-US" altLang="en-US" sz="2400" dirty="0" smtClean="0"/>
              <a:t>Network auditing tools</a:t>
            </a:r>
          </a:p>
          <a:p>
            <a:pPr lvl="2">
              <a:buSzTx/>
            </a:pPr>
            <a:r>
              <a:rPr lang="en-US" altLang="en-US" dirty="0" smtClean="0"/>
              <a:t>AbuseHelper</a:t>
            </a:r>
          </a:p>
          <a:p>
            <a:pPr lvl="2">
              <a:buSzTx/>
            </a:pPr>
            <a:r>
              <a:rPr lang="en-US" altLang="en-US" dirty="0" smtClean="0"/>
              <a:t>Wireshark</a:t>
            </a:r>
          </a:p>
          <a:p>
            <a:pPr lvl="1">
              <a:buSzTx/>
            </a:pPr>
            <a:r>
              <a:rPr lang="en-US" altLang="en-US" sz="2400" dirty="0" smtClean="0"/>
              <a:t>Network intrusion </a:t>
            </a:r>
            <a:br>
              <a:rPr lang="en-US" altLang="en-US" sz="2400" dirty="0" smtClean="0"/>
            </a:br>
            <a:r>
              <a:rPr lang="en-US" altLang="en-US" sz="2400" dirty="0" smtClean="0"/>
              <a:t>detection tools</a:t>
            </a:r>
          </a:p>
          <a:p>
            <a:pPr lvl="2">
              <a:buSzTx/>
            </a:pPr>
            <a:r>
              <a:rPr lang="en-US" altLang="en-US" dirty="0" smtClean="0"/>
              <a:t>Snort</a:t>
            </a:r>
          </a:p>
          <a:p>
            <a:pPr marL="628650" lvl="1">
              <a:buSzTx/>
            </a:pPr>
            <a:r>
              <a:rPr lang="en-US" altLang="en-US" sz="2400" dirty="0" smtClean="0"/>
              <a:t>Forensics tools </a:t>
            </a:r>
          </a:p>
          <a:p>
            <a:pPr marL="1085850" lvl="2">
              <a:buSzTx/>
            </a:pPr>
            <a:r>
              <a:rPr lang="en-US" altLang="en-US" dirty="0" smtClean="0"/>
              <a:t>Sleuth Kit</a:t>
            </a:r>
          </a:p>
          <a:p>
            <a:pPr marL="1085850" lvl="2">
              <a:buSzTx/>
            </a:pPr>
            <a:r>
              <a:rPr lang="en-US" altLang="en-US" dirty="0" smtClean="0"/>
              <a:t>EnCase</a:t>
            </a:r>
            <a:endParaRPr lang="en-US" altLang="en-US" dirty="0"/>
          </a:p>
          <a:p>
            <a:pPr marL="628650" lvl="1">
              <a:buSzTx/>
            </a:pPr>
            <a:r>
              <a:rPr lang="en-US" altLang="en-US" sz="2400" dirty="0"/>
              <a:t>Network </a:t>
            </a:r>
            <a:r>
              <a:rPr lang="en-US" altLang="en-US" sz="2400" dirty="0" smtClean="0"/>
              <a:t>analysis</a:t>
            </a:r>
            <a:endParaRPr lang="en-US" altLang="en-US" sz="2400" dirty="0"/>
          </a:p>
          <a:p>
            <a:pPr marL="1085850" lvl="2">
              <a:buSzTx/>
            </a:pPr>
            <a:r>
              <a:rPr lang="en-US" altLang="en-US" dirty="0" smtClean="0"/>
              <a:t>whois</a:t>
            </a:r>
          </a:p>
          <a:p>
            <a:pPr marL="1085850" lvl="2">
              <a:buSzTx/>
            </a:pPr>
            <a:r>
              <a:rPr lang="en-US" altLang="en-US" dirty="0" smtClean="0"/>
              <a:t>Splunk</a:t>
            </a:r>
          </a:p>
          <a:p>
            <a:pPr marL="1085850" lvl="2">
              <a:buSzTx/>
            </a:pPr>
            <a:r>
              <a:rPr lang="en-US" altLang="en-US" dirty="0" smtClean="0"/>
              <a:t>dig</a:t>
            </a:r>
          </a:p>
        </p:txBody>
      </p:sp>
      <p:pic>
        <p:nvPicPr>
          <p:cNvPr id="6" name="Picture 6" descr="C:\Users\Alan\AppData\Local\Microsoft\Windows\INetCache\IE\1ETG3G89\toolbox.0[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50604" y="2983423"/>
            <a:ext cx="2952290" cy="1945038"/>
          </a:xfrm>
          <a:prstGeom prst="rect">
            <a:avLst/>
          </a:prstGeom>
          <a:noFill/>
          <a:extLst>
            <a:ext uri="{909E8E84-426E-40DD-AFC4-6F175D3DCCD1}">
              <a14:hiddenFill xmlns:a14="http://schemas.microsoft.com/office/drawing/2010/main">
                <a:solidFill>
                  <a:srgbClr val="FFFFFF"/>
                </a:solidFill>
              </a14:hiddenFill>
            </a:ext>
          </a:extLst>
        </p:spPr>
      </p:pic>
      <p:sp>
        <p:nvSpPr>
          <p:cNvPr id="5" name="Content Placeholder 4"/>
          <p:cNvSpPr txBox="1">
            <a:spLocks/>
          </p:cNvSpPr>
          <p:nvPr/>
        </p:nvSpPr>
        <p:spPr bwMode="auto">
          <a:xfrm>
            <a:off x="4708791" y="998676"/>
            <a:ext cx="4016750" cy="5657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l" rtl="0" eaLnBrk="0" fontAlgn="base" hangingPunct="0">
              <a:lnSpc>
                <a:spcPct val="114000"/>
              </a:lnSpc>
              <a:spcBef>
                <a:spcPct val="20000"/>
              </a:spcBef>
              <a:spcAft>
                <a:spcPct val="0"/>
              </a:spcAft>
              <a:buClr>
                <a:srgbClr val="F38127"/>
              </a:buClr>
              <a:buSzPct val="100000"/>
              <a:buFont typeface="Arial" pitchFamily="34" charset="0"/>
              <a:buNone/>
              <a:defRPr sz="2000" kern="1200" baseline="0">
                <a:solidFill>
                  <a:schemeClr val="tx1"/>
                </a:solidFill>
                <a:latin typeface="Lucida Sans" panose="020B0602040502020204" pitchFamily="34" charset="0"/>
                <a:ea typeface="Lucida Sans" panose="020B0602040502020204" pitchFamily="34" charset="0"/>
                <a:cs typeface="Lucida Sans" panose="020B0602040502020204" pitchFamily="34" charset="0"/>
              </a:defRPr>
            </a:lvl1pPr>
            <a:lvl2pPr marL="685800" indent="-342900" algn="l" rtl="0" eaLnBrk="0" fontAlgn="base" hangingPunct="0">
              <a:lnSpc>
                <a:spcPct val="114000"/>
              </a:lnSpc>
              <a:spcBef>
                <a:spcPct val="20000"/>
              </a:spcBef>
              <a:spcAft>
                <a:spcPct val="0"/>
              </a:spcAft>
              <a:buClr>
                <a:schemeClr val="tx1"/>
              </a:buClr>
              <a:buSzPct val="100000"/>
              <a:buFont typeface="Arial" panose="020B0604020202020204" pitchFamily="34" charset="0"/>
              <a:buChar char="•"/>
              <a:defRPr sz="2000" kern="1200" baseline="0">
                <a:solidFill>
                  <a:schemeClr val="tx1"/>
                </a:solidFill>
                <a:latin typeface="Lucida Sans" panose="020B0602040502020204" pitchFamily="34" charset="0"/>
                <a:ea typeface="Lucida Sans" panose="020B0602040502020204" pitchFamily="34" charset="0"/>
                <a:cs typeface="Lucida Sans" panose="020B0602040502020204" pitchFamily="34" charset="0"/>
              </a:defRPr>
            </a:lvl2pPr>
            <a:lvl3pPr marL="1143000" indent="-400050" algn="l" rtl="0" eaLnBrk="0" fontAlgn="base" hangingPunct="0">
              <a:lnSpc>
                <a:spcPct val="114000"/>
              </a:lnSpc>
              <a:spcBef>
                <a:spcPct val="20000"/>
              </a:spcBef>
              <a:spcAft>
                <a:spcPct val="0"/>
              </a:spcAft>
              <a:buClr>
                <a:schemeClr val="tx1"/>
              </a:buClr>
              <a:buSzPct val="100000"/>
              <a:buFont typeface="Aharoni" panose="02010803020104030203" pitchFamily="2" charset="-79"/>
              <a:buChar char="—"/>
              <a:defRPr sz="2000" kern="1200" baseline="0">
                <a:solidFill>
                  <a:schemeClr val="tx1"/>
                </a:solidFill>
                <a:latin typeface="Lucida Sans" panose="020B0602040502020204" pitchFamily="34" charset="0"/>
                <a:ea typeface="Lucida Sans" panose="020B0602040502020204" pitchFamily="34" charset="0"/>
                <a:cs typeface="Lucida Sans" panose="020B0602040502020204" pitchFamily="34" charset="0"/>
              </a:defRPr>
            </a:lvl3pPr>
            <a:lvl4pPr marL="1485900" indent="-285750" algn="l" rtl="0" eaLnBrk="0" fontAlgn="base" hangingPunct="0">
              <a:lnSpc>
                <a:spcPct val="114000"/>
              </a:lnSpc>
              <a:spcBef>
                <a:spcPct val="20000"/>
              </a:spcBef>
              <a:spcAft>
                <a:spcPct val="0"/>
              </a:spcAft>
              <a:buClr>
                <a:schemeClr val="tx1"/>
              </a:buClr>
              <a:buSzPct val="100000"/>
              <a:buFont typeface="Arial" panose="020B0604020202020204" pitchFamily="34" charset="0"/>
              <a:buChar char="•"/>
              <a:defRPr sz="2000" kern="1200" baseline="0">
                <a:solidFill>
                  <a:schemeClr val="tx1"/>
                </a:solidFill>
                <a:latin typeface="Lucida Sans" panose="020B0602040502020204" pitchFamily="34" charset="0"/>
                <a:ea typeface="Arial" pitchFamily="-109" charset="0"/>
                <a:cs typeface="Lucida Sans" panose="020B0602040502020204" pitchFamily="34" charset="0"/>
              </a:defRPr>
            </a:lvl4pPr>
            <a:lvl5pPr marL="1433513" indent="-234950" algn="l" rtl="0" eaLnBrk="0" fontAlgn="base" hangingPunct="0">
              <a:lnSpc>
                <a:spcPct val="114000"/>
              </a:lnSpc>
              <a:spcBef>
                <a:spcPct val="20000"/>
              </a:spcBef>
              <a:spcAft>
                <a:spcPct val="0"/>
              </a:spcAft>
              <a:buClr>
                <a:schemeClr val="tx1">
                  <a:lumMod val="65000"/>
                  <a:lumOff val="35000"/>
                </a:schemeClr>
              </a:buClr>
              <a:buSzPct val="100000"/>
              <a:buFont typeface="Arial" charset="0"/>
              <a:buChar char="–"/>
              <a:defRPr sz="2400" kern="1200" baseline="0">
                <a:solidFill>
                  <a:srgbClr val="005596"/>
                </a:solidFill>
                <a:latin typeface="Aharoni" panose="02010803020104030203" pitchFamily="2" charset="-79"/>
                <a:ea typeface="Arial" pitchFamily="-109" charset="0"/>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628650" lvl="1">
              <a:buSzTx/>
            </a:pPr>
            <a:r>
              <a:rPr lang="en-US" altLang="en-US" sz="2400" dirty="0"/>
              <a:t>Encryption</a:t>
            </a:r>
          </a:p>
          <a:p>
            <a:pPr marL="1085850" lvl="2">
              <a:buSzTx/>
            </a:pPr>
            <a:r>
              <a:rPr lang="en-US" altLang="en-US" dirty="0" smtClean="0"/>
              <a:t>GnuPG</a:t>
            </a:r>
            <a:endParaRPr lang="en-US" altLang="en-US" sz="2400" dirty="0" smtClean="0"/>
          </a:p>
          <a:p>
            <a:pPr lvl="2">
              <a:buSzTx/>
            </a:pPr>
            <a:endParaRPr lang="en-US" altLang="en-US" sz="2400" dirty="0" smtClean="0"/>
          </a:p>
          <a:p>
            <a:pPr lvl="2">
              <a:buSzTx/>
            </a:pPr>
            <a:endParaRPr lang="en-US" altLang="en-US" sz="2400" dirty="0" smtClean="0"/>
          </a:p>
        </p:txBody>
      </p:sp>
    </p:spTree>
    <p:extLst>
      <p:ext uri="{BB962C8B-B14F-4D97-AF65-F5344CB8AC3E}">
        <p14:creationId xmlns:p14="http://schemas.microsoft.com/office/powerpoint/2010/main" val="1217200072"/>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3555">
                                            <p:txEl>
                                              <p:pRg st="1" end="1"/>
                                            </p:txEl>
                                          </p:spTgt>
                                        </p:tgtEl>
                                        <p:attrNameLst>
                                          <p:attrName>style.visibility</p:attrName>
                                        </p:attrNameLst>
                                      </p:cBhvr>
                                      <p:to>
                                        <p:strVal val="visible"/>
                                      </p:to>
                                    </p:set>
                                    <p:animEffect transition="in" filter="fade">
                                      <p:cBhvr>
                                        <p:cTn id="7" dur="500"/>
                                        <p:tgtEl>
                                          <p:spTgt spid="23555">
                                            <p:txEl>
                                              <p:pRg st="1" end="1"/>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23555">
                                            <p:txEl>
                                              <p:pRg st="2" end="2"/>
                                            </p:txEl>
                                          </p:spTgt>
                                        </p:tgtEl>
                                        <p:attrNameLst>
                                          <p:attrName>style.visibility</p:attrName>
                                        </p:attrNameLst>
                                      </p:cBhvr>
                                      <p:to>
                                        <p:strVal val="visible"/>
                                      </p:to>
                                    </p:set>
                                    <p:animEffect transition="in" filter="fade">
                                      <p:cBhvr>
                                        <p:cTn id="10" dur="500"/>
                                        <p:tgtEl>
                                          <p:spTgt spid="23555">
                                            <p:txEl>
                                              <p:pRg st="2" end="2"/>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23555">
                                            <p:txEl>
                                              <p:pRg st="4" end="4"/>
                                            </p:txEl>
                                          </p:spTgt>
                                        </p:tgtEl>
                                        <p:attrNameLst>
                                          <p:attrName>style.visibility</p:attrName>
                                        </p:attrNameLst>
                                      </p:cBhvr>
                                      <p:to>
                                        <p:strVal val="visible"/>
                                      </p:to>
                                    </p:set>
                                    <p:animEffect transition="in" filter="fade">
                                      <p:cBhvr>
                                        <p:cTn id="15" dur="500"/>
                                        <p:tgtEl>
                                          <p:spTgt spid="23555">
                                            <p:txEl>
                                              <p:pRg st="4" end="4"/>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23555">
                                            <p:txEl>
                                              <p:pRg st="6" end="6"/>
                                            </p:txEl>
                                          </p:spTgt>
                                        </p:tgtEl>
                                        <p:attrNameLst>
                                          <p:attrName>style.visibility</p:attrName>
                                        </p:attrNameLst>
                                      </p:cBhvr>
                                      <p:to>
                                        <p:strVal val="visible"/>
                                      </p:to>
                                    </p:set>
                                    <p:animEffect transition="in" filter="fade">
                                      <p:cBhvr>
                                        <p:cTn id="20" dur="500"/>
                                        <p:tgtEl>
                                          <p:spTgt spid="23555">
                                            <p:txEl>
                                              <p:pRg st="6" end="6"/>
                                            </p:txEl>
                                          </p:spTgt>
                                        </p:tgtEl>
                                      </p:cBhvr>
                                    </p:animEffect>
                                  </p:childTnLst>
                                </p:cTn>
                              </p:par>
                              <p:par>
                                <p:cTn id="21" presetID="10" presetClass="entr" presetSubtype="0" fill="hold" nodeType="withEffect">
                                  <p:stCondLst>
                                    <p:cond delay="0"/>
                                  </p:stCondLst>
                                  <p:childTnLst>
                                    <p:set>
                                      <p:cBhvr>
                                        <p:cTn id="22" dur="1" fill="hold">
                                          <p:stCondLst>
                                            <p:cond delay="0"/>
                                          </p:stCondLst>
                                        </p:cTn>
                                        <p:tgtEl>
                                          <p:spTgt spid="23555">
                                            <p:txEl>
                                              <p:pRg st="7" end="7"/>
                                            </p:txEl>
                                          </p:spTgt>
                                        </p:tgtEl>
                                        <p:attrNameLst>
                                          <p:attrName>style.visibility</p:attrName>
                                        </p:attrNameLst>
                                      </p:cBhvr>
                                      <p:to>
                                        <p:strVal val="visible"/>
                                      </p:to>
                                    </p:set>
                                    <p:animEffect transition="in" filter="fade">
                                      <p:cBhvr>
                                        <p:cTn id="23" dur="500"/>
                                        <p:tgtEl>
                                          <p:spTgt spid="23555">
                                            <p:txEl>
                                              <p:pRg st="7" end="7"/>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nodeType="clickEffect">
                                  <p:stCondLst>
                                    <p:cond delay="0"/>
                                  </p:stCondLst>
                                  <p:childTnLst>
                                    <p:set>
                                      <p:cBhvr>
                                        <p:cTn id="27" dur="1" fill="hold">
                                          <p:stCondLst>
                                            <p:cond delay="0"/>
                                          </p:stCondLst>
                                        </p:cTn>
                                        <p:tgtEl>
                                          <p:spTgt spid="23555">
                                            <p:txEl>
                                              <p:pRg st="9" end="9"/>
                                            </p:txEl>
                                          </p:spTgt>
                                        </p:tgtEl>
                                        <p:attrNameLst>
                                          <p:attrName>style.visibility</p:attrName>
                                        </p:attrNameLst>
                                      </p:cBhvr>
                                      <p:to>
                                        <p:strVal val="visible"/>
                                      </p:to>
                                    </p:set>
                                    <p:animEffect transition="in" filter="fade">
                                      <p:cBhvr>
                                        <p:cTn id="28" dur="500"/>
                                        <p:tgtEl>
                                          <p:spTgt spid="23555">
                                            <p:txEl>
                                              <p:pRg st="9" end="9"/>
                                            </p:txEl>
                                          </p:spTgt>
                                        </p:tgtEl>
                                      </p:cBhvr>
                                    </p:animEffect>
                                  </p:childTnLst>
                                </p:cTn>
                              </p:par>
                              <p:par>
                                <p:cTn id="29" presetID="10" presetClass="entr" presetSubtype="0" fill="hold" nodeType="withEffect">
                                  <p:stCondLst>
                                    <p:cond delay="0"/>
                                  </p:stCondLst>
                                  <p:childTnLst>
                                    <p:set>
                                      <p:cBhvr>
                                        <p:cTn id="30" dur="1" fill="hold">
                                          <p:stCondLst>
                                            <p:cond delay="0"/>
                                          </p:stCondLst>
                                        </p:cTn>
                                        <p:tgtEl>
                                          <p:spTgt spid="23555">
                                            <p:txEl>
                                              <p:pRg st="10" end="10"/>
                                            </p:txEl>
                                          </p:spTgt>
                                        </p:tgtEl>
                                        <p:attrNameLst>
                                          <p:attrName>style.visibility</p:attrName>
                                        </p:attrNameLst>
                                      </p:cBhvr>
                                      <p:to>
                                        <p:strVal val="visible"/>
                                      </p:to>
                                    </p:set>
                                    <p:animEffect transition="in" filter="fade">
                                      <p:cBhvr>
                                        <p:cTn id="31" dur="500"/>
                                        <p:tgtEl>
                                          <p:spTgt spid="23555">
                                            <p:txEl>
                                              <p:pRg st="10" end="10"/>
                                            </p:txEl>
                                          </p:spTgt>
                                        </p:tgtEl>
                                      </p:cBhvr>
                                    </p:animEffect>
                                  </p:childTnLst>
                                </p:cTn>
                              </p:par>
                              <p:par>
                                <p:cTn id="32" presetID="10" presetClass="entr" presetSubtype="0" fill="hold" nodeType="withEffect">
                                  <p:stCondLst>
                                    <p:cond delay="0"/>
                                  </p:stCondLst>
                                  <p:childTnLst>
                                    <p:set>
                                      <p:cBhvr>
                                        <p:cTn id="33" dur="1" fill="hold">
                                          <p:stCondLst>
                                            <p:cond delay="0"/>
                                          </p:stCondLst>
                                        </p:cTn>
                                        <p:tgtEl>
                                          <p:spTgt spid="23555">
                                            <p:txEl>
                                              <p:pRg st="11" end="11"/>
                                            </p:txEl>
                                          </p:spTgt>
                                        </p:tgtEl>
                                        <p:attrNameLst>
                                          <p:attrName>style.visibility</p:attrName>
                                        </p:attrNameLst>
                                      </p:cBhvr>
                                      <p:to>
                                        <p:strVal val="visible"/>
                                      </p:to>
                                    </p:set>
                                    <p:animEffect transition="in" filter="fade">
                                      <p:cBhvr>
                                        <p:cTn id="34" dur="500"/>
                                        <p:tgtEl>
                                          <p:spTgt spid="23555">
                                            <p:txEl>
                                              <p:pRg st="11" end="11"/>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nodeType="clickEffect">
                                  <p:stCondLst>
                                    <p:cond delay="0"/>
                                  </p:stCondLst>
                                  <p:childTnLst>
                                    <p:set>
                                      <p:cBhvr>
                                        <p:cTn id="38" dur="1" fill="hold">
                                          <p:stCondLst>
                                            <p:cond delay="0"/>
                                          </p:stCondLst>
                                        </p:cTn>
                                        <p:tgtEl>
                                          <p:spTgt spid="5">
                                            <p:txEl>
                                              <p:pRg st="1" end="1"/>
                                            </p:txEl>
                                          </p:spTgt>
                                        </p:tgtEl>
                                        <p:attrNameLst>
                                          <p:attrName>style.visibility</p:attrName>
                                        </p:attrNameLst>
                                      </p:cBhvr>
                                      <p:to>
                                        <p:strVal val="visible"/>
                                      </p:to>
                                    </p:set>
                                    <p:animEffect transition="in" filter="fade">
                                      <p:cBhvr>
                                        <p:cTn id="39" dur="500"/>
                                        <p:tgtEl>
                                          <p:spTgt spid="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le 6"/>
          <p:cNvSpPr>
            <a:spLocks noGrp="1"/>
          </p:cNvSpPr>
          <p:nvPr>
            <p:ph type="title"/>
          </p:nvPr>
        </p:nvSpPr>
        <p:spPr/>
        <p:txBody>
          <a:bodyPr>
            <a:normAutofit fontScale="90000"/>
          </a:bodyPr>
          <a:lstStyle/>
          <a:p>
            <a:r>
              <a:rPr lang="en-US" altLang="en-US" dirty="0" smtClean="0"/>
              <a:t>Tools</a:t>
            </a:r>
          </a:p>
        </p:txBody>
      </p:sp>
      <p:sp>
        <p:nvSpPr>
          <p:cNvPr id="23555" name="Content Placeholder 4"/>
          <p:cNvSpPr>
            <a:spLocks noGrp="1"/>
          </p:cNvSpPr>
          <p:nvPr>
            <p:ph type="body" sz="quarter" idx="10"/>
          </p:nvPr>
        </p:nvSpPr>
        <p:spPr>
          <a:xfrm>
            <a:off x="167952" y="998676"/>
            <a:ext cx="8770776" cy="5657850"/>
          </a:xfrm>
        </p:spPr>
        <p:txBody>
          <a:bodyPr/>
          <a:lstStyle/>
          <a:p>
            <a:pPr marL="628650" lvl="1">
              <a:buSzTx/>
            </a:pPr>
            <a:r>
              <a:rPr lang="en-US" altLang="en-US" sz="2400" dirty="0" smtClean="0"/>
              <a:t>Incident-tracking tools</a:t>
            </a:r>
          </a:p>
          <a:p>
            <a:pPr marL="1028700" lvl="2">
              <a:buSzTx/>
            </a:pPr>
            <a:r>
              <a:rPr lang="en-US" altLang="en-US" dirty="0"/>
              <a:t>RTIR</a:t>
            </a:r>
          </a:p>
          <a:p>
            <a:pPr marL="571500" lvl="1">
              <a:buSzTx/>
            </a:pPr>
            <a:r>
              <a:rPr lang="en-US" altLang="en-US" sz="2400" dirty="0" smtClean="0"/>
              <a:t>Command-line tools</a:t>
            </a:r>
          </a:p>
          <a:p>
            <a:pPr marL="1028700" lvl="2">
              <a:buSzTx/>
            </a:pPr>
            <a:r>
              <a:rPr lang="en-US" altLang="en-US" dirty="0" smtClean="0"/>
              <a:t>sed</a:t>
            </a:r>
          </a:p>
          <a:p>
            <a:pPr marL="1028700" lvl="2">
              <a:buSzTx/>
            </a:pPr>
            <a:r>
              <a:rPr lang="en-US" altLang="en-US" dirty="0" smtClean="0"/>
              <a:t>AWK</a:t>
            </a:r>
          </a:p>
          <a:p>
            <a:pPr marL="1028700" lvl="2">
              <a:buSzTx/>
            </a:pPr>
            <a:r>
              <a:rPr lang="en-US" altLang="en-US" dirty="0"/>
              <a:t>g</a:t>
            </a:r>
            <a:r>
              <a:rPr lang="en-US" altLang="en-US" dirty="0" smtClean="0"/>
              <a:t>rep</a:t>
            </a:r>
          </a:p>
          <a:p>
            <a:pPr marL="571500" lvl="1">
              <a:buSzTx/>
            </a:pPr>
            <a:r>
              <a:rPr lang="en-US" altLang="en-US" sz="2400" dirty="0" smtClean="0"/>
              <a:t>Scripting languages</a:t>
            </a:r>
          </a:p>
          <a:p>
            <a:pPr marL="1028700" lvl="2">
              <a:buSzTx/>
            </a:pPr>
            <a:r>
              <a:rPr lang="en-US" altLang="en-US" dirty="0" smtClean="0"/>
              <a:t>Python</a:t>
            </a:r>
          </a:p>
          <a:p>
            <a:pPr marL="1028700" lvl="2">
              <a:buSzTx/>
            </a:pPr>
            <a:r>
              <a:rPr lang="en-US" altLang="en-US" dirty="0" smtClean="0"/>
              <a:t>Perl</a:t>
            </a:r>
            <a:endParaRPr lang="en-US" altLang="en-US" sz="2400" dirty="0" smtClean="0"/>
          </a:p>
          <a:p>
            <a:pPr lvl="2">
              <a:buSzTx/>
            </a:pPr>
            <a:endParaRPr lang="en-US" altLang="en-US" sz="2400" dirty="0" smtClean="0"/>
          </a:p>
          <a:p>
            <a:pPr lvl="2">
              <a:buSzTx/>
            </a:pPr>
            <a:endParaRPr lang="en-US" altLang="en-US" sz="2400" dirty="0" smtClean="0"/>
          </a:p>
          <a:p>
            <a:pPr lvl="2">
              <a:buSzTx/>
            </a:pPr>
            <a:endParaRPr lang="en-US" altLang="en-US" sz="2400" dirty="0" smtClean="0"/>
          </a:p>
        </p:txBody>
      </p:sp>
      <p:pic>
        <p:nvPicPr>
          <p:cNvPr id="2054" name="Picture 6" descr="C:\Users\Alan\AppData\Local\Microsoft\Windows\INetCache\IE\1ETG3G89\toolbox.0[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50604" y="2983423"/>
            <a:ext cx="2952290" cy="1945038"/>
          </a:xfrm>
          <a:prstGeom prst="rect">
            <a:avLst/>
          </a:prstGeom>
          <a:noFill/>
          <a:extLst>
            <a:ext uri="{909E8E84-426E-40DD-AFC4-6F175D3DCCD1}">
              <a14:hiddenFill xmlns:a14="http://schemas.microsoft.com/office/drawing/2010/main">
                <a:solidFill>
                  <a:srgbClr val="FFFFFF"/>
                </a:solidFill>
              </a14:hiddenFill>
            </a:ext>
          </a:extLst>
        </p:spPr>
      </p:pic>
      <p:sp>
        <p:nvSpPr>
          <p:cNvPr id="6" name="Content Placeholder 4"/>
          <p:cNvSpPr txBox="1">
            <a:spLocks/>
          </p:cNvSpPr>
          <p:nvPr/>
        </p:nvSpPr>
        <p:spPr bwMode="auto">
          <a:xfrm>
            <a:off x="4708791" y="998676"/>
            <a:ext cx="4016750" cy="5657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l" rtl="0" eaLnBrk="0" fontAlgn="base" hangingPunct="0">
              <a:lnSpc>
                <a:spcPct val="114000"/>
              </a:lnSpc>
              <a:spcBef>
                <a:spcPct val="20000"/>
              </a:spcBef>
              <a:spcAft>
                <a:spcPct val="0"/>
              </a:spcAft>
              <a:buClr>
                <a:srgbClr val="F38127"/>
              </a:buClr>
              <a:buSzPct val="100000"/>
              <a:buFont typeface="Arial" pitchFamily="34" charset="0"/>
              <a:buNone/>
              <a:defRPr sz="2000" kern="1200" baseline="0">
                <a:solidFill>
                  <a:schemeClr val="tx1"/>
                </a:solidFill>
                <a:latin typeface="Lucida Sans" panose="020B0602040502020204" pitchFamily="34" charset="0"/>
                <a:ea typeface="Lucida Sans" panose="020B0602040502020204" pitchFamily="34" charset="0"/>
                <a:cs typeface="Lucida Sans" panose="020B0602040502020204" pitchFamily="34" charset="0"/>
              </a:defRPr>
            </a:lvl1pPr>
            <a:lvl2pPr marL="685800" indent="-342900" algn="l" rtl="0" eaLnBrk="0" fontAlgn="base" hangingPunct="0">
              <a:lnSpc>
                <a:spcPct val="114000"/>
              </a:lnSpc>
              <a:spcBef>
                <a:spcPct val="20000"/>
              </a:spcBef>
              <a:spcAft>
                <a:spcPct val="0"/>
              </a:spcAft>
              <a:buClr>
                <a:schemeClr val="tx1"/>
              </a:buClr>
              <a:buSzPct val="100000"/>
              <a:buFont typeface="Arial" panose="020B0604020202020204" pitchFamily="34" charset="0"/>
              <a:buChar char="•"/>
              <a:defRPr sz="2000" kern="1200" baseline="0">
                <a:solidFill>
                  <a:schemeClr val="tx1"/>
                </a:solidFill>
                <a:latin typeface="Lucida Sans" panose="020B0602040502020204" pitchFamily="34" charset="0"/>
                <a:ea typeface="Lucida Sans" panose="020B0602040502020204" pitchFamily="34" charset="0"/>
                <a:cs typeface="Lucida Sans" panose="020B0602040502020204" pitchFamily="34" charset="0"/>
              </a:defRPr>
            </a:lvl2pPr>
            <a:lvl3pPr marL="1143000" indent="-400050" algn="l" rtl="0" eaLnBrk="0" fontAlgn="base" hangingPunct="0">
              <a:lnSpc>
                <a:spcPct val="114000"/>
              </a:lnSpc>
              <a:spcBef>
                <a:spcPct val="20000"/>
              </a:spcBef>
              <a:spcAft>
                <a:spcPct val="0"/>
              </a:spcAft>
              <a:buClr>
                <a:schemeClr val="tx1"/>
              </a:buClr>
              <a:buSzPct val="100000"/>
              <a:buFont typeface="Aharoni" panose="02010803020104030203" pitchFamily="2" charset="-79"/>
              <a:buChar char="—"/>
              <a:defRPr sz="2000" kern="1200" baseline="0">
                <a:solidFill>
                  <a:schemeClr val="tx1"/>
                </a:solidFill>
                <a:latin typeface="Lucida Sans" panose="020B0602040502020204" pitchFamily="34" charset="0"/>
                <a:ea typeface="Lucida Sans" panose="020B0602040502020204" pitchFamily="34" charset="0"/>
                <a:cs typeface="Lucida Sans" panose="020B0602040502020204" pitchFamily="34" charset="0"/>
              </a:defRPr>
            </a:lvl3pPr>
            <a:lvl4pPr marL="1485900" indent="-285750" algn="l" rtl="0" eaLnBrk="0" fontAlgn="base" hangingPunct="0">
              <a:lnSpc>
                <a:spcPct val="114000"/>
              </a:lnSpc>
              <a:spcBef>
                <a:spcPct val="20000"/>
              </a:spcBef>
              <a:spcAft>
                <a:spcPct val="0"/>
              </a:spcAft>
              <a:buClr>
                <a:schemeClr val="tx1"/>
              </a:buClr>
              <a:buSzPct val="100000"/>
              <a:buFont typeface="Arial" panose="020B0604020202020204" pitchFamily="34" charset="0"/>
              <a:buChar char="•"/>
              <a:defRPr sz="2000" kern="1200" baseline="0">
                <a:solidFill>
                  <a:schemeClr val="tx1"/>
                </a:solidFill>
                <a:latin typeface="Lucida Sans" panose="020B0602040502020204" pitchFamily="34" charset="0"/>
                <a:ea typeface="Arial" pitchFamily="-109" charset="0"/>
                <a:cs typeface="Lucida Sans" panose="020B0602040502020204" pitchFamily="34" charset="0"/>
              </a:defRPr>
            </a:lvl4pPr>
            <a:lvl5pPr marL="1433513" indent="-234950" algn="l" rtl="0" eaLnBrk="0" fontAlgn="base" hangingPunct="0">
              <a:lnSpc>
                <a:spcPct val="114000"/>
              </a:lnSpc>
              <a:spcBef>
                <a:spcPct val="20000"/>
              </a:spcBef>
              <a:spcAft>
                <a:spcPct val="0"/>
              </a:spcAft>
              <a:buClr>
                <a:schemeClr val="tx1">
                  <a:lumMod val="65000"/>
                  <a:lumOff val="35000"/>
                </a:schemeClr>
              </a:buClr>
              <a:buSzPct val="100000"/>
              <a:buFont typeface="Arial" charset="0"/>
              <a:buChar char="–"/>
              <a:defRPr sz="2400" kern="1200" baseline="0">
                <a:solidFill>
                  <a:srgbClr val="005596"/>
                </a:solidFill>
                <a:latin typeface="Aharoni" panose="02010803020104030203" pitchFamily="2" charset="-79"/>
                <a:ea typeface="Arial" pitchFamily="-109" charset="0"/>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571500" lvl="1">
              <a:buSzTx/>
            </a:pPr>
            <a:r>
              <a:rPr lang="en-US" altLang="en-US" sz="2400" dirty="0" smtClean="0"/>
              <a:t>Databases</a:t>
            </a:r>
          </a:p>
          <a:p>
            <a:pPr marL="1028700" lvl="2">
              <a:buSzTx/>
            </a:pPr>
            <a:r>
              <a:rPr lang="en-US" altLang="en-US" dirty="0" smtClean="0"/>
              <a:t>SQLite</a:t>
            </a:r>
          </a:p>
          <a:p>
            <a:pPr marL="1028700" lvl="2">
              <a:buSzTx/>
            </a:pPr>
            <a:r>
              <a:rPr lang="en-US" altLang="en-US" dirty="0" smtClean="0"/>
              <a:t>MySQL</a:t>
            </a:r>
          </a:p>
          <a:p>
            <a:pPr marL="1028700" lvl="2">
              <a:buSzTx/>
            </a:pPr>
            <a:r>
              <a:rPr lang="en-US" altLang="en-US" dirty="0" smtClean="0"/>
              <a:t>PostgreSQL</a:t>
            </a:r>
          </a:p>
          <a:p>
            <a:pPr marL="1028700" lvl="2">
              <a:buSzTx/>
            </a:pPr>
            <a:endParaRPr lang="en-US" altLang="en-US" sz="2400" dirty="0" smtClean="0"/>
          </a:p>
          <a:p>
            <a:pPr lvl="2">
              <a:buSzTx/>
            </a:pPr>
            <a:endParaRPr lang="en-US" altLang="en-US" sz="2400" dirty="0" smtClean="0"/>
          </a:p>
          <a:p>
            <a:pPr lvl="2">
              <a:buSzTx/>
            </a:pPr>
            <a:endParaRPr lang="en-US" altLang="en-US" sz="2400" dirty="0" smtClean="0"/>
          </a:p>
          <a:p>
            <a:pPr lvl="2">
              <a:buSzTx/>
            </a:pPr>
            <a:endParaRPr lang="en-US" altLang="en-US" sz="2400" dirty="0" smtClean="0"/>
          </a:p>
        </p:txBody>
      </p:sp>
    </p:spTree>
    <p:extLst>
      <p:ext uri="{BB962C8B-B14F-4D97-AF65-F5344CB8AC3E}">
        <p14:creationId xmlns:p14="http://schemas.microsoft.com/office/powerpoint/2010/main" val="2547439137"/>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3555">
                                            <p:txEl>
                                              <p:pRg st="1" end="1"/>
                                            </p:txEl>
                                          </p:spTgt>
                                        </p:tgtEl>
                                        <p:attrNameLst>
                                          <p:attrName>style.visibility</p:attrName>
                                        </p:attrNameLst>
                                      </p:cBhvr>
                                      <p:to>
                                        <p:strVal val="visible"/>
                                      </p:to>
                                    </p:set>
                                    <p:animEffect transition="in" filter="fade">
                                      <p:cBhvr>
                                        <p:cTn id="7" dur="500"/>
                                        <p:tgtEl>
                                          <p:spTgt spid="23555">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3555">
                                            <p:txEl>
                                              <p:pRg st="3" end="3"/>
                                            </p:txEl>
                                          </p:spTgt>
                                        </p:tgtEl>
                                        <p:attrNameLst>
                                          <p:attrName>style.visibility</p:attrName>
                                        </p:attrNameLst>
                                      </p:cBhvr>
                                      <p:to>
                                        <p:strVal val="visible"/>
                                      </p:to>
                                    </p:set>
                                    <p:animEffect transition="in" filter="fade">
                                      <p:cBhvr>
                                        <p:cTn id="12" dur="500"/>
                                        <p:tgtEl>
                                          <p:spTgt spid="23555">
                                            <p:txEl>
                                              <p:pRg st="3" end="3"/>
                                            </p:txEl>
                                          </p:spTgt>
                                        </p:tgtEl>
                                      </p:cBhvr>
                                    </p:animEffect>
                                  </p:childTnLst>
                                </p:cTn>
                              </p:par>
                              <p:par>
                                <p:cTn id="13" presetID="10" presetClass="entr" presetSubtype="0" fill="hold" nodeType="withEffect">
                                  <p:stCondLst>
                                    <p:cond delay="0"/>
                                  </p:stCondLst>
                                  <p:childTnLst>
                                    <p:set>
                                      <p:cBhvr>
                                        <p:cTn id="14" dur="1" fill="hold">
                                          <p:stCondLst>
                                            <p:cond delay="0"/>
                                          </p:stCondLst>
                                        </p:cTn>
                                        <p:tgtEl>
                                          <p:spTgt spid="23555">
                                            <p:txEl>
                                              <p:pRg st="4" end="4"/>
                                            </p:txEl>
                                          </p:spTgt>
                                        </p:tgtEl>
                                        <p:attrNameLst>
                                          <p:attrName>style.visibility</p:attrName>
                                        </p:attrNameLst>
                                      </p:cBhvr>
                                      <p:to>
                                        <p:strVal val="visible"/>
                                      </p:to>
                                    </p:set>
                                    <p:animEffect transition="in" filter="fade">
                                      <p:cBhvr>
                                        <p:cTn id="15" dur="500"/>
                                        <p:tgtEl>
                                          <p:spTgt spid="23555">
                                            <p:txEl>
                                              <p:pRg st="4" end="4"/>
                                            </p:txEl>
                                          </p:spTgt>
                                        </p:tgtEl>
                                      </p:cBhvr>
                                    </p:animEffect>
                                  </p:childTnLst>
                                </p:cTn>
                              </p:par>
                              <p:par>
                                <p:cTn id="16" presetID="10" presetClass="entr" presetSubtype="0" fill="hold" nodeType="withEffect">
                                  <p:stCondLst>
                                    <p:cond delay="0"/>
                                  </p:stCondLst>
                                  <p:childTnLst>
                                    <p:set>
                                      <p:cBhvr>
                                        <p:cTn id="17" dur="1" fill="hold">
                                          <p:stCondLst>
                                            <p:cond delay="0"/>
                                          </p:stCondLst>
                                        </p:cTn>
                                        <p:tgtEl>
                                          <p:spTgt spid="23555">
                                            <p:txEl>
                                              <p:pRg st="5" end="5"/>
                                            </p:txEl>
                                          </p:spTgt>
                                        </p:tgtEl>
                                        <p:attrNameLst>
                                          <p:attrName>style.visibility</p:attrName>
                                        </p:attrNameLst>
                                      </p:cBhvr>
                                      <p:to>
                                        <p:strVal val="visible"/>
                                      </p:to>
                                    </p:set>
                                    <p:animEffect transition="in" filter="fade">
                                      <p:cBhvr>
                                        <p:cTn id="18" dur="500"/>
                                        <p:tgtEl>
                                          <p:spTgt spid="23555">
                                            <p:txEl>
                                              <p:pRg st="5" end="5"/>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23555">
                                            <p:txEl>
                                              <p:pRg st="7" end="7"/>
                                            </p:txEl>
                                          </p:spTgt>
                                        </p:tgtEl>
                                        <p:attrNameLst>
                                          <p:attrName>style.visibility</p:attrName>
                                        </p:attrNameLst>
                                      </p:cBhvr>
                                      <p:to>
                                        <p:strVal val="visible"/>
                                      </p:to>
                                    </p:set>
                                    <p:animEffect transition="in" filter="fade">
                                      <p:cBhvr>
                                        <p:cTn id="23" dur="500"/>
                                        <p:tgtEl>
                                          <p:spTgt spid="23555">
                                            <p:txEl>
                                              <p:pRg st="7" end="7"/>
                                            </p:txEl>
                                          </p:spTgt>
                                        </p:tgtEl>
                                      </p:cBhvr>
                                    </p:animEffect>
                                  </p:childTnLst>
                                </p:cTn>
                              </p:par>
                              <p:par>
                                <p:cTn id="24" presetID="10" presetClass="entr" presetSubtype="0" fill="hold" nodeType="withEffect">
                                  <p:stCondLst>
                                    <p:cond delay="0"/>
                                  </p:stCondLst>
                                  <p:childTnLst>
                                    <p:set>
                                      <p:cBhvr>
                                        <p:cTn id="25" dur="1" fill="hold">
                                          <p:stCondLst>
                                            <p:cond delay="0"/>
                                          </p:stCondLst>
                                        </p:cTn>
                                        <p:tgtEl>
                                          <p:spTgt spid="23555">
                                            <p:txEl>
                                              <p:pRg st="8" end="8"/>
                                            </p:txEl>
                                          </p:spTgt>
                                        </p:tgtEl>
                                        <p:attrNameLst>
                                          <p:attrName>style.visibility</p:attrName>
                                        </p:attrNameLst>
                                      </p:cBhvr>
                                      <p:to>
                                        <p:strVal val="visible"/>
                                      </p:to>
                                    </p:set>
                                    <p:animEffect transition="in" filter="fade">
                                      <p:cBhvr>
                                        <p:cTn id="26" dur="500"/>
                                        <p:tgtEl>
                                          <p:spTgt spid="23555">
                                            <p:txEl>
                                              <p:pRg st="8" end="8"/>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nodeType="clickEffect">
                                  <p:stCondLst>
                                    <p:cond delay="0"/>
                                  </p:stCondLst>
                                  <p:childTnLst>
                                    <p:set>
                                      <p:cBhvr>
                                        <p:cTn id="30" dur="1" fill="hold">
                                          <p:stCondLst>
                                            <p:cond delay="0"/>
                                          </p:stCondLst>
                                        </p:cTn>
                                        <p:tgtEl>
                                          <p:spTgt spid="6">
                                            <p:txEl>
                                              <p:pRg st="1" end="1"/>
                                            </p:txEl>
                                          </p:spTgt>
                                        </p:tgtEl>
                                        <p:attrNameLst>
                                          <p:attrName>style.visibility</p:attrName>
                                        </p:attrNameLst>
                                      </p:cBhvr>
                                      <p:to>
                                        <p:strVal val="visible"/>
                                      </p:to>
                                    </p:set>
                                    <p:animEffect transition="in" filter="fade">
                                      <p:cBhvr>
                                        <p:cTn id="31" dur="500"/>
                                        <p:tgtEl>
                                          <p:spTgt spid="6">
                                            <p:txEl>
                                              <p:pRg st="1" end="1"/>
                                            </p:txEl>
                                          </p:spTgt>
                                        </p:tgtEl>
                                      </p:cBhvr>
                                    </p:animEffect>
                                  </p:childTnLst>
                                </p:cTn>
                              </p:par>
                              <p:par>
                                <p:cTn id="32" presetID="10" presetClass="entr" presetSubtype="0" fill="hold" nodeType="withEffect">
                                  <p:stCondLst>
                                    <p:cond delay="0"/>
                                  </p:stCondLst>
                                  <p:childTnLst>
                                    <p:set>
                                      <p:cBhvr>
                                        <p:cTn id="33" dur="1" fill="hold">
                                          <p:stCondLst>
                                            <p:cond delay="0"/>
                                          </p:stCondLst>
                                        </p:cTn>
                                        <p:tgtEl>
                                          <p:spTgt spid="6">
                                            <p:txEl>
                                              <p:pRg st="2" end="2"/>
                                            </p:txEl>
                                          </p:spTgt>
                                        </p:tgtEl>
                                        <p:attrNameLst>
                                          <p:attrName>style.visibility</p:attrName>
                                        </p:attrNameLst>
                                      </p:cBhvr>
                                      <p:to>
                                        <p:strVal val="visible"/>
                                      </p:to>
                                    </p:set>
                                    <p:animEffect transition="in" filter="fade">
                                      <p:cBhvr>
                                        <p:cTn id="34" dur="500"/>
                                        <p:tgtEl>
                                          <p:spTgt spid="6">
                                            <p:txEl>
                                              <p:pRg st="2" end="2"/>
                                            </p:txEl>
                                          </p:spTgt>
                                        </p:tgtEl>
                                      </p:cBhvr>
                                    </p:animEffect>
                                  </p:childTnLst>
                                </p:cTn>
                              </p:par>
                              <p:par>
                                <p:cTn id="35" presetID="10" presetClass="entr" presetSubtype="0" fill="hold" nodeType="withEffect">
                                  <p:stCondLst>
                                    <p:cond delay="0"/>
                                  </p:stCondLst>
                                  <p:childTnLst>
                                    <p:set>
                                      <p:cBhvr>
                                        <p:cTn id="36" dur="1" fill="hold">
                                          <p:stCondLst>
                                            <p:cond delay="0"/>
                                          </p:stCondLst>
                                        </p:cTn>
                                        <p:tgtEl>
                                          <p:spTgt spid="6">
                                            <p:txEl>
                                              <p:pRg st="3" end="3"/>
                                            </p:txEl>
                                          </p:spTgt>
                                        </p:tgtEl>
                                        <p:attrNameLst>
                                          <p:attrName>style.visibility</p:attrName>
                                        </p:attrNameLst>
                                      </p:cBhvr>
                                      <p:to>
                                        <p:strVal val="visible"/>
                                      </p:to>
                                    </p:set>
                                    <p:animEffect transition="in" filter="fade">
                                      <p:cBhvr>
                                        <p:cTn id="37" dur="500"/>
                                        <p:tgtEl>
                                          <p:spTgt spid="6">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6"/>
          <p:cNvSpPr>
            <a:spLocks noGrp="1"/>
          </p:cNvSpPr>
          <p:nvPr>
            <p:ph type="title"/>
          </p:nvPr>
        </p:nvSpPr>
        <p:spPr/>
        <p:txBody>
          <a:bodyPr>
            <a:normAutofit fontScale="90000"/>
          </a:bodyPr>
          <a:lstStyle/>
          <a:p>
            <a:r>
              <a:rPr lang="en-US" altLang="en-US" dirty="0" smtClean="0"/>
              <a:t>Tools</a:t>
            </a:r>
          </a:p>
        </p:txBody>
      </p:sp>
      <p:sp>
        <p:nvSpPr>
          <p:cNvPr id="13315" name="Content Placeholder 4"/>
          <p:cNvSpPr>
            <a:spLocks noGrp="1"/>
          </p:cNvSpPr>
          <p:nvPr>
            <p:ph type="body" sz="quarter" idx="10"/>
          </p:nvPr>
        </p:nvSpPr>
        <p:spPr>
          <a:xfrm>
            <a:off x="457200" y="1200150"/>
            <a:ext cx="8258175" cy="4773613"/>
          </a:xfrm>
        </p:spPr>
        <p:txBody>
          <a:bodyPr/>
          <a:lstStyle/>
          <a:p>
            <a:pPr marL="342900" lvl="1" indent="0">
              <a:buSzTx/>
              <a:buFont typeface="Arial" panose="020B0604020202020204" pitchFamily="34" charset="0"/>
              <a:buNone/>
              <a:defRPr/>
            </a:pPr>
            <a:r>
              <a:rPr lang="en-US" altLang="en-US" dirty="0">
                <a:latin typeface="Lucida Sans" panose="020B0602030504020204" pitchFamily="34" charset="0"/>
                <a:ea typeface="Lucida Sans" panose="020B0602030504020204" pitchFamily="34" charset="0"/>
                <a:cs typeface="Lucida Sans" panose="020B0602030504020204" pitchFamily="34" charset="0"/>
              </a:rPr>
              <a:t>	</a:t>
            </a:r>
            <a:endParaRPr lang="en-US" altLang="en-US" dirty="0" smtClean="0">
              <a:latin typeface="Lucida Sans" panose="020B0602030504020204" pitchFamily="34" charset="0"/>
              <a:ea typeface="Lucida Sans" panose="020B0602030504020204" pitchFamily="34" charset="0"/>
              <a:cs typeface="Lucida Sans" panose="020B0602030504020204" pitchFamily="34" charset="0"/>
            </a:endParaRPr>
          </a:p>
        </p:txBody>
      </p:sp>
      <p:sp>
        <p:nvSpPr>
          <p:cNvPr id="5" name="Content Placeholder 4"/>
          <p:cNvSpPr txBox="1">
            <a:spLocks/>
          </p:cNvSpPr>
          <p:nvPr/>
        </p:nvSpPr>
        <p:spPr bwMode="auto">
          <a:xfrm>
            <a:off x="457200" y="1126532"/>
            <a:ext cx="8258175" cy="430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l" rtl="0" eaLnBrk="0" fontAlgn="base" hangingPunct="0">
              <a:lnSpc>
                <a:spcPct val="114000"/>
              </a:lnSpc>
              <a:spcBef>
                <a:spcPct val="20000"/>
              </a:spcBef>
              <a:spcAft>
                <a:spcPct val="0"/>
              </a:spcAft>
              <a:buClr>
                <a:srgbClr val="F38127"/>
              </a:buClr>
              <a:buSzPct val="100000"/>
              <a:buFont typeface="Arial" pitchFamily="34" charset="0"/>
              <a:buNone/>
              <a:defRPr sz="2000" kern="1200" baseline="0">
                <a:solidFill>
                  <a:schemeClr val="tx1"/>
                </a:solidFill>
                <a:latin typeface="Lucida Sans" panose="020B0602040502020204" pitchFamily="34" charset="0"/>
                <a:ea typeface="Lucida Sans" panose="020B0602040502020204" pitchFamily="34" charset="0"/>
                <a:cs typeface="Lucida Sans" panose="020B0602040502020204" pitchFamily="34" charset="0"/>
              </a:defRPr>
            </a:lvl1pPr>
            <a:lvl2pPr marL="685800" indent="-342900" algn="l" rtl="0" eaLnBrk="0" fontAlgn="base" hangingPunct="0">
              <a:lnSpc>
                <a:spcPct val="114000"/>
              </a:lnSpc>
              <a:spcBef>
                <a:spcPct val="20000"/>
              </a:spcBef>
              <a:spcAft>
                <a:spcPct val="0"/>
              </a:spcAft>
              <a:buClr>
                <a:schemeClr val="tx1"/>
              </a:buClr>
              <a:buSzPct val="100000"/>
              <a:buFont typeface="Arial" panose="020B0604020202020204" pitchFamily="34" charset="0"/>
              <a:buChar char="•"/>
              <a:defRPr sz="2000" kern="1200" baseline="0">
                <a:solidFill>
                  <a:schemeClr val="tx1"/>
                </a:solidFill>
                <a:latin typeface="Lucida Sans" panose="020B0602040502020204" pitchFamily="34" charset="0"/>
                <a:ea typeface="Lucida Sans" panose="020B0602040502020204" pitchFamily="34" charset="0"/>
                <a:cs typeface="Lucida Sans" panose="020B0602040502020204" pitchFamily="34" charset="0"/>
              </a:defRPr>
            </a:lvl2pPr>
            <a:lvl3pPr marL="1143000" indent="-400050" algn="l" rtl="0" eaLnBrk="0" fontAlgn="base" hangingPunct="0">
              <a:lnSpc>
                <a:spcPct val="114000"/>
              </a:lnSpc>
              <a:spcBef>
                <a:spcPct val="20000"/>
              </a:spcBef>
              <a:spcAft>
                <a:spcPct val="0"/>
              </a:spcAft>
              <a:buClr>
                <a:schemeClr val="tx1"/>
              </a:buClr>
              <a:buSzPct val="100000"/>
              <a:buFont typeface="Aharoni" panose="02010803020104030203" pitchFamily="2" charset="-79"/>
              <a:buChar char="—"/>
              <a:defRPr sz="2000" kern="1200" baseline="0">
                <a:solidFill>
                  <a:schemeClr val="tx1"/>
                </a:solidFill>
                <a:latin typeface="Lucida Sans" panose="020B0602040502020204" pitchFamily="34" charset="0"/>
                <a:ea typeface="Lucida Sans" panose="020B0602040502020204" pitchFamily="34" charset="0"/>
                <a:cs typeface="Lucida Sans" panose="020B0602040502020204" pitchFamily="34" charset="0"/>
              </a:defRPr>
            </a:lvl3pPr>
            <a:lvl4pPr marL="1485900" indent="-285750" algn="l" rtl="0" eaLnBrk="0" fontAlgn="base" hangingPunct="0">
              <a:lnSpc>
                <a:spcPct val="114000"/>
              </a:lnSpc>
              <a:spcBef>
                <a:spcPct val="20000"/>
              </a:spcBef>
              <a:spcAft>
                <a:spcPct val="0"/>
              </a:spcAft>
              <a:buClr>
                <a:schemeClr val="tx1"/>
              </a:buClr>
              <a:buSzPct val="100000"/>
              <a:buFont typeface="Arial" panose="020B0604020202020204" pitchFamily="34" charset="0"/>
              <a:buChar char="•"/>
              <a:defRPr sz="2000" kern="1200" baseline="0">
                <a:solidFill>
                  <a:schemeClr val="tx1"/>
                </a:solidFill>
                <a:latin typeface="Lucida Sans" panose="020B0602040502020204" pitchFamily="34" charset="0"/>
                <a:ea typeface="Arial" pitchFamily="-109" charset="0"/>
                <a:cs typeface="Lucida Sans" panose="020B0602040502020204" pitchFamily="34" charset="0"/>
              </a:defRPr>
            </a:lvl4pPr>
            <a:lvl5pPr marL="1433513" indent="-234950" algn="l" rtl="0" eaLnBrk="0" fontAlgn="base" hangingPunct="0">
              <a:lnSpc>
                <a:spcPct val="114000"/>
              </a:lnSpc>
              <a:spcBef>
                <a:spcPct val="20000"/>
              </a:spcBef>
              <a:spcAft>
                <a:spcPct val="0"/>
              </a:spcAft>
              <a:buClr>
                <a:schemeClr val="tx1">
                  <a:lumMod val="65000"/>
                  <a:lumOff val="35000"/>
                </a:schemeClr>
              </a:buClr>
              <a:buSzPct val="100000"/>
              <a:buFont typeface="Arial" charset="0"/>
              <a:buChar char="–"/>
              <a:defRPr sz="2400" kern="1200" baseline="0">
                <a:solidFill>
                  <a:srgbClr val="005596"/>
                </a:solidFill>
                <a:latin typeface="Aharoni" panose="02010803020104030203" pitchFamily="2" charset="-79"/>
                <a:ea typeface="Arial" pitchFamily="-109" charset="0"/>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42900" lvl="1" indent="0">
              <a:buSzTx/>
              <a:buNone/>
            </a:pPr>
            <a:r>
              <a:rPr lang="en-US" altLang="en-US" dirty="0">
                <a:cs typeface="Arial" charset="0"/>
              </a:rPr>
              <a:t>European Union Agency for Network and Information </a:t>
            </a:r>
            <a:r>
              <a:rPr lang="en-US" altLang="en-US" dirty="0" smtClean="0">
                <a:cs typeface="Arial" charset="0"/>
              </a:rPr>
              <a:t>Security (ENISA)</a:t>
            </a:r>
            <a:br>
              <a:rPr lang="en-US" altLang="en-US" dirty="0" smtClean="0">
                <a:cs typeface="Arial" charset="0"/>
              </a:rPr>
            </a:br>
            <a:r>
              <a:rPr lang="en-US" altLang="en-US" dirty="0">
                <a:hlinkClick r:id="rId3"/>
              </a:rPr>
              <a:t>http://www.enisa.Europa.eu/activities/cert/support/chiht</a:t>
            </a:r>
            <a:r>
              <a:rPr lang="en-US" altLang="en-US" dirty="0"/>
              <a:t> </a:t>
            </a:r>
          </a:p>
          <a:p>
            <a:pPr marL="342900" lvl="1" indent="0">
              <a:buSzTx/>
              <a:buNone/>
            </a:pPr>
            <a:endParaRPr lang="en-US" altLang="en-US" sz="2400" dirty="0" smtClean="0"/>
          </a:p>
        </p:txBody>
      </p:sp>
      <p:pic>
        <p:nvPicPr>
          <p:cNvPr id="1026" name="Picture 2" descr="ile:Enisa logo.sv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72000" y="3181507"/>
            <a:ext cx="3590925" cy="22669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3277514"/>
      </p:ext>
    </p:extLst>
  </p:cSld>
  <p:clrMapOvr>
    <a:masterClrMapping/>
  </p:clrMapOvr>
  <p:transition spd="med">
    <p:fade/>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6"/>
          <p:cNvSpPr>
            <a:spLocks noGrp="1"/>
          </p:cNvSpPr>
          <p:nvPr>
            <p:ph type="title"/>
          </p:nvPr>
        </p:nvSpPr>
        <p:spPr/>
        <p:txBody>
          <a:bodyPr>
            <a:normAutofit fontScale="90000"/>
          </a:bodyPr>
          <a:lstStyle/>
          <a:p>
            <a:r>
              <a:rPr lang="en-US" altLang="en-US" dirty="0" smtClean="0"/>
              <a:t>Technologies: Need for Automation</a:t>
            </a:r>
          </a:p>
        </p:txBody>
      </p:sp>
      <p:sp>
        <p:nvSpPr>
          <p:cNvPr id="2" name="Text Placeholder 1"/>
          <p:cNvSpPr>
            <a:spLocks noGrp="1"/>
          </p:cNvSpPr>
          <p:nvPr>
            <p:ph type="body" sz="quarter" idx="10"/>
          </p:nvPr>
        </p:nvSpPr>
        <p:spPr>
          <a:xfrm>
            <a:off x="457201" y="1200150"/>
            <a:ext cx="5107176" cy="4305935"/>
          </a:xfrm>
        </p:spPr>
        <p:txBody>
          <a:bodyPr/>
          <a:lstStyle/>
          <a:p>
            <a:pPr marL="571500" lvl="1">
              <a:buSzTx/>
            </a:pPr>
            <a:r>
              <a:rPr lang="en-US" sz="2400" dirty="0"/>
              <a:t>Security incidents increasing </a:t>
            </a:r>
          </a:p>
          <a:p>
            <a:pPr marL="571500" lvl="1">
              <a:buSzTx/>
            </a:pPr>
            <a:r>
              <a:rPr lang="en-US" sz="2400" dirty="0"/>
              <a:t>So is the volume of information that needs to be examined </a:t>
            </a:r>
            <a:r>
              <a:rPr lang="en-US" sz="2400" dirty="0" smtClean="0"/>
              <a:t/>
            </a:r>
            <a:br>
              <a:rPr lang="en-US" sz="2400" dirty="0" smtClean="0"/>
            </a:br>
            <a:r>
              <a:rPr lang="en-US" sz="2400" dirty="0" smtClean="0"/>
              <a:t>or </a:t>
            </a:r>
            <a:r>
              <a:rPr lang="en-US" sz="2400" dirty="0"/>
              <a:t>shared</a:t>
            </a:r>
          </a:p>
          <a:p>
            <a:pPr marL="571500" lvl="1">
              <a:buSzTx/>
            </a:pPr>
            <a:r>
              <a:rPr lang="en-US" sz="2400" dirty="0"/>
              <a:t>More CSIRT operations need to be automated</a:t>
            </a:r>
          </a:p>
        </p:txBody>
      </p:sp>
      <p:pic>
        <p:nvPicPr>
          <p:cNvPr id="10" name="Picture 3" descr="C:\Users\Alan\AppData\Local\Microsoft\Windows\INetCache\IE\FLP3LUYN\ram-modules[1].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660661" y="3184901"/>
            <a:ext cx="3452248" cy="230149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93028430"/>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fade">
                                      <p:cBhvr>
                                        <p:cTn id="7" dur="500"/>
                                        <p:tgtEl>
                                          <p:spTgt spid="2">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
                                            <p:txEl>
                                              <p:pRg st="2" end="2"/>
                                            </p:txEl>
                                          </p:spTgt>
                                        </p:tgtEl>
                                        <p:attrNameLst>
                                          <p:attrName>style.visibility</p:attrName>
                                        </p:attrNameLst>
                                      </p:cBhvr>
                                      <p:to>
                                        <p:strVal val="visible"/>
                                      </p:to>
                                    </p:set>
                                    <p:animEffect transition="in" filter="fade">
                                      <p:cBhvr>
                                        <p:cTn id="12"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le 6"/>
          <p:cNvSpPr>
            <a:spLocks noGrp="1"/>
          </p:cNvSpPr>
          <p:nvPr>
            <p:ph type="title"/>
          </p:nvPr>
        </p:nvSpPr>
        <p:spPr/>
        <p:txBody>
          <a:bodyPr>
            <a:normAutofit fontScale="90000"/>
          </a:bodyPr>
          <a:lstStyle/>
          <a:p>
            <a:r>
              <a:rPr lang="en-US" altLang="en-US" dirty="0" smtClean="0"/>
              <a:t>Technologies</a:t>
            </a:r>
          </a:p>
        </p:txBody>
      </p:sp>
      <p:sp>
        <p:nvSpPr>
          <p:cNvPr id="23555" name="Content Placeholder 4"/>
          <p:cNvSpPr>
            <a:spLocks noGrp="1"/>
          </p:cNvSpPr>
          <p:nvPr>
            <p:ph type="body" sz="quarter" idx="10"/>
          </p:nvPr>
        </p:nvSpPr>
        <p:spPr>
          <a:xfrm>
            <a:off x="167952" y="1394846"/>
            <a:ext cx="8770776" cy="5261679"/>
          </a:xfrm>
        </p:spPr>
        <p:txBody>
          <a:bodyPr/>
          <a:lstStyle/>
          <a:p>
            <a:pPr marL="571500" lvl="1">
              <a:buSzTx/>
            </a:pPr>
            <a:r>
              <a:rPr lang="en-US" sz="2400" dirty="0" smtClean="0"/>
              <a:t>Information exchange</a:t>
            </a:r>
          </a:p>
          <a:p>
            <a:pPr marL="1028700" lvl="2">
              <a:buSzTx/>
            </a:pPr>
            <a:r>
              <a:rPr lang="en-US" dirty="0" smtClean="0"/>
              <a:t>STIX</a:t>
            </a:r>
          </a:p>
          <a:p>
            <a:pPr marL="1028700" lvl="2">
              <a:buSzTx/>
            </a:pPr>
            <a:r>
              <a:rPr lang="en-US" dirty="0" smtClean="0"/>
              <a:t>TAXII</a:t>
            </a:r>
            <a:endParaRPr lang="en-US" dirty="0"/>
          </a:p>
          <a:p>
            <a:pPr marL="1028700" lvl="2">
              <a:buSzTx/>
            </a:pPr>
            <a:r>
              <a:rPr lang="en-US" dirty="0" smtClean="0"/>
              <a:t>IODEF</a:t>
            </a:r>
          </a:p>
          <a:p>
            <a:pPr marL="1028700" lvl="2">
              <a:buSzTx/>
            </a:pPr>
            <a:r>
              <a:rPr lang="en-US" dirty="0"/>
              <a:t>CVE</a:t>
            </a:r>
          </a:p>
          <a:p>
            <a:pPr marL="571500" lvl="1">
              <a:buSzTx/>
            </a:pPr>
            <a:r>
              <a:rPr lang="en-US" sz="2400" dirty="0" smtClean="0"/>
              <a:t>Schema</a:t>
            </a:r>
          </a:p>
          <a:p>
            <a:pPr marL="1028700" lvl="2">
              <a:buSzTx/>
            </a:pPr>
            <a:r>
              <a:rPr lang="en-US" dirty="0"/>
              <a:t>CPE</a:t>
            </a:r>
          </a:p>
          <a:p>
            <a:pPr marL="1028700" lvl="2">
              <a:buSzTx/>
            </a:pPr>
            <a:r>
              <a:rPr lang="en-US" dirty="0"/>
              <a:t>OVAL</a:t>
            </a:r>
          </a:p>
          <a:p>
            <a:pPr marL="571500" lvl="1">
              <a:buSzTx/>
            </a:pPr>
            <a:r>
              <a:rPr lang="en-US" sz="2400" dirty="0" smtClean="0"/>
              <a:t>Languages </a:t>
            </a:r>
            <a:r>
              <a:rPr lang="en-US" sz="2400" dirty="0"/>
              <a:t>and protocols</a:t>
            </a:r>
          </a:p>
          <a:p>
            <a:pPr marL="1028700" lvl="2">
              <a:buSzTx/>
            </a:pPr>
            <a:r>
              <a:rPr lang="en-US" dirty="0" smtClean="0"/>
              <a:t>SCAP</a:t>
            </a:r>
            <a:endParaRPr lang="en-US" dirty="0"/>
          </a:p>
          <a:p>
            <a:pPr marL="1028700" lvl="2">
              <a:buSzTx/>
            </a:pPr>
            <a:endParaRPr lang="en-US" altLang="en-US" dirty="0" smtClean="0"/>
          </a:p>
          <a:p>
            <a:pPr marL="1028700" lvl="2">
              <a:buSzTx/>
            </a:pPr>
            <a:endParaRPr lang="en-US" altLang="en-US" sz="2400" dirty="0" smtClean="0"/>
          </a:p>
          <a:p>
            <a:pPr lvl="2">
              <a:buSzTx/>
            </a:pPr>
            <a:endParaRPr lang="en-US" altLang="en-US" sz="2400" dirty="0" smtClean="0"/>
          </a:p>
          <a:p>
            <a:pPr lvl="2">
              <a:buSzTx/>
            </a:pPr>
            <a:endParaRPr lang="en-US" altLang="en-US" sz="2400" dirty="0" smtClean="0"/>
          </a:p>
          <a:p>
            <a:pPr lvl="2">
              <a:buSzTx/>
            </a:pPr>
            <a:endParaRPr lang="en-US" altLang="en-US" sz="2400" dirty="0" smtClean="0"/>
          </a:p>
        </p:txBody>
      </p:sp>
      <p:pic>
        <p:nvPicPr>
          <p:cNvPr id="7" name="Picture 3" descr="C:\Users\Alan\AppData\Local\Microsoft\Windows\INetCache\IE\FLP3LUYN\ram-modules[1].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660661" y="3184901"/>
            <a:ext cx="3452248" cy="230149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44328195"/>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3555">
                                            <p:txEl>
                                              <p:pRg st="1" end="1"/>
                                            </p:txEl>
                                          </p:spTgt>
                                        </p:tgtEl>
                                        <p:attrNameLst>
                                          <p:attrName>style.visibility</p:attrName>
                                        </p:attrNameLst>
                                      </p:cBhvr>
                                      <p:to>
                                        <p:strVal val="visible"/>
                                      </p:to>
                                    </p:set>
                                    <p:animEffect transition="in" filter="fade">
                                      <p:cBhvr>
                                        <p:cTn id="7" dur="500"/>
                                        <p:tgtEl>
                                          <p:spTgt spid="23555">
                                            <p:txEl>
                                              <p:pRg st="1" end="1"/>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23555">
                                            <p:txEl>
                                              <p:pRg st="2" end="2"/>
                                            </p:txEl>
                                          </p:spTgt>
                                        </p:tgtEl>
                                        <p:attrNameLst>
                                          <p:attrName>style.visibility</p:attrName>
                                        </p:attrNameLst>
                                      </p:cBhvr>
                                      <p:to>
                                        <p:strVal val="visible"/>
                                      </p:to>
                                    </p:set>
                                    <p:animEffect transition="in" filter="fade">
                                      <p:cBhvr>
                                        <p:cTn id="10" dur="500"/>
                                        <p:tgtEl>
                                          <p:spTgt spid="23555">
                                            <p:txEl>
                                              <p:pRg st="2" end="2"/>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23555">
                                            <p:txEl>
                                              <p:pRg st="3" end="3"/>
                                            </p:txEl>
                                          </p:spTgt>
                                        </p:tgtEl>
                                        <p:attrNameLst>
                                          <p:attrName>style.visibility</p:attrName>
                                        </p:attrNameLst>
                                      </p:cBhvr>
                                      <p:to>
                                        <p:strVal val="visible"/>
                                      </p:to>
                                    </p:set>
                                    <p:animEffect transition="in" filter="fade">
                                      <p:cBhvr>
                                        <p:cTn id="13" dur="500"/>
                                        <p:tgtEl>
                                          <p:spTgt spid="23555">
                                            <p:txEl>
                                              <p:pRg st="3" end="3"/>
                                            </p:txEl>
                                          </p:spTgt>
                                        </p:tgtEl>
                                      </p:cBhvr>
                                    </p:animEffect>
                                  </p:childTnLst>
                                </p:cTn>
                              </p:par>
                              <p:par>
                                <p:cTn id="14" presetID="10" presetClass="entr" presetSubtype="0" fill="hold" nodeType="withEffect">
                                  <p:stCondLst>
                                    <p:cond delay="0"/>
                                  </p:stCondLst>
                                  <p:childTnLst>
                                    <p:set>
                                      <p:cBhvr>
                                        <p:cTn id="15" dur="1" fill="hold">
                                          <p:stCondLst>
                                            <p:cond delay="0"/>
                                          </p:stCondLst>
                                        </p:cTn>
                                        <p:tgtEl>
                                          <p:spTgt spid="23555">
                                            <p:txEl>
                                              <p:pRg st="4" end="4"/>
                                            </p:txEl>
                                          </p:spTgt>
                                        </p:tgtEl>
                                        <p:attrNameLst>
                                          <p:attrName>style.visibility</p:attrName>
                                        </p:attrNameLst>
                                      </p:cBhvr>
                                      <p:to>
                                        <p:strVal val="visible"/>
                                      </p:to>
                                    </p:set>
                                    <p:animEffect transition="in" filter="fade">
                                      <p:cBhvr>
                                        <p:cTn id="16" dur="500"/>
                                        <p:tgtEl>
                                          <p:spTgt spid="23555">
                                            <p:txEl>
                                              <p:pRg st="4" end="4"/>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23555">
                                            <p:txEl>
                                              <p:pRg st="6" end="6"/>
                                            </p:txEl>
                                          </p:spTgt>
                                        </p:tgtEl>
                                        <p:attrNameLst>
                                          <p:attrName>style.visibility</p:attrName>
                                        </p:attrNameLst>
                                      </p:cBhvr>
                                      <p:to>
                                        <p:strVal val="visible"/>
                                      </p:to>
                                    </p:set>
                                    <p:animEffect transition="in" filter="fade">
                                      <p:cBhvr>
                                        <p:cTn id="21" dur="500"/>
                                        <p:tgtEl>
                                          <p:spTgt spid="23555">
                                            <p:txEl>
                                              <p:pRg st="6" end="6"/>
                                            </p:txEl>
                                          </p:spTgt>
                                        </p:tgtEl>
                                      </p:cBhvr>
                                    </p:animEffect>
                                  </p:childTnLst>
                                </p:cTn>
                              </p:par>
                              <p:par>
                                <p:cTn id="22" presetID="10" presetClass="entr" presetSubtype="0" fill="hold" nodeType="withEffect">
                                  <p:stCondLst>
                                    <p:cond delay="0"/>
                                  </p:stCondLst>
                                  <p:childTnLst>
                                    <p:set>
                                      <p:cBhvr>
                                        <p:cTn id="23" dur="1" fill="hold">
                                          <p:stCondLst>
                                            <p:cond delay="0"/>
                                          </p:stCondLst>
                                        </p:cTn>
                                        <p:tgtEl>
                                          <p:spTgt spid="23555">
                                            <p:txEl>
                                              <p:pRg st="7" end="7"/>
                                            </p:txEl>
                                          </p:spTgt>
                                        </p:tgtEl>
                                        <p:attrNameLst>
                                          <p:attrName>style.visibility</p:attrName>
                                        </p:attrNameLst>
                                      </p:cBhvr>
                                      <p:to>
                                        <p:strVal val="visible"/>
                                      </p:to>
                                    </p:set>
                                    <p:animEffect transition="in" filter="fade">
                                      <p:cBhvr>
                                        <p:cTn id="24" dur="500"/>
                                        <p:tgtEl>
                                          <p:spTgt spid="23555">
                                            <p:txEl>
                                              <p:pRg st="7" end="7"/>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nodeType="clickEffect">
                                  <p:stCondLst>
                                    <p:cond delay="0"/>
                                  </p:stCondLst>
                                  <p:childTnLst>
                                    <p:set>
                                      <p:cBhvr>
                                        <p:cTn id="28" dur="1" fill="hold">
                                          <p:stCondLst>
                                            <p:cond delay="0"/>
                                          </p:stCondLst>
                                        </p:cTn>
                                        <p:tgtEl>
                                          <p:spTgt spid="23555">
                                            <p:txEl>
                                              <p:pRg st="9" end="9"/>
                                            </p:txEl>
                                          </p:spTgt>
                                        </p:tgtEl>
                                        <p:attrNameLst>
                                          <p:attrName>style.visibility</p:attrName>
                                        </p:attrNameLst>
                                      </p:cBhvr>
                                      <p:to>
                                        <p:strVal val="visible"/>
                                      </p:to>
                                    </p:set>
                                    <p:animEffect transition="in" filter="fade">
                                      <p:cBhvr>
                                        <p:cTn id="29" dur="500"/>
                                        <p:tgtEl>
                                          <p:spTgt spid="23555">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6"/>
          <p:cNvSpPr>
            <a:spLocks noGrp="1"/>
          </p:cNvSpPr>
          <p:nvPr>
            <p:ph type="title"/>
          </p:nvPr>
        </p:nvSpPr>
        <p:spPr/>
        <p:txBody>
          <a:bodyPr>
            <a:normAutofit fontScale="90000"/>
          </a:bodyPr>
          <a:lstStyle/>
          <a:p>
            <a:r>
              <a:rPr lang="en-US" altLang="en-US" dirty="0" smtClean="0"/>
              <a:t>Technologies: Interrelated</a:t>
            </a:r>
          </a:p>
        </p:txBody>
      </p:sp>
      <p:sp>
        <p:nvSpPr>
          <p:cNvPr id="4" name="TextBox 3"/>
          <p:cNvSpPr txBox="1"/>
          <p:nvPr/>
        </p:nvSpPr>
        <p:spPr bwMode="auto">
          <a:xfrm>
            <a:off x="768485" y="6448837"/>
            <a:ext cx="2541080" cy="215444"/>
          </a:xfrm>
          <a:prstGeom prst="rect">
            <a:avLst/>
          </a:prstGeom>
          <a:noFill/>
          <a:ln w="9525">
            <a:noFill/>
            <a:miter lim="800000"/>
            <a:headEnd/>
            <a:tailEnd/>
          </a:ln>
        </p:spPr>
        <p:txBody>
          <a:bodyPr vert="horz" wrap="none" lIns="91440" tIns="45720" rIns="91440" bIns="45720" numCol="1" rtlCol="0" anchor="b" anchorCtr="0" compatLnSpc="1">
            <a:prstTxWarp prst="textNoShape">
              <a:avLst/>
            </a:prstTxWarp>
            <a:spAutoFit/>
          </a:bodyPr>
          <a:lstStyle/>
          <a:p>
            <a:pPr eaLnBrk="1" hangingPunct="1"/>
            <a:r>
              <a:rPr kumimoji="0" lang="en-US" sz="800" b="1" i="0" u="none" strike="noStrike" kern="1200" cap="none" spc="0" normalizeH="0" baseline="0" noProof="0" dirty="0" smtClean="0">
                <a:ln>
                  <a:noFill/>
                </a:ln>
                <a:solidFill>
                  <a:schemeClr val="tx1"/>
                </a:solidFill>
                <a:effectLst/>
                <a:uLnTx/>
                <a:uFillTx/>
                <a:latin typeface="Lucida Sans"/>
                <a:ea typeface="+mj-ea"/>
                <a:cs typeface="+mj-cs"/>
              </a:rPr>
              <a:t>Image source: </a:t>
            </a:r>
            <a:r>
              <a:rPr lang="en-US" sz="800" dirty="0">
                <a:latin typeface="Lucida Sans"/>
              </a:rPr>
              <a:t>T-REC-X.1500-201104-I!!PDF-E</a:t>
            </a:r>
            <a:endParaRPr kumimoji="0" lang="en-US" sz="800" b="1" i="0" u="none" strike="noStrike" kern="1200" cap="none" spc="0" normalizeH="0" baseline="0" noProof="0" dirty="0" smtClean="0">
              <a:ln>
                <a:noFill/>
              </a:ln>
              <a:solidFill>
                <a:schemeClr val="tx1"/>
              </a:solidFill>
              <a:effectLst/>
              <a:uLnTx/>
              <a:uFillTx/>
              <a:latin typeface="Lucida Sans"/>
              <a:ea typeface="+mj-ea"/>
              <a:cs typeface="+mj-cs"/>
            </a:endParaRPr>
          </a:p>
        </p:txBody>
      </p:sp>
      <p:pic>
        <p:nvPicPr>
          <p:cNvPr id="2" name="Picture 1"/>
          <p:cNvPicPr>
            <a:picLocks noChangeAspect="1"/>
          </p:cNvPicPr>
          <p:nvPr/>
        </p:nvPicPr>
        <p:blipFill>
          <a:blip r:embed="rId3"/>
          <a:stretch>
            <a:fillRect/>
          </a:stretch>
        </p:blipFill>
        <p:spPr>
          <a:xfrm>
            <a:off x="838200" y="981259"/>
            <a:ext cx="7467600" cy="5575300"/>
          </a:xfrm>
          <a:prstGeom prst="rect">
            <a:avLst/>
          </a:prstGeom>
        </p:spPr>
      </p:pic>
    </p:spTree>
    <p:extLst>
      <p:ext uri="{BB962C8B-B14F-4D97-AF65-F5344CB8AC3E}">
        <p14:creationId xmlns:p14="http://schemas.microsoft.com/office/powerpoint/2010/main" val="23928027"/>
      </p:ext>
    </p:extLst>
  </p:cSld>
  <p:clrMapOvr>
    <a:masterClrMapping/>
  </p:clrMapOvr>
  <p:transition spd="med">
    <p:fade/>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idx="1"/>
          </p:nvPr>
        </p:nvSpPr>
        <p:spPr/>
        <p:txBody>
          <a:bodyPr/>
          <a:lstStyle/>
          <a:p>
            <a:pPr marL="0" indent="0">
              <a:buFont typeface="Arial" charset="0"/>
              <a:buNone/>
              <a:defRPr/>
            </a:pPr>
            <a:r>
              <a:rPr lang="en-US" dirty="0" smtClean="0">
                <a:solidFill>
                  <a:schemeClr val="bg1"/>
                </a:solidFill>
                <a:effectLst>
                  <a:outerShdw blurRad="38100" dist="38100" dir="2700000" algn="tl">
                    <a:srgbClr val="000000">
                      <a:alpha val="43137"/>
                    </a:srgbClr>
                  </a:outerShdw>
                </a:effectLst>
              </a:rPr>
              <a:t>Which types of security tools are </a:t>
            </a:r>
            <a:br>
              <a:rPr lang="en-US" dirty="0" smtClean="0">
                <a:solidFill>
                  <a:schemeClr val="bg1"/>
                </a:solidFill>
                <a:effectLst>
                  <a:outerShdw blurRad="38100" dist="38100" dir="2700000" algn="tl">
                    <a:srgbClr val="000000">
                      <a:alpha val="43137"/>
                    </a:srgbClr>
                  </a:outerShdw>
                </a:effectLst>
              </a:rPr>
            </a:br>
            <a:r>
              <a:rPr lang="en-US" dirty="0" smtClean="0">
                <a:solidFill>
                  <a:schemeClr val="bg1"/>
                </a:solidFill>
                <a:effectLst>
                  <a:outerShdw blurRad="38100" dist="38100" dir="2700000" algn="tl">
                    <a:srgbClr val="000000">
                      <a:alpha val="43137"/>
                    </a:srgbClr>
                  </a:outerShdw>
                </a:effectLst>
              </a:rPr>
              <a:t>the best kind of investment for </a:t>
            </a:r>
            <a:br>
              <a:rPr lang="en-US" dirty="0" smtClean="0">
                <a:solidFill>
                  <a:schemeClr val="bg1"/>
                </a:solidFill>
                <a:effectLst>
                  <a:outerShdw blurRad="38100" dist="38100" dir="2700000" algn="tl">
                    <a:srgbClr val="000000">
                      <a:alpha val="43137"/>
                    </a:srgbClr>
                  </a:outerShdw>
                </a:effectLst>
              </a:rPr>
            </a:br>
            <a:r>
              <a:rPr lang="en-US" dirty="0" smtClean="0">
                <a:solidFill>
                  <a:schemeClr val="bg1"/>
                </a:solidFill>
                <a:effectLst>
                  <a:outerShdw blurRad="38100" dist="38100" dir="2700000" algn="tl">
                    <a:srgbClr val="000000">
                      <a:alpha val="43137"/>
                    </a:srgbClr>
                  </a:outerShdw>
                </a:effectLst>
              </a:rPr>
              <a:t>your organization?</a:t>
            </a:r>
            <a:endParaRPr lang="en-US" dirty="0">
              <a:solidFill>
                <a:schemeClr val="bg1"/>
              </a:solidFill>
              <a:effectLst>
                <a:outerShdw blurRad="38100" dist="38100" dir="2700000" algn="tl">
                  <a:srgbClr val="000000">
                    <a:alpha val="43137"/>
                  </a:srgbClr>
                </a:outerShdw>
              </a:effectLst>
            </a:endParaRPr>
          </a:p>
        </p:txBody>
      </p:sp>
      <p:sp>
        <p:nvSpPr>
          <p:cNvPr id="58370" name="Title 6"/>
          <p:cNvSpPr>
            <a:spLocks noGrp="1"/>
          </p:cNvSpPr>
          <p:nvPr>
            <p:ph type="title"/>
          </p:nvPr>
        </p:nvSpPr>
        <p:spPr/>
        <p:txBody>
          <a:bodyPr>
            <a:normAutofit/>
          </a:bodyPr>
          <a:lstStyle/>
          <a:p>
            <a:r>
              <a:rPr lang="en-US" altLang="en-US" dirty="0" smtClean="0"/>
              <a:t>Learning Check</a:t>
            </a:r>
          </a:p>
        </p:txBody>
      </p:sp>
      <p:sp>
        <p:nvSpPr>
          <p:cNvPr id="5" name="Rectangle 4"/>
          <p:cNvSpPr/>
          <p:nvPr/>
        </p:nvSpPr>
        <p:spPr>
          <a:xfrm>
            <a:off x="5262196" y="6642556"/>
            <a:ext cx="3881804" cy="215444"/>
          </a:xfrm>
          <a:prstGeom prst="rect">
            <a:avLst/>
          </a:prstGeom>
        </p:spPr>
        <p:txBody>
          <a:bodyPr wrap="square">
            <a:spAutoFit/>
          </a:bodyPr>
          <a:lstStyle>
            <a:defPPr>
              <a:defRPr lang="en-US"/>
            </a:defPPr>
            <a:lvl1pPr algn="l" rtl="0" eaLnBrk="0" fontAlgn="base" hangingPunct="0">
              <a:spcBef>
                <a:spcPct val="0"/>
              </a:spcBef>
              <a:spcAft>
                <a:spcPct val="0"/>
              </a:spcAft>
              <a:defRPr kern="1200">
                <a:solidFill>
                  <a:schemeClr val="tx1"/>
                </a:solidFill>
                <a:latin typeface="Arial" charset="0"/>
                <a:ea typeface="ＭＳ Ｐゴシック" charset="-128"/>
                <a:cs typeface="+mn-cs"/>
              </a:defRPr>
            </a:lvl1pPr>
            <a:lvl2pPr marL="457200" algn="l" rtl="0" eaLnBrk="0" fontAlgn="base" hangingPunct="0">
              <a:spcBef>
                <a:spcPct val="0"/>
              </a:spcBef>
              <a:spcAft>
                <a:spcPct val="0"/>
              </a:spcAft>
              <a:defRPr kern="1200">
                <a:solidFill>
                  <a:schemeClr val="tx1"/>
                </a:solidFill>
                <a:latin typeface="Arial" charset="0"/>
                <a:ea typeface="ＭＳ Ｐゴシック" charset="-128"/>
                <a:cs typeface="+mn-cs"/>
              </a:defRPr>
            </a:lvl2pPr>
            <a:lvl3pPr marL="914400" algn="l" rtl="0" eaLnBrk="0" fontAlgn="base" hangingPunct="0">
              <a:spcBef>
                <a:spcPct val="0"/>
              </a:spcBef>
              <a:spcAft>
                <a:spcPct val="0"/>
              </a:spcAft>
              <a:defRPr kern="1200">
                <a:solidFill>
                  <a:schemeClr val="tx1"/>
                </a:solidFill>
                <a:latin typeface="Arial" charset="0"/>
                <a:ea typeface="ＭＳ Ｐゴシック" charset="-128"/>
                <a:cs typeface="+mn-cs"/>
              </a:defRPr>
            </a:lvl3pPr>
            <a:lvl4pPr marL="1371600" algn="l" rtl="0" eaLnBrk="0" fontAlgn="base" hangingPunct="0">
              <a:spcBef>
                <a:spcPct val="0"/>
              </a:spcBef>
              <a:spcAft>
                <a:spcPct val="0"/>
              </a:spcAft>
              <a:defRPr kern="1200">
                <a:solidFill>
                  <a:schemeClr val="tx1"/>
                </a:solidFill>
                <a:latin typeface="Arial" charset="0"/>
                <a:ea typeface="ＭＳ Ｐゴシック" charset="-128"/>
                <a:cs typeface="+mn-cs"/>
              </a:defRPr>
            </a:lvl4pPr>
            <a:lvl5pPr marL="1828800" algn="l" rtl="0" eaLnBrk="0" fontAlgn="base" hangingPunct="0">
              <a:spcBef>
                <a:spcPct val="0"/>
              </a:spcBef>
              <a:spcAft>
                <a:spcPct val="0"/>
              </a:spcAft>
              <a:defRPr kern="1200">
                <a:solidFill>
                  <a:schemeClr val="tx1"/>
                </a:solidFill>
                <a:latin typeface="Arial" charset="0"/>
                <a:ea typeface="ＭＳ Ｐゴシック" charset="-128"/>
                <a:cs typeface="+mn-cs"/>
              </a:defRPr>
            </a:lvl5pPr>
            <a:lvl6pPr marL="2286000" algn="l" defTabSz="914400" rtl="0" eaLnBrk="1" latinLnBrk="0" hangingPunct="1">
              <a:defRPr kern="1200">
                <a:solidFill>
                  <a:schemeClr val="tx1"/>
                </a:solidFill>
                <a:latin typeface="Arial" charset="0"/>
                <a:ea typeface="ＭＳ Ｐゴシック" charset="-128"/>
                <a:cs typeface="+mn-cs"/>
              </a:defRPr>
            </a:lvl6pPr>
            <a:lvl7pPr marL="2743200" algn="l" defTabSz="914400" rtl="0" eaLnBrk="1" latinLnBrk="0" hangingPunct="1">
              <a:defRPr kern="1200">
                <a:solidFill>
                  <a:schemeClr val="tx1"/>
                </a:solidFill>
                <a:latin typeface="Arial" charset="0"/>
                <a:ea typeface="ＭＳ Ｐゴシック" charset="-128"/>
                <a:cs typeface="+mn-cs"/>
              </a:defRPr>
            </a:lvl7pPr>
            <a:lvl8pPr marL="3200400" algn="l" defTabSz="914400" rtl="0" eaLnBrk="1" latinLnBrk="0" hangingPunct="1">
              <a:defRPr kern="1200">
                <a:solidFill>
                  <a:schemeClr val="tx1"/>
                </a:solidFill>
                <a:latin typeface="Arial" charset="0"/>
                <a:ea typeface="ＭＳ Ｐゴシック" charset="-128"/>
                <a:cs typeface="+mn-cs"/>
              </a:defRPr>
            </a:lvl8pPr>
            <a:lvl9pPr marL="3657600" algn="l" defTabSz="914400" rtl="0" eaLnBrk="1" latinLnBrk="0" hangingPunct="1">
              <a:defRPr kern="1200">
                <a:solidFill>
                  <a:schemeClr val="tx1"/>
                </a:solidFill>
                <a:latin typeface="Arial" charset="0"/>
                <a:ea typeface="ＭＳ Ｐゴシック" charset="-128"/>
                <a:cs typeface="+mn-cs"/>
              </a:defRPr>
            </a:lvl9pPr>
          </a:lstStyle>
          <a:p>
            <a:pPr algn="r"/>
            <a:r>
              <a:rPr lang="en-US" sz="800" kern="1200" dirty="0" smtClean="0">
                <a:solidFill>
                  <a:schemeClr val="tx1">
                    <a:lumMod val="65000"/>
                    <a:lumOff val="35000"/>
                  </a:schemeClr>
                </a:solidFill>
                <a:effectLst/>
                <a:latin typeface="Lucida Sans"/>
                <a:ea typeface="ＭＳ Ｐゴシック" charset="-128"/>
                <a:cs typeface="+mn-cs"/>
              </a:rPr>
              <a:t>Training Module 3, CSIRT Operation, Version 2, © 2016 FIRST</a:t>
            </a:r>
            <a:endParaRPr lang="en-US" sz="800" kern="1200" dirty="0">
              <a:solidFill>
                <a:schemeClr val="tx1">
                  <a:lumMod val="65000"/>
                  <a:lumOff val="35000"/>
                </a:schemeClr>
              </a:solidFill>
              <a:effectLst/>
              <a:latin typeface="Lucida Sans"/>
              <a:ea typeface="ＭＳ Ｐゴシック" charset="-128"/>
              <a:cs typeface="+mn-cs"/>
            </a:endParaRPr>
          </a:p>
        </p:txBody>
      </p:sp>
    </p:spTree>
    <p:extLst>
      <p:ext uri="{BB962C8B-B14F-4D97-AF65-F5344CB8AC3E}">
        <p14:creationId xmlns:p14="http://schemas.microsoft.com/office/powerpoint/2010/main" val="146077802"/>
      </p:ext>
    </p:extLst>
  </p:cSld>
  <p:clrMapOvr>
    <a:masterClrMapping/>
  </p:clrMapOvr>
  <p:transition spd="med">
    <p:fade/>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3026104"/>
      </p:ext>
    </p:extLst>
  </p:cSld>
  <p:clrMapOvr>
    <a:masterClrMapping/>
  </p:clrMapOvr>
  <p:transition spd="med">
    <p:fad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p:cNvSpPr>
            <a:spLocks noGrp="1"/>
          </p:cNvSpPr>
          <p:nvPr>
            <p:ph type="title"/>
          </p:nvPr>
        </p:nvSpPr>
        <p:spPr/>
        <p:txBody>
          <a:bodyPr>
            <a:normAutofit fontScale="90000"/>
          </a:bodyPr>
          <a:lstStyle/>
          <a:p>
            <a:r>
              <a:rPr lang="en-US" altLang="en-US" dirty="0" smtClean="0"/>
              <a:t>Section 1: </a:t>
            </a:r>
            <a:br>
              <a:rPr lang="en-US" altLang="en-US" dirty="0" smtClean="0"/>
            </a:br>
            <a:r>
              <a:rPr lang="en-US" altLang="en-US" dirty="0" smtClean="0"/>
              <a:t>Incident Management Processes</a:t>
            </a:r>
            <a:br>
              <a:rPr lang="en-US" altLang="en-US" dirty="0" smtClean="0"/>
            </a:br>
            <a:endParaRPr lang="en-US" altLang="en-US" dirty="0" smtClean="0"/>
          </a:p>
        </p:txBody>
      </p:sp>
    </p:spTree>
  </p:cSld>
  <p:clrMapOvr>
    <a:masterClrMapping/>
  </p:clrMapOvr>
  <p:transition spd="med">
    <p:fade/>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p:cNvSpPr>
            <a:spLocks noGrp="1"/>
          </p:cNvSpPr>
          <p:nvPr>
            <p:ph type="title"/>
          </p:nvPr>
        </p:nvSpPr>
        <p:spPr/>
        <p:txBody>
          <a:bodyPr/>
          <a:lstStyle/>
          <a:p>
            <a:r>
              <a:rPr lang="en-US" altLang="en-US" dirty="0" smtClean="0"/>
              <a:t>Section 3: </a:t>
            </a:r>
            <a:br>
              <a:rPr lang="en-US" altLang="en-US" dirty="0" smtClean="0"/>
            </a:br>
            <a:r>
              <a:rPr lang="en-US" altLang="en-US" dirty="0" smtClean="0"/>
              <a:t>Identifying and Responding </a:t>
            </a:r>
            <a:br>
              <a:rPr lang="en-US" altLang="en-US" dirty="0" smtClean="0"/>
            </a:br>
            <a:r>
              <a:rPr lang="en-US" altLang="en-US" dirty="0" smtClean="0"/>
              <a:t>to Attacks</a:t>
            </a:r>
          </a:p>
        </p:txBody>
      </p:sp>
    </p:spTree>
    <p:extLst>
      <p:ext uri="{BB962C8B-B14F-4D97-AF65-F5344CB8AC3E}">
        <p14:creationId xmlns:p14="http://schemas.microsoft.com/office/powerpoint/2010/main" val="3793086991"/>
      </p:ext>
    </p:extLst>
  </p:cSld>
  <p:clrMapOvr>
    <a:masterClrMapping/>
  </p:clrMapOvr>
  <p:transition spd="med">
    <p:fade/>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3" name="Picture 3" descr="C:\Users\Alan\AppData\Local\Microsoft\Windows\INetCache\IE\GYSW225T\broken_chain[1].jpg"/>
          <p:cNvPicPr>
            <a:picLocks noChangeAspect="1" noChangeArrowheads="1"/>
          </p:cNvPicPr>
          <p:nvPr/>
        </p:nvPicPr>
        <p:blipFill rotWithShape="1">
          <a:blip r:embed="rId3">
            <a:extLst>
              <a:ext uri="{BEBA8EAE-BF5A-486C-A8C5-ECC9F3942E4B}">
                <a14:imgProps xmlns:a14="http://schemas.microsoft.com/office/drawing/2010/main">
                  <a14:imgLayer r:embed="rId4">
                    <a14:imgEffect>
                      <a14:brightnessContrast bright="20000" contrast="-40000"/>
                    </a14:imgEffect>
                  </a14:imgLayer>
                </a14:imgProps>
              </a:ext>
              <a:ext uri="{28A0092B-C50C-407E-A947-70E740481C1C}">
                <a14:useLocalDpi xmlns:a14="http://schemas.microsoft.com/office/drawing/2010/main" val="0"/>
              </a:ext>
            </a:extLst>
          </a:blip>
          <a:srcRect r="20440" b="19287"/>
          <a:stretch/>
        </p:blipFill>
        <p:spPr bwMode="auto">
          <a:xfrm>
            <a:off x="5222929" y="3874576"/>
            <a:ext cx="3921071" cy="2983424"/>
          </a:xfrm>
          <a:prstGeom prst="rect">
            <a:avLst/>
          </a:prstGeom>
          <a:noFill/>
          <a:extLst>
            <a:ext uri="{909E8E84-426E-40DD-AFC4-6F175D3DCCD1}">
              <a14:hiddenFill xmlns:a14="http://schemas.microsoft.com/office/drawing/2010/main">
                <a:solidFill>
                  <a:srgbClr val="FFFFFF"/>
                </a:solidFill>
              </a14:hiddenFill>
            </a:ext>
          </a:extLst>
        </p:spPr>
      </p:pic>
      <p:sp>
        <p:nvSpPr>
          <p:cNvPr id="17410" name="Title 6"/>
          <p:cNvSpPr>
            <a:spLocks noGrp="1"/>
          </p:cNvSpPr>
          <p:nvPr>
            <p:ph type="title"/>
          </p:nvPr>
        </p:nvSpPr>
        <p:spPr/>
        <p:txBody>
          <a:bodyPr>
            <a:normAutofit fontScale="90000"/>
          </a:bodyPr>
          <a:lstStyle/>
          <a:p>
            <a:r>
              <a:rPr lang="en-US" altLang="en-US" dirty="0" smtClean="0"/>
              <a:t>Exploiting Vulnerabilities</a:t>
            </a:r>
          </a:p>
        </p:txBody>
      </p:sp>
      <p:sp>
        <p:nvSpPr>
          <p:cNvPr id="2" name="Text Placeholder 1"/>
          <p:cNvSpPr>
            <a:spLocks noGrp="1"/>
          </p:cNvSpPr>
          <p:nvPr>
            <p:ph type="body" sz="quarter" idx="10"/>
          </p:nvPr>
        </p:nvSpPr>
        <p:spPr>
          <a:xfrm>
            <a:off x="457200" y="1114425"/>
            <a:ext cx="5881607" cy="4305935"/>
          </a:xfrm>
        </p:spPr>
        <p:txBody>
          <a:bodyPr/>
          <a:lstStyle/>
          <a:p>
            <a:pPr marL="342900" indent="-342900">
              <a:buClr>
                <a:schemeClr val="tx1"/>
              </a:buClr>
              <a:buFont typeface="Arial" panose="020B0604020202020204" pitchFamily="34" charset="0"/>
              <a:buChar char="•"/>
            </a:pPr>
            <a:r>
              <a:rPr lang="en-US" sz="2400" dirty="0" smtClean="0"/>
              <a:t>Vulnerabilities: Errors </a:t>
            </a:r>
            <a:r>
              <a:rPr lang="en-US" sz="2400" dirty="0"/>
              <a:t>that can </a:t>
            </a:r>
            <a:r>
              <a:rPr lang="en-US" sz="2400" dirty="0" smtClean="0"/>
              <a:t/>
            </a:r>
            <a:br>
              <a:rPr lang="en-US" sz="2400" dirty="0" smtClean="0"/>
            </a:br>
            <a:r>
              <a:rPr lang="en-US" sz="2400" dirty="0" smtClean="0"/>
              <a:t>be exploited</a:t>
            </a:r>
          </a:p>
          <a:p>
            <a:pPr marL="342900" indent="-342900">
              <a:buClr>
                <a:schemeClr val="tx1"/>
              </a:buClr>
              <a:buFont typeface="Arial" panose="020B0604020202020204" pitchFamily="34" charset="0"/>
              <a:buChar char="•"/>
            </a:pPr>
            <a:r>
              <a:rPr lang="en-US" sz="2400" dirty="0" smtClean="0"/>
              <a:t>Intersection </a:t>
            </a:r>
            <a:r>
              <a:rPr lang="en-US" sz="2400" dirty="0"/>
              <a:t>of three elements:</a:t>
            </a:r>
          </a:p>
          <a:p>
            <a:pPr marL="914400" lvl="1" indent="-457200"/>
            <a:r>
              <a:rPr lang="en-US" sz="2400" dirty="0" smtClean="0"/>
              <a:t>System susceptibility </a:t>
            </a:r>
            <a:r>
              <a:rPr lang="en-US" sz="2400" dirty="0"/>
              <a:t>or flaw</a:t>
            </a:r>
          </a:p>
          <a:p>
            <a:pPr marL="914400" lvl="1" indent="-457200"/>
            <a:r>
              <a:rPr lang="en-US" sz="2400" dirty="0" smtClean="0"/>
              <a:t>Attacker </a:t>
            </a:r>
            <a:r>
              <a:rPr lang="en-US" sz="2400" dirty="0"/>
              <a:t>access </a:t>
            </a:r>
            <a:endParaRPr lang="en-US" sz="2400" dirty="0" smtClean="0"/>
          </a:p>
          <a:p>
            <a:pPr marL="914400" lvl="1" indent="-457200"/>
            <a:r>
              <a:rPr lang="en-US" sz="2400" dirty="0" smtClean="0"/>
              <a:t>Attacker capability</a:t>
            </a:r>
            <a:endParaRPr lang="en-US" sz="2400" dirty="0"/>
          </a:p>
          <a:p>
            <a:pPr marL="342900" indent="-342900">
              <a:buClr>
                <a:schemeClr val="tx1"/>
              </a:buClr>
              <a:buFont typeface="Arial" panose="020B0604020202020204" pitchFamily="34" charset="0"/>
              <a:buChar char="•"/>
            </a:pPr>
            <a:r>
              <a:rPr lang="en-US" sz="2400" dirty="0" smtClean="0"/>
              <a:t>An </a:t>
            </a:r>
            <a:r>
              <a:rPr lang="en-US" sz="2400" dirty="0"/>
              <a:t>attacker must have at least one </a:t>
            </a:r>
            <a:r>
              <a:rPr lang="en-US" sz="2400" dirty="0" smtClean="0"/>
              <a:t>tool </a:t>
            </a:r>
            <a:r>
              <a:rPr lang="en-US" sz="2400" dirty="0"/>
              <a:t>or technique that can connect to a system </a:t>
            </a:r>
            <a:r>
              <a:rPr lang="en-US" sz="2400" dirty="0" smtClean="0"/>
              <a:t>weakness</a:t>
            </a:r>
            <a:endParaRPr lang="en-US" sz="2400" dirty="0"/>
          </a:p>
        </p:txBody>
      </p:sp>
      <p:sp>
        <p:nvSpPr>
          <p:cNvPr id="5" name="Rectangle 4"/>
          <p:cNvSpPr/>
          <p:nvPr/>
        </p:nvSpPr>
        <p:spPr>
          <a:xfrm>
            <a:off x="0" y="6642556"/>
            <a:ext cx="3881804" cy="215444"/>
          </a:xfrm>
          <a:prstGeom prst="rect">
            <a:avLst/>
          </a:prstGeom>
        </p:spPr>
        <p:txBody>
          <a:bodyPr wrap="square">
            <a:spAutoFit/>
          </a:bodyPr>
          <a:lstStyle>
            <a:defPPr>
              <a:defRPr lang="en-US"/>
            </a:defPPr>
            <a:lvl1pPr algn="l" rtl="0" eaLnBrk="0" fontAlgn="base" hangingPunct="0">
              <a:spcBef>
                <a:spcPct val="0"/>
              </a:spcBef>
              <a:spcAft>
                <a:spcPct val="0"/>
              </a:spcAft>
              <a:defRPr kern="1200">
                <a:solidFill>
                  <a:schemeClr val="tx1"/>
                </a:solidFill>
                <a:latin typeface="Arial" charset="0"/>
                <a:ea typeface="ＭＳ Ｐゴシック" charset="-128"/>
                <a:cs typeface="+mn-cs"/>
              </a:defRPr>
            </a:lvl1pPr>
            <a:lvl2pPr marL="457200" algn="l" rtl="0" eaLnBrk="0" fontAlgn="base" hangingPunct="0">
              <a:spcBef>
                <a:spcPct val="0"/>
              </a:spcBef>
              <a:spcAft>
                <a:spcPct val="0"/>
              </a:spcAft>
              <a:defRPr kern="1200">
                <a:solidFill>
                  <a:schemeClr val="tx1"/>
                </a:solidFill>
                <a:latin typeface="Arial" charset="0"/>
                <a:ea typeface="ＭＳ Ｐゴシック" charset="-128"/>
                <a:cs typeface="+mn-cs"/>
              </a:defRPr>
            </a:lvl2pPr>
            <a:lvl3pPr marL="914400" algn="l" rtl="0" eaLnBrk="0" fontAlgn="base" hangingPunct="0">
              <a:spcBef>
                <a:spcPct val="0"/>
              </a:spcBef>
              <a:spcAft>
                <a:spcPct val="0"/>
              </a:spcAft>
              <a:defRPr kern="1200">
                <a:solidFill>
                  <a:schemeClr val="tx1"/>
                </a:solidFill>
                <a:latin typeface="Arial" charset="0"/>
                <a:ea typeface="ＭＳ Ｐゴシック" charset="-128"/>
                <a:cs typeface="+mn-cs"/>
              </a:defRPr>
            </a:lvl3pPr>
            <a:lvl4pPr marL="1371600" algn="l" rtl="0" eaLnBrk="0" fontAlgn="base" hangingPunct="0">
              <a:spcBef>
                <a:spcPct val="0"/>
              </a:spcBef>
              <a:spcAft>
                <a:spcPct val="0"/>
              </a:spcAft>
              <a:defRPr kern="1200">
                <a:solidFill>
                  <a:schemeClr val="tx1"/>
                </a:solidFill>
                <a:latin typeface="Arial" charset="0"/>
                <a:ea typeface="ＭＳ Ｐゴシック" charset="-128"/>
                <a:cs typeface="+mn-cs"/>
              </a:defRPr>
            </a:lvl4pPr>
            <a:lvl5pPr marL="1828800" algn="l" rtl="0" eaLnBrk="0" fontAlgn="base" hangingPunct="0">
              <a:spcBef>
                <a:spcPct val="0"/>
              </a:spcBef>
              <a:spcAft>
                <a:spcPct val="0"/>
              </a:spcAft>
              <a:defRPr kern="1200">
                <a:solidFill>
                  <a:schemeClr val="tx1"/>
                </a:solidFill>
                <a:latin typeface="Arial" charset="0"/>
                <a:ea typeface="ＭＳ Ｐゴシック" charset="-128"/>
                <a:cs typeface="+mn-cs"/>
              </a:defRPr>
            </a:lvl5pPr>
            <a:lvl6pPr marL="2286000" algn="l" defTabSz="914400" rtl="0" eaLnBrk="1" latinLnBrk="0" hangingPunct="1">
              <a:defRPr kern="1200">
                <a:solidFill>
                  <a:schemeClr val="tx1"/>
                </a:solidFill>
                <a:latin typeface="Arial" charset="0"/>
                <a:ea typeface="ＭＳ Ｐゴシック" charset="-128"/>
                <a:cs typeface="+mn-cs"/>
              </a:defRPr>
            </a:lvl6pPr>
            <a:lvl7pPr marL="2743200" algn="l" defTabSz="914400" rtl="0" eaLnBrk="1" latinLnBrk="0" hangingPunct="1">
              <a:defRPr kern="1200">
                <a:solidFill>
                  <a:schemeClr val="tx1"/>
                </a:solidFill>
                <a:latin typeface="Arial" charset="0"/>
                <a:ea typeface="ＭＳ Ｐゴシック" charset="-128"/>
                <a:cs typeface="+mn-cs"/>
              </a:defRPr>
            </a:lvl7pPr>
            <a:lvl8pPr marL="3200400" algn="l" defTabSz="914400" rtl="0" eaLnBrk="1" latinLnBrk="0" hangingPunct="1">
              <a:defRPr kern="1200">
                <a:solidFill>
                  <a:schemeClr val="tx1"/>
                </a:solidFill>
                <a:latin typeface="Arial" charset="0"/>
                <a:ea typeface="ＭＳ Ｐゴシック" charset="-128"/>
                <a:cs typeface="+mn-cs"/>
              </a:defRPr>
            </a:lvl8pPr>
            <a:lvl9pPr marL="3657600" algn="l" defTabSz="914400" rtl="0" eaLnBrk="1" latinLnBrk="0" hangingPunct="1">
              <a:defRPr kern="1200">
                <a:solidFill>
                  <a:schemeClr val="tx1"/>
                </a:solidFill>
                <a:latin typeface="Arial" charset="0"/>
                <a:ea typeface="ＭＳ Ｐゴシック" charset="-128"/>
                <a:cs typeface="+mn-cs"/>
              </a:defRPr>
            </a:lvl9pPr>
          </a:lstStyle>
          <a:p>
            <a:r>
              <a:rPr lang="en-US" sz="800" kern="1200" dirty="0" smtClean="0">
                <a:solidFill>
                  <a:schemeClr val="tx1">
                    <a:lumMod val="65000"/>
                    <a:lumOff val="35000"/>
                  </a:schemeClr>
                </a:solidFill>
                <a:effectLst/>
                <a:latin typeface="Lucida Sans"/>
                <a:ea typeface="ＭＳ Ｐゴシック" charset="-128"/>
                <a:cs typeface="+mn-cs"/>
              </a:rPr>
              <a:t>Training Module 3, CSIRT Operation, Version 2, © 2016 FIRST</a:t>
            </a:r>
            <a:endParaRPr lang="en-US" sz="800" kern="1200" dirty="0">
              <a:solidFill>
                <a:schemeClr val="tx1">
                  <a:lumMod val="65000"/>
                  <a:lumOff val="35000"/>
                </a:schemeClr>
              </a:solidFill>
              <a:effectLst/>
              <a:latin typeface="Lucida Sans"/>
              <a:ea typeface="ＭＳ Ｐゴシック" charset="-128"/>
              <a:cs typeface="+mn-cs"/>
            </a:endParaRPr>
          </a:p>
        </p:txBody>
      </p:sp>
    </p:spTree>
    <p:extLst>
      <p:ext uri="{BB962C8B-B14F-4D97-AF65-F5344CB8AC3E}">
        <p14:creationId xmlns:p14="http://schemas.microsoft.com/office/powerpoint/2010/main" val="1967769716"/>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fade">
                                      <p:cBhvr>
                                        <p:cTn id="7" dur="500"/>
                                        <p:tgtEl>
                                          <p:spTgt spid="2">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
                                            <p:txEl>
                                              <p:pRg st="2" end="2"/>
                                            </p:txEl>
                                          </p:spTgt>
                                        </p:tgtEl>
                                        <p:attrNameLst>
                                          <p:attrName>style.visibility</p:attrName>
                                        </p:attrNameLst>
                                      </p:cBhvr>
                                      <p:to>
                                        <p:strVal val="visible"/>
                                      </p:to>
                                    </p:set>
                                    <p:animEffect transition="in" filter="fade">
                                      <p:cBhvr>
                                        <p:cTn id="12" dur="500"/>
                                        <p:tgtEl>
                                          <p:spTgt spid="2">
                                            <p:txEl>
                                              <p:pRg st="2" end="2"/>
                                            </p:txEl>
                                          </p:spTgt>
                                        </p:tgtEl>
                                      </p:cBhvr>
                                    </p:animEffect>
                                  </p:childTnLst>
                                </p:cTn>
                              </p:par>
                              <p:par>
                                <p:cTn id="13" presetID="10" presetClass="entr" presetSubtype="0" fill="hold" nodeType="withEffect">
                                  <p:stCondLst>
                                    <p:cond delay="0"/>
                                  </p:stCondLst>
                                  <p:childTnLst>
                                    <p:set>
                                      <p:cBhvr>
                                        <p:cTn id="14" dur="1" fill="hold">
                                          <p:stCondLst>
                                            <p:cond delay="0"/>
                                          </p:stCondLst>
                                        </p:cTn>
                                        <p:tgtEl>
                                          <p:spTgt spid="2">
                                            <p:txEl>
                                              <p:pRg st="3" end="3"/>
                                            </p:txEl>
                                          </p:spTgt>
                                        </p:tgtEl>
                                        <p:attrNameLst>
                                          <p:attrName>style.visibility</p:attrName>
                                        </p:attrNameLst>
                                      </p:cBhvr>
                                      <p:to>
                                        <p:strVal val="visible"/>
                                      </p:to>
                                    </p:set>
                                    <p:animEffect transition="in" filter="fade">
                                      <p:cBhvr>
                                        <p:cTn id="15" dur="500"/>
                                        <p:tgtEl>
                                          <p:spTgt spid="2">
                                            <p:txEl>
                                              <p:pRg st="3" end="3"/>
                                            </p:txEl>
                                          </p:spTgt>
                                        </p:tgtEl>
                                      </p:cBhvr>
                                    </p:animEffect>
                                  </p:childTnLst>
                                </p:cTn>
                              </p:par>
                              <p:par>
                                <p:cTn id="16" presetID="10" presetClass="entr" presetSubtype="0" fill="hold" nodeType="withEffect">
                                  <p:stCondLst>
                                    <p:cond delay="0"/>
                                  </p:stCondLst>
                                  <p:childTnLst>
                                    <p:set>
                                      <p:cBhvr>
                                        <p:cTn id="17" dur="1" fill="hold">
                                          <p:stCondLst>
                                            <p:cond delay="0"/>
                                          </p:stCondLst>
                                        </p:cTn>
                                        <p:tgtEl>
                                          <p:spTgt spid="2">
                                            <p:txEl>
                                              <p:pRg st="4" end="4"/>
                                            </p:txEl>
                                          </p:spTgt>
                                        </p:tgtEl>
                                        <p:attrNameLst>
                                          <p:attrName>style.visibility</p:attrName>
                                        </p:attrNameLst>
                                      </p:cBhvr>
                                      <p:to>
                                        <p:strVal val="visible"/>
                                      </p:to>
                                    </p:set>
                                    <p:animEffect transition="in" filter="fade">
                                      <p:cBhvr>
                                        <p:cTn id="18" dur="500"/>
                                        <p:tgtEl>
                                          <p:spTgt spid="2">
                                            <p:txEl>
                                              <p:pRg st="4" end="4"/>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2">
                                            <p:txEl>
                                              <p:pRg st="5" end="5"/>
                                            </p:txEl>
                                          </p:spTgt>
                                        </p:tgtEl>
                                        <p:attrNameLst>
                                          <p:attrName>style.visibility</p:attrName>
                                        </p:attrNameLst>
                                      </p:cBhvr>
                                      <p:to>
                                        <p:strVal val="visible"/>
                                      </p:to>
                                    </p:set>
                                    <p:animEffect transition="in" filter="fade">
                                      <p:cBhvr>
                                        <p:cTn id="23"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6"/>
          <p:cNvSpPr>
            <a:spLocks noGrp="1"/>
          </p:cNvSpPr>
          <p:nvPr>
            <p:ph type="title"/>
          </p:nvPr>
        </p:nvSpPr>
        <p:spPr/>
        <p:txBody>
          <a:bodyPr>
            <a:normAutofit fontScale="90000"/>
          </a:bodyPr>
          <a:lstStyle/>
          <a:p>
            <a:r>
              <a:rPr lang="en-US" altLang="en-US" dirty="0" smtClean="0"/>
              <a:t>Risk Assessment</a:t>
            </a:r>
          </a:p>
        </p:txBody>
      </p:sp>
      <p:sp>
        <p:nvSpPr>
          <p:cNvPr id="8" name="Rectangle 7"/>
          <p:cNvSpPr/>
          <p:nvPr/>
        </p:nvSpPr>
        <p:spPr>
          <a:xfrm>
            <a:off x="627829" y="3032594"/>
            <a:ext cx="2720927" cy="646331"/>
          </a:xfrm>
          <a:prstGeom prst="rect">
            <a:avLst/>
          </a:prstGeom>
        </p:spPr>
        <p:txBody>
          <a:bodyPr wrap="square">
            <a:spAutoFit/>
          </a:bodyPr>
          <a:lstStyle/>
          <a:p>
            <a:r>
              <a:rPr lang="en-US" dirty="0" smtClean="0">
                <a:latin typeface="Lucida Sans" panose="020B0602040502020204" pitchFamily="34" charset="0"/>
                <a:cs typeface="Lucida Sans" panose="020B0602040502020204" pitchFamily="34" charset="0"/>
              </a:rPr>
              <a:t>Information and Communication Flows</a:t>
            </a:r>
            <a:endParaRPr lang="en-US" dirty="0">
              <a:latin typeface="Lucida Sans" panose="020B0602040502020204" pitchFamily="34" charset="0"/>
              <a:cs typeface="Lucida Sans" panose="020B0602040502020204" pitchFamily="34" charset="0"/>
            </a:endParaRPr>
          </a:p>
        </p:txBody>
      </p:sp>
      <p:grpSp>
        <p:nvGrpSpPr>
          <p:cNvPr id="2" name="Group 1"/>
          <p:cNvGrpSpPr/>
          <p:nvPr/>
        </p:nvGrpSpPr>
        <p:grpSpPr>
          <a:xfrm>
            <a:off x="1710549" y="1019298"/>
            <a:ext cx="5722901" cy="4871042"/>
            <a:chOff x="1680012" y="1300809"/>
            <a:chExt cx="5722901" cy="4871042"/>
          </a:xfrm>
        </p:grpSpPr>
        <p:sp>
          <p:nvSpPr>
            <p:cNvPr id="7" name="Oval 6"/>
            <p:cNvSpPr/>
            <p:nvPr/>
          </p:nvSpPr>
          <p:spPr>
            <a:xfrm>
              <a:off x="3757350" y="1300809"/>
              <a:ext cx="1620000" cy="1620000"/>
            </a:xfrm>
            <a:prstGeom prst="ellipse">
              <a:avLst/>
            </a:prstGeom>
            <a:solidFill>
              <a:srgbClr val="1A4E1A"/>
            </a:solidFill>
            <a:ln>
              <a:noFill/>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dirty="0">
                  <a:latin typeface="Lucida Sans"/>
                </a:rPr>
                <a:t>Assess</a:t>
              </a:r>
            </a:p>
          </p:txBody>
        </p:sp>
        <p:sp>
          <p:nvSpPr>
            <p:cNvPr id="11" name="Oval 10"/>
            <p:cNvSpPr/>
            <p:nvPr/>
          </p:nvSpPr>
          <p:spPr>
            <a:xfrm>
              <a:off x="1680012" y="4531078"/>
              <a:ext cx="1620000" cy="1620000"/>
            </a:xfrm>
            <a:prstGeom prst="ellipse">
              <a:avLst/>
            </a:prstGeom>
            <a:solidFill>
              <a:srgbClr val="1A4E1A"/>
            </a:solidFill>
            <a:ln>
              <a:noFill/>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dirty="0">
                  <a:latin typeface="Lucida Sans"/>
                </a:rPr>
                <a:t>Monitor</a:t>
              </a:r>
            </a:p>
          </p:txBody>
        </p:sp>
        <p:sp>
          <p:nvSpPr>
            <p:cNvPr id="12" name="Oval 11"/>
            <p:cNvSpPr/>
            <p:nvPr/>
          </p:nvSpPr>
          <p:spPr>
            <a:xfrm>
              <a:off x="5782913" y="4551851"/>
              <a:ext cx="1620000" cy="1620000"/>
            </a:xfrm>
            <a:prstGeom prst="ellipse">
              <a:avLst/>
            </a:prstGeom>
            <a:solidFill>
              <a:srgbClr val="1A4E1A"/>
            </a:solidFill>
            <a:ln>
              <a:noFill/>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dirty="0">
                  <a:latin typeface="Lucida Sans"/>
                </a:rPr>
                <a:t>Respond</a:t>
              </a:r>
            </a:p>
          </p:txBody>
        </p:sp>
        <p:sp>
          <p:nvSpPr>
            <p:cNvPr id="13" name="Oval 12"/>
            <p:cNvSpPr/>
            <p:nvPr/>
          </p:nvSpPr>
          <p:spPr>
            <a:xfrm>
              <a:off x="3757350" y="3497021"/>
              <a:ext cx="1620000" cy="1620000"/>
            </a:xfrm>
            <a:prstGeom prst="ellipse">
              <a:avLst/>
            </a:prstGeom>
            <a:solidFill>
              <a:srgbClr val="1A4E1A"/>
            </a:solidFill>
            <a:ln>
              <a:noFill/>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dirty="0">
                  <a:latin typeface="Lucida Sans"/>
                </a:rPr>
                <a:t>Frame</a:t>
              </a:r>
            </a:p>
          </p:txBody>
        </p:sp>
        <p:cxnSp>
          <p:nvCxnSpPr>
            <p:cNvPr id="14" name="Straight Arrow Connector 13"/>
            <p:cNvCxnSpPr/>
            <p:nvPr/>
          </p:nvCxnSpPr>
          <p:spPr>
            <a:xfrm flipH="1">
              <a:off x="4525318" y="2896611"/>
              <a:ext cx="1" cy="573251"/>
            </a:xfrm>
            <a:prstGeom prst="straightConnector1">
              <a:avLst/>
            </a:prstGeom>
            <a:ln w="38100">
              <a:solidFill>
                <a:schemeClr val="tx1"/>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8" name="Straight Arrow Connector 27"/>
            <p:cNvCxnSpPr/>
            <p:nvPr/>
          </p:nvCxnSpPr>
          <p:spPr>
            <a:xfrm flipH="1">
              <a:off x="3405509" y="5411209"/>
              <a:ext cx="2264655" cy="0"/>
            </a:xfrm>
            <a:prstGeom prst="straightConnector1">
              <a:avLst/>
            </a:prstGeom>
            <a:ln w="38100">
              <a:solidFill>
                <a:schemeClr val="tx1"/>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39" name="Straight Arrow Connector 38"/>
            <p:cNvCxnSpPr/>
            <p:nvPr/>
          </p:nvCxnSpPr>
          <p:spPr>
            <a:xfrm flipH="1">
              <a:off x="3111140" y="2896611"/>
              <a:ext cx="1123351" cy="1856192"/>
            </a:xfrm>
            <a:prstGeom prst="straightConnector1">
              <a:avLst/>
            </a:prstGeom>
            <a:ln w="38100">
              <a:solidFill>
                <a:schemeClr val="tx1"/>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43" name="Straight Arrow Connector 42"/>
            <p:cNvCxnSpPr/>
            <p:nvPr/>
          </p:nvCxnSpPr>
          <p:spPr>
            <a:xfrm>
              <a:off x="4848768" y="2868201"/>
              <a:ext cx="1054089" cy="1787515"/>
            </a:xfrm>
            <a:prstGeom prst="straightConnector1">
              <a:avLst/>
            </a:prstGeom>
            <a:ln w="38100">
              <a:solidFill>
                <a:schemeClr val="tx1"/>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53" name="Straight Arrow Connector 52"/>
            <p:cNvCxnSpPr/>
            <p:nvPr/>
          </p:nvCxnSpPr>
          <p:spPr>
            <a:xfrm flipH="1">
              <a:off x="3287035" y="4684227"/>
              <a:ext cx="458962" cy="329880"/>
            </a:xfrm>
            <a:prstGeom prst="straightConnector1">
              <a:avLst/>
            </a:prstGeom>
            <a:ln w="38100">
              <a:solidFill>
                <a:schemeClr val="tx1"/>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57" name="Straight Arrow Connector 56"/>
            <p:cNvCxnSpPr/>
            <p:nvPr/>
          </p:nvCxnSpPr>
          <p:spPr>
            <a:xfrm>
              <a:off x="5315357" y="4684227"/>
              <a:ext cx="458962" cy="329880"/>
            </a:xfrm>
            <a:prstGeom prst="straightConnector1">
              <a:avLst/>
            </a:prstGeom>
            <a:ln w="38100">
              <a:solidFill>
                <a:schemeClr val="tx1"/>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494803084"/>
      </p:ext>
    </p:extLst>
  </p:cSld>
  <p:clrMapOvr>
    <a:masterClrMapping/>
  </p:clrMapOvr>
  <p:transition spd="med">
    <p:fade/>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6"/>
          <p:cNvSpPr>
            <a:spLocks noGrp="1"/>
          </p:cNvSpPr>
          <p:nvPr>
            <p:ph type="title"/>
          </p:nvPr>
        </p:nvSpPr>
        <p:spPr/>
        <p:txBody>
          <a:bodyPr>
            <a:normAutofit fontScale="90000"/>
          </a:bodyPr>
          <a:lstStyle/>
          <a:p>
            <a:r>
              <a:rPr lang="en-US" altLang="en-US" sz="2800" dirty="0" smtClean="0"/>
              <a:t>Risk Assessment Methodology</a:t>
            </a:r>
          </a:p>
        </p:txBody>
      </p:sp>
      <p:grpSp>
        <p:nvGrpSpPr>
          <p:cNvPr id="2" name="Group 1"/>
          <p:cNvGrpSpPr/>
          <p:nvPr/>
        </p:nvGrpSpPr>
        <p:grpSpPr>
          <a:xfrm>
            <a:off x="901273" y="923271"/>
            <a:ext cx="7341454" cy="5131166"/>
            <a:chOff x="569491" y="909416"/>
            <a:chExt cx="7923766" cy="5718874"/>
          </a:xfrm>
        </p:grpSpPr>
        <p:sp>
          <p:nvSpPr>
            <p:cNvPr id="22" name="Rounded Rectangle 21"/>
            <p:cNvSpPr/>
            <p:nvPr/>
          </p:nvSpPr>
          <p:spPr>
            <a:xfrm>
              <a:off x="569491" y="909416"/>
              <a:ext cx="3394324" cy="5718874"/>
            </a:xfrm>
            <a:prstGeom prst="roundRect">
              <a:avLst>
                <a:gd name="adj" fmla="val 7338"/>
              </a:avLst>
            </a:prstGeom>
            <a:solidFill>
              <a:schemeClr val="accent5">
                <a:lumMod val="5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endParaRPr lang="en-US" sz="1600" dirty="0">
                <a:latin typeface="Lucida Sans"/>
              </a:endParaRPr>
            </a:p>
          </p:txBody>
        </p:sp>
        <p:sp>
          <p:nvSpPr>
            <p:cNvPr id="7" name="Rounded Rectangle 6"/>
            <p:cNvSpPr/>
            <p:nvPr/>
          </p:nvSpPr>
          <p:spPr>
            <a:xfrm>
              <a:off x="5098933" y="909416"/>
              <a:ext cx="3394324" cy="5718874"/>
            </a:xfrm>
            <a:prstGeom prst="roundRect">
              <a:avLst>
                <a:gd name="adj" fmla="val 7338"/>
              </a:avLst>
            </a:prstGeom>
            <a:solidFill>
              <a:schemeClr val="accent1">
                <a:lumMod val="90000"/>
                <a:lumOff val="1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endParaRPr lang="en-US" sz="1600" dirty="0">
                <a:latin typeface="Lucida Sans"/>
              </a:endParaRPr>
            </a:p>
          </p:txBody>
        </p:sp>
        <p:sp>
          <p:nvSpPr>
            <p:cNvPr id="15" name="Rounded Rectangle 14"/>
            <p:cNvSpPr/>
            <p:nvPr/>
          </p:nvSpPr>
          <p:spPr>
            <a:xfrm>
              <a:off x="5465835" y="5393733"/>
              <a:ext cx="2681207" cy="991892"/>
            </a:xfrm>
            <a:prstGeom prst="roundRect">
              <a:avLst/>
            </a:prstGeom>
            <a:solidFill>
              <a:schemeClr val="accent1">
                <a:lumMod val="75000"/>
                <a:lumOff val="25000"/>
              </a:schemeClr>
            </a:solidFill>
            <a:ln>
              <a:noFill/>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anchor="ctr"/>
            <a:lstStyle/>
            <a:p>
              <a:r>
                <a:rPr lang="en-US" sz="1600" dirty="0">
                  <a:latin typeface="Lucida Sans"/>
                </a:rPr>
                <a:t>Analysis Approach</a:t>
              </a:r>
            </a:p>
          </p:txBody>
        </p:sp>
        <p:sp>
          <p:nvSpPr>
            <p:cNvPr id="16" name="Rounded Rectangle 15"/>
            <p:cNvSpPr/>
            <p:nvPr/>
          </p:nvSpPr>
          <p:spPr>
            <a:xfrm>
              <a:off x="5465835" y="4200363"/>
              <a:ext cx="2681207" cy="991892"/>
            </a:xfrm>
            <a:prstGeom prst="roundRect">
              <a:avLst/>
            </a:prstGeom>
            <a:solidFill>
              <a:schemeClr val="accent1">
                <a:lumMod val="75000"/>
                <a:lumOff val="25000"/>
              </a:schemeClr>
            </a:solidFill>
            <a:ln>
              <a:noFill/>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anchor="ctr"/>
            <a:lstStyle/>
            <a:p>
              <a:r>
                <a:rPr lang="en-US" sz="1600" dirty="0">
                  <a:latin typeface="Lucida Sans"/>
                </a:rPr>
                <a:t>Assessment </a:t>
              </a:r>
              <a:r>
                <a:rPr lang="en-US" sz="1600" dirty="0" smtClean="0">
                  <a:latin typeface="Lucida Sans"/>
                </a:rPr>
                <a:t>Approach</a:t>
              </a:r>
              <a:endParaRPr lang="en-US" sz="1600" dirty="0">
                <a:latin typeface="Lucida Sans"/>
              </a:endParaRPr>
            </a:p>
          </p:txBody>
        </p:sp>
        <p:sp>
          <p:nvSpPr>
            <p:cNvPr id="17" name="Rounded Rectangle 16"/>
            <p:cNvSpPr/>
            <p:nvPr/>
          </p:nvSpPr>
          <p:spPr>
            <a:xfrm>
              <a:off x="5465835" y="2991495"/>
              <a:ext cx="2681207" cy="991892"/>
            </a:xfrm>
            <a:prstGeom prst="roundRect">
              <a:avLst/>
            </a:prstGeom>
            <a:solidFill>
              <a:schemeClr val="accent1">
                <a:lumMod val="75000"/>
                <a:lumOff val="25000"/>
              </a:schemeClr>
            </a:solidFill>
            <a:ln>
              <a:noFill/>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anchor="ctr"/>
            <a:lstStyle/>
            <a:p>
              <a:r>
                <a:rPr lang="en-US" sz="1600" dirty="0">
                  <a:latin typeface="Lucida Sans"/>
                </a:rPr>
                <a:t>Risk Model</a:t>
              </a:r>
            </a:p>
          </p:txBody>
        </p:sp>
        <p:sp>
          <p:nvSpPr>
            <p:cNvPr id="18" name="Rounded Rectangle 17"/>
            <p:cNvSpPr/>
            <p:nvPr/>
          </p:nvSpPr>
          <p:spPr>
            <a:xfrm>
              <a:off x="5465835" y="1790377"/>
              <a:ext cx="2681207" cy="991892"/>
            </a:xfrm>
            <a:prstGeom prst="roundRect">
              <a:avLst/>
            </a:prstGeom>
            <a:solidFill>
              <a:schemeClr val="accent1">
                <a:lumMod val="75000"/>
                <a:lumOff val="25000"/>
              </a:schemeClr>
            </a:solidFill>
            <a:ln>
              <a:noFill/>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anchor="ctr"/>
            <a:lstStyle/>
            <a:p>
              <a:r>
                <a:rPr lang="en-US" sz="1600" dirty="0">
                  <a:latin typeface="Lucida Sans"/>
                </a:rPr>
                <a:t>Risk Assessment Process</a:t>
              </a:r>
            </a:p>
          </p:txBody>
        </p:sp>
        <p:sp>
          <p:nvSpPr>
            <p:cNvPr id="23" name="Rounded Rectangle 22"/>
            <p:cNvSpPr/>
            <p:nvPr/>
          </p:nvSpPr>
          <p:spPr>
            <a:xfrm>
              <a:off x="941547" y="4629239"/>
              <a:ext cx="2681207" cy="810098"/>
            </a:xfrm>
            <a:prstGeom prst="roundRect">
              <a:avLst/>
            </a:prstGeom>
            <a:solidFill>
              <a:schemeClr val="accent5">
                <a:lumMod val="75000"/>
              </a:schemeClr>
            </a:solidFill>
            <a:ln>
              <a:noFill/>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anchor="ctr"/>
            <a:lstStyle/>
            <a:p>
              <a:r>
                <a:rPr lang="en-US" sz="1600" dirty="0" smtClean="0">
                  <a:latin typeface="Lucida Sans"/>
                </a:rPr>
                <a:t>Risk Tolerance</a:t>
              </a:r>
              <a:endParaRPr lang="en-US" sz="1600" dirty="0">
                <a:latin typeface="Lucida Sans"/>
              </a:endParaRPr>
            </a:p>
          </p:txBody>
        </p:sp>
        <p:sp>
          <p:nvSpPr>
            <p:cNvPr id="24" name="Rounded Rectangle 23"/>
            <p:cNvSpPr/>
            <p:nvPr/>
          </p:nvSpPr>
          <p:spPr>
            <a:xfrm>
              <a:off x="941547" y="3682952"/>
              <a:ext cx="2681207" cy="810098"/>
            </a:xfrm>
            <a:prstGeom prst="roundRect">
              <a:avLst/>
            </a:prstGeom>
            <a:solidFill>
              <a:schemeClr val="accent5">
                <a:lumMod val="75000"/>
              </a:schemeClr>
            </a:solidFill>
            <a:ln>
              <a:noFill/>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anchor="ctr"/>
            <a:lstStyle/>
            <a:p>
              <a:r>
                <a:rPr lang="en-US" sz="1600" dirty="0" smtClean="0">
                  <a:latin typeface="Lucida Sans"/>
                </a:rPr>
                <a:t>Priorities and </a:t>
              </a:r>
              <a:br>
                <a:rPr lang="en-US" sz="1600" dirty="0" smtClean="0">
                  <a:latin typeface="Lucida Sans"/>
                </a:rPr>
              </a:br>
              <a:r>
                <a:rPr lang="en-US" sz="1600" dirty="0">
                  <a:latin typeface="Lucida Sans"/>
                </a:rPr>
                <a:t>T</a:t>
              </a:r>
              <a:r>
                <a:rPr lang="en-US" sz="1600" dirty="0" smtClean="0">
                  <a:latin typeface="Lucida Sans"/>
                </a:rPr>
                <a:t>radeoffs</a:t>
              </a:r>
              <a:r>
                <a:rPr lang="en-US" sz="1600" dirty="0">
                  <a:latin typeface="Lucida Sans"/>
                </a:rPr>
                <a:t>	</a:t>
              </a:r>
            </a:p>
          </p:txBody>
        </p:sp>
        <p:sp>
          <p:nvSpPr>
            <p:cNvPr id="25" name="Rounded Rectangle 24"/>
            <p:cNvSpPr/>
            <p:nvPr/>
          </p:nvSpPr>
          <p:spPr>
            <a:xfrm>
              <a:off x="941547" y="2736665"/>
              <a:ext cx="2681207" cy="810098"/>
            </a:xfrm>
            <a:prstGeom prst="roundRect">
              <a:avLst/>
            </a:prstGeom>
            <a:solidFill>
              <a:schemeClr val="accent5">
                <a:lumMod val="75000"/>
              </a:schemeClr>
            </a:solidFill>
            <a:ln>
              <a:noFill/>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anchor="ctr"/>
            <a:lstStyle/>
            <a:p>
              <a:r>
                <a:rPr lang="en-US" sz="1600" dirty="0">
                  <a:latin typeface="Lucida Sans"/>
                </a:rPr>
                <a:t>Risk C</a:t>
              </a:r>
              <a:r>
                <a:rPr lang="en-US" sz="1600" dirty="0" smtClean="0">
                  <a:latin typeface="Lucida Sans"/>
                </a:rPr>
                <a:t>onstraints</a:t>
              </a:r>
              <a:endParaRPr lang="en-US" sz="1600" dirty="0">
                <a:latin typeface="Lucida Sans"/>
              </a:endParaRPr>
            </a:p>
          </p:txBody>
        </p:sp>
        <p:sp>
          <p:nvSpPr>
            <p:cNvPr id="26" name="Rounded Rectangle 25"/>
            <p:cNvSpPr/>
            <p:nvPr/>
          </p:nvSpPr>
          <p:spPr>
            <a:xfrm>
              <a:off x="941547" y="1790378"/>
              <a:ext cx="2681207" cy="810098"/>
            </a:xfrm>
            <a:prstGeom prst="roundRect">
              <a:avLst/>
            </a:prstGeom>
            <a:solidFill>
              <a:schemeClr val="accent5">
                <a:lumMod val="75000"/>
              </a:schemeClr>
            </a:solidFill>
            <a:ln>
              <a:noFill/>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anchor="ctr"/>
            <a:lstStyle/>
            <a:p>
              <a:r>
                <a:rPr lang="en-US" sz="1600" dirty="0">
                  <a:latin typeface="Lucida Sans"/>
                </a:rPr>
                <a:t>Risk A</a:t>
              </a:r>
              <a:r>
                <a:rPr lang="en-US" sz="1600" dirty="0" smtClean="0">
                  <a:latin typeface="Lucida Sans"/>
                </a:rPr>
                <a:t>ssumptions</a:t>
              </a:r>
              <a:endParaRPr lang="en-US" sz="1600" dirty="0">
                <a:latin typeface="Lucida Sans"/>
              </a:endParaRPr>
            </a:p>
          </p:txBody>
        </p:sp>
        <p:sp>
          <p:nvSpPr>
            <p:cNvPr id="28" name="Rounded Rectangle 27"/>
            <p:cNvSpPr/>
            <p:nvPr/>
          </p:nvSpPr>
          <p:spPr>
            <a:xfrm>
              <a:off x="941547" y="5575527"/>
              <a:ext cx="2681207" cy="810098"/>
            </a:xfrm>
            <a:prstGeom prst="roundRect">
              <a:avLst/>
            </a:prstGeom>
            <a:solidFill>
              <a:schemeClr val="accent5">
                <a:lumMod val="75000"/>
              </a:schemeClr>
            </a:solidFill>
            <a:ln>
              <a:noFill/>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anchor="ctr"/>
            <a:lstStyle/>
            <a:p>
              <a:r>
                <a:rPr lang="en-US" sz="1600" dirty="0" smtClean="0">
                  <a:latin typeface="Lucida Sans"/>
                </a:rPr>
                <a:t>Uncertainty</a:t>
              </a:r>
              <a:endParaRPr lang="en-US" sz="1600" dirty="0">
                <a:latin typeface="Lucida Sans"/>
              </a:endParaRPr>
            </a:p>
          </p:txBody>
        </p:sp>
        <p:sp>
          <p:nvSpPr>
            <p:cNvPr id="9" name="TextBox 8"/>
            <p:cNvSpPr txBox="1"/>
            <p:nvPr/>
          </p:nvSpPr>
          <p:spPr bwMode="auto">
            <a:xfrm>
              <a:off x="5281161" y="956033"/>
              <a:ext cx="2062686" cy="651753"/>
            </a:xfrm>
            <a:prstGeom prst="rect">
              <a:avLst/>
            </a:prstGeom>
            <a:noFill/>
            <a:ln w="9525">
              <a:noFill/>
              <a:miter lim="800000"/>
              <a:headEnd/>
              <a:tailEnd/>
            </a:ln>
          </p:spPr>
          <p:txBody>
            <a:bodyPr vert="horz" wrap="none" lIns="91440" tIns="45720" rIns="91440" bIns="45720" numCol="1" rtlCol="0" anchor="t" anchorCtr="0" compatLnSpc="1">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pPr>
              <a:r>
                <a:rPr lang="en-US" sz="1600" dirty="0">
                  <a:solidFill>
                    <a:schemeClr val="lt1"/>
                  </a:solidFill>
                  <a:latin typeface="Lucida Sans"/>
                  <a:ea typeface="+mn-ea"/>
                </a:rPr>
                <a:t>Risk Assessment </a:t>
              </a:r>
              <a:r>
                <a:rPr lang="en-US" sz="1600" dirty="0" smtClean="0">
                  <a:solidFill>
                    <a:schemeClr val="lt1"/>
                  </a:solidFill>
                  <a:latin typeface="Lucida Sans"/>
                  <a:ea typeface="+mn-ea"/>
                </a:rPr>
                <a:t/>
              </a:r>
              <a:br>
                <a:rPr lang="en-US" sz="1600" dirty="0" smtClean="0">
                  <a:solidFill>
                    <a:schemeClr val="lt1"/>
                  </a:solidFill>
                  <a:latin typeface="Lucida Sans"/>
                  <a:ea typeface="+mn-ea"/>
                </a:rPr>
              </a:br>
              <a:r>
                <a:rPr lang="en-US" sz="1600" dirty="0" smtClean="0">
                  <a:solidFill>
                    <a:schemeClr val="lt1"/>
                  </a:solidFill>
                  <a:latin typeface="Lucida Sans"/>
                  <a:ea typeface="+mn-ea"/>
                </a:rPr>
                <a:t>Methodology</a:t>
              </a:r>
              <a:endParaRPr lang="en-US" sz="1600" dirty="0">
                <a:solidFill>
                  <a:schemeClr val="lt1"/>
                </a:solidFill>
                <a:latin typeface="Lucida Sans"/>
                <a:ea typeface="+mn-ea"/>
              </a:endParaRPr>
            </a:p>
          </p:txBody>
        </p:sp>
        <p:sp>
          <p:nvSpPr>
            <p:cNvPr id="19" name="TextBox 18"/>
            <p:cNvSpPr txBox="1"/>
            <p:nvPr/>
          </p:nvSpPr>
          <p:spPr bwMode="auto">
            <a:xfrm>
              <a:off x="712928" y="956033"/>
              <a:ext cx="3250888" cy="646331"/>
            </a:xfrm>
            <a:prstGeom prst="rect">
              <a:avLst/>
            </a:prstGeom>
            <a:noFill/>
            <a:ln w="9525">
              <a:noFill/>
              <a:miter lim="800000"/>
              <a:headEnd/>
              <a:tailEnd/>
            </a:ln>
          </p:spPr>
          <p:txBody>
            <a:bodyPr vert="horz" wrap="square" lIns="91440" tIns="45720" rIns="91440" bIns="45720" numCol="1" rtlCol="0" anchor="t" anchorCtr="0" compatLnSpc="1">
              <a:prstTxWarp prst="textNoShape">
                <a:avLst/>
              </a:prstTxWarp>
              <a:spAutoFit/>
            </a:bodyPr>
            <a:lstStyle>
              <a:defPPr>
                <a:defRPr lang="en-US"/>
              </a:defPPr>
              <a:lvl1pPr marL="0" marR="0" indent="0" defTabSz="914400" eaLnBrk="1" latinLnBrk="0" hangingPunct="1">
                <a:lnSpc>
                  <a:spcPct val="100000"/>
                </a:lnSpc>
                <a:buClrTx/>
                <a:buSzTx/>
                <a:buFontTx/>
                <a:buNone/>
                <a:tabLst/>
                <a:defRPr>
                  <a:solidFill>
                    <a:schemeClr val="lt1"/>
                  </a:solidFill>
                  <a:latin typeface="+mn-lt"/>
                  <a:ea typeface="+mn-ea"/>
                </a:defRPr>
              </a:lvl1pPr>
            </a:lstStyle>
            <a:p>
              <a:r>
                <a:rPr lang="en-US" sz="1600" dirty="0">
                  <a:latin typeface="Lucida Sans"/>
                </a:rPr>
                <a:t>Organizational Risk Frame: </a:t>
              </a:r>
              <a:r>
                <a:rPr lang="en-US" sz="1600" dirty="0" smtClean="0">
                  <a:latin typeface="Lucida Sans"/>
                </a:rPr>
                <a:t/>
              </a:r>
              <a:br>
                <a:rPr lang="en-US" sz="1600" dirty="0" smtClean="0">
                  <a:latin typeface="Lucida Sans"/>
                </a:rPr>
              </a:br>
              <a:r>
                <a:rPr lang="en-US" sz="1600" dirty="0" smtClean="0">
                  <a:latin typeface="Lucida Sans"/>
                </a:rPr>
                <a:t>Risk </a:t>
              </a:r>
              <a:r>
                <a:rPr lang="en-US" sz="1600" dirty="0">
                  <a:latin typeface="Lucida Sans"/>
                </a:rPr>
                <a:t>Management </a:t>
              </a:r>
              <a:r>
                <a:rPr lang="en-US" sz="1600" dirty="0" smtClean="0">
                  <a:latin typeface="Lucida Sans"/>
                </a:rPr>
                <a:t>Strategy</a:t>
              </a:r>
              <a:endParaRPr lang="en-US" sz="1600" dirty="0">
                <a:latin typeface="Lucida Sans"/>
              </a:endParaRPr>
            </a:p>
          </p:txBody>
        </p:sp>
        <p:sp>
          <p:nvSpPr>
            <p:cNvPr id="21" name="Right Arrow 20"/>
            <p:cNvSpPr/>
            <p:nvPr/>
          </p:nvSpPr>
          <p:spPr>
            <a:xfrm>
              <a:off x="3731344" y="3188208"/>
              <a:ext cx="1755057" cy="1735268"/>
            </a:xfrm>
            <a:prstGeom prst="rightArrow">
              <a:avLst/>
            </a:prstGeom>
            <a:solidFill>
              <a:srgbClr val="EB8325"/>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lIns="9144" tIns="9144" rIns="9144" bIns="9144" rtlCol="0" anchor="ctr"/>
            <a:lstStyle/>
            <a:p>
              <a:pPr algn="r"/>
              <a:r>
                <a:rPr lang="en-US" sz="1600" dirty="0" smtClean="0">
                  <a:latin typeface="Lucida Sans"/>
                </a:rPr>
                <a:t>Determines</a:t>
              </a:r>
              <a:endParaRPr lang="en-US" sz="1600" dirty="0">
                <a:latin typeface="Lucida Sans"/>
              </a:endParaRPr>
            </a:p>
          </p:txBody>
        </p:sp>
      </p:grpSp>
    </p:spTree>
    <p:extLst>
      <p:ext uri="{BB962C8B-B14F-4D97-AF65-F5344CB8AC3E}">
        <p14:creationId xmlns:p14="http://schemas.microsoft.com/office/powerpoint/2010/main" val="1366854250"/>
      </p:ext>
    </p:extLst>
  </p:cSld>
  <p:clrMapOvr>
    <a:masterClrMapping/>
  </p:clrMapOvr>
  <p:transition spd="med">
    <p:fade/>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6"/>
          <p:cNvSpPr>
            <a:spLocks noGrp="1"/>
          </p:cNvSpPr>
          <p:nvPr>
            <p:ph type="title"/>
          </p:nvPr>
        </p:nvSpPr>
        <p:spPr/>
        <p:txBody>
          <a:bodyPr>
            <a:normAutofit fontScale="90000"/>
          </a:bodyPr>
          <a:lstStyle/>
          <a:p>
            <a:r>
              <a:rPr lang="en-US" altLang="en-US" dirty="0" smtClean="0"/>
              <a:t>Risk Model Flow</a:t>
            </a:r>
          </a:p>
        </p:txBody>
      </p:sp>
      <p:grpSp>
        <p:nvGrpSpPr>
          <p:cNvPr id="2" name="Group 1"/>
          <p:cNvGrpSpPr/>
          <p:nvPr/>
        </p:nvGrpSpPr>
        <p:grpSpPr>
          <a:xfrm>
            <a:off x="337088" y="1222013"/>
            <a:ext cx="8469824" cy="4596896"/>
            <a:chOff x="216976" y="1332849"/>
            <a:chExt cx="8826071" cy="4695986"/>
          </a:xfrm>
        </p:grpSpPr>
        <p:sp>
          <p:nvSpPr>
            <p:cNvPr id="9" name="Rounded Rectangle 8"/>
            <p:cNvSpPr/>
            <p:nvPr/>
          </p:nvSpPr>
          <p:spPr>
            <a:xfrm>
              <a:off x="216976" y="1332849"/>
              <a:ext cx="8826071" cy="4695986"/>
            </a:xfrm>
            <a:prstGeom prst="roundRect">
              <a:avLst>
                <a:gd name="adj" fmla="val 7338"/>
              </a:avLst>
            </a:prstGeom>
            <a:solidFill>
              <a:srgbClr val="00B05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endParaRPr lang="en-US" sz="1600" dirty="0">
                <a:latin typeface="Lucida Sans"/>
              </a:endParaRPr>
            </a:p>
          </p:txBody>
        </p:sp>
        <p:sp>
          <p:nvSpPr>
            <p:cNvPr id="23" name="Rounded Rectangle 22"/>
            <p:cNvSpPr/>
            <p:nvPr/>
          </p:nvSpPr>
          <p:spPr>
            <a:xfrm>
              <a:off x="6842187" y="1609087"/>
              <a:ext cx="1976355" cy="4073648"/>
            </a:xfrm>
            <a:prstGeom prst="roundRect">
              <a:avLst>
                <a:gd name="adj" fmla="val 7338"/>
              </a:avLst>
            </a:prstGeom>
            <a:solidFill>
              <a:schemeClr val="accent1">
                <a:lumMod val="90000"/>
                <a:lumOff val="1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endParaRPr lang="en-US" sz="1600" dirty="0">
                <a:latin typeface="Lucida Sans"/>
              </a:endParaRPr>
            </a:p>
          </p:txBody>
        </p:sp>
        <p:sp>
          <p:nvSpPr>
            <p:cNvPr id="10" name="Rounded Rectangle 9"/>
            <p:cNvSpPr/>
            <p:nvPr/>
          </p:nvSpPr>
          <p:spPr>
            <a:xfrm>
              <a:off x="383615" y="1775883"/>
              <a:ext cx="1737567" cy="1026767"/>
            </a:xfrm>
            <a:prstGeom prst="roundRect">
              <a:avLst/>
            </a:prstGeom>
            <a:solidFill>
              <a:schemeClr val="accent5">
                <a:lumMod val="50000"/>
              </a:schemeClr>
            </a:solidFill>
            <a:ln>
              <a:noFill/>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sz="1600" dirty="0">
                  <a:latin typeface="Lucida Sans"/>
                </a:rPr>
                <a:t>Threat Source </a:t>
              </a:r>
            </a:p>
          </p:txBody>
        </p:sp>
        <p:sp>
          <p:nvSpPr>
            <p:cNvPr id="11" name="Rounded Rectangle 10"/>
            <p:cNvSpPr/>
            <p:nvPr/>
          </p:nvSpPr>
          <p:spPr>
            <a:xfrm>
              <a:off x="3689567" y="1775883"/>
              <a:ext cx="1737567" cy="1026767"/>
            </a:xfrm>
            <a:prstGeom prst="roundRect">
              <a:avLst/>
            </a:prstGeom>
            <a:solidFill>
              <a:schemeClr val="accent5">
                <a:lumMod val="50000"/>
              </a:schemeClr>
            </a:solidFill>
            <a:ln>
              <a:noFill/>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sz="1600" dirty="0">
                  <a:latin typeface="Lucida Sans"/>
                </a:rPr>
                <a:t>Threat Event </a:t>
              </a:r>
            </a:p>
          </p:txBody>
        </p:sp>
        <p:sp>
          <p:nvSpPr>
            <p:cNvPr id="12" name="Rounded Rectangle 11"/>
            <p:cNvSpPr/>
            <p:nvPr/>
          </p:nvSpPr>
          <p:spPr>
            <a:xfrm>
              <a:off x="6995520" y="1775883"/>
              <a:ext cx="1737567" cy="1026767"/>
            </a:xfrm>
            <a:prstGeom prst="roundRect">
              <a:avLst/>
            </a:prstGeom>
            <a:solidFill>
              <a:schemeClr val="accent1">
                <a:lumMod val="75000"/>
                <a:lumOff val="25000"/>
              </a:schemeClr>
            </a:solidFill>
            <a:ln>
              <a:noFill/>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sz="1600" dirty="0">
                  <a:latin typeface="Lucida Sans"/>
                </a:rPr>
                <a:t>Vulnerability </a:t>
              </a:r>
            </a:p>
          </p:txBody>
        </p:sp>
        <p:sp>
          <p:nvSpPr>
            <p:cNvPr id="13" name="Rounded Rectangle 12"/>
            <p:cNvSpPr/>
            <p:nvPr/>
          </p:nvSpPr>
          <p:spPr>
            <a:xfrm>
              <a:off x="6980022" y="3046350"/>
              <a:ext cx="1737567" cy="1026767"/>
            </a:xfrm>
            <a:prstGeom prst="roundRect">
              <a:avLst/>
            </a:prstGeom>
            <a:solidFill>
              <a:schemeClr val="accent1">
                <a:lumMod val="75000"/>
                <a:lumOff val="25000"/>
              </a:schemeClr>
            </a:solidFill>
            <a:ln>
              <a:noFill/>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sz="1600" dirty="0">
                  <a:latin typeface="Lucida Sans"/>
                </a:rPr>
                <a:t>Predisposing </a:t>
              </a:r>
            </a:p>
            <a:p>
              <a:pPr algn="ctr"/>
              <a:r>
                <a:rPr lang="en-US" sz="1600" dirty="0">
                  <a:latin typeface="Lucida Sans"/>
                </a:rPr>
                <a:t>Conditions </a:t>
              </a:r>
            </a:p>
          </p:txBody>
        </p:sp>
        <p:sp>
          <p:nvSpPr>
            <p:cNvPr id="14" name="Rounded Rectangle 13"/>
            <p:cNvSpPr/>
            <p:nvPr/>
          </p:nvSpPr>
          <p:spPr>
            <a:xfrm>
              <a:off x="3705065" y="4362762"/>
              <a:ext cx="1737567" cy="1026767"/>
            </a:xfrm>
            <a:prstGeom prst="roundRect">
              <a:avLst/>
            </a:prstGeom>
            <a:solidFill>
              <a:schemeClr val="accent5">
                <a:lumMod val="50000"/>
              </a:schemeClr>
            </a:solidFill>
            <a:ln>
              <a:noFill/>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sz="1600" dirty="0">
                  <a:latin typeface="Lucida Sans"/>
                </a:rPr>
                <a:t>Adverse Impact </a:t>
              </a:r>
            </a:p>
          </p:txBody>
        </p:sp>
        <p:sp>
          <p:nvSpPr>
            <p:cNvPr id="15" name="Right Arrow 14"/>
            <p:cNvSpPr/>
            <p:nvPr/>
          </p:nvSpPr>
          <p:spPr>
            <a:xfrm flipH="1">
              <a:off x="2108090" y="4092968"/>
              <a:ext cx="1470585" cy="1631538"/>
            </a:xfrm>
            <a:prstGeom prst="rightArrow">
              <a:avLst/>
            </a:prstGeom>
            <a:solidFill>
              <a:srgbClr val="EB8325"/>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lIns="9144" tIns="9144" rIns="9144" bIns="9144" rtlCol="0" anchor="ctr"/>
            <a:lstStyle/>
            <a:p>
              <a:pPr algn="ctr"/>
              <a:r>
                <a:rPr lang="en-US" sz="1600" dirty="0" smtClean="0">
                  <a:latin typeface="Lucida Sans"/>
                </a:rPr>
                <a:t>Produces</a:t>
              </a:r>
              <a:endParaRPr lang="en-US" sz="1600" dirty="0">
                <a:latin typeface="Lucida Sans"/>
              </a:endParaRPr>
            </a:p>
          </p:txBody>
        </p:sp>
        <p:sp>
          <p:nvSpPr>
            <p:cNvPr id="16" name="Right Arrow 15"/>
            <p:cNvSpPr/>
            <p:nvPr/>
          </p:nvSpPr>
          <p:spPr>
            <a:xfrm flipH="1">
              <a:off x="5398544" y="4060377"/>
              <a:ext cx="1470585" cy="1631538"/>
            </a:xfrm>
            <a:prstGeom prst="rightArrow">
              <a:avLst/>
            </a:prstGeom>
            <a:solidFill>
              <a:srgbClr val="EB8325"/>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lIns="9144" tIns="9144" rIns="9144" bIns="9144" rtlCol="0" anchor="ctr"/>
            <a:lstStyle/>
            <a:p>
              <a:pPr algn="ctr"/>
              <a:r>
                <a:rPr lang="en-US" sz="1600" dirty="0" smtClean="0">
                  <a:latin typeface="Lucida Sans"/>
                </a:rPr>
                <a:t>Causes</a:t>
              </a:r>
              <a:endParaRPr lang="en-US" sz="1600" dirty="0">
                <a:latin typeface="Lucida Sans"/>
              </a:endParaRPr>
            </a:p>
          </p:txBody>
        </p:sp>
        <p:sp>
          <p:nvSpPr>
            <p:cNvPr id="17" name="Right Arrow 16"/>
            <p:cNvSpPr/>
            <p:nvPr/>
          </p:nvSpPr>
          <p:spPr>
            <a:xfrm>
              <a:off x="5476034" y="1473497"/>
              <a:ext cx="1470585" cy="1631538"/>
            </a:xfrm>
            <a:prstGeom prst="rightArrow">
              <a:avLst/>
            </a:prstGeom>
            <a:solidFill>
              <a:srgbClr val="EB8325"/>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lIns="9144" tIns="9144" rIns="9144" bIns="9144" rtlCol="0" anchor="ctr"/>
            <a:lstStyle/>
            <a:p>
              <a:pPr algn="ctr"/>
              <a:r>
                <a:rPr lang="en-US" sz="1600" dirty="0" smtClean="0">
                  <a:latin typeface="Lucida Sans"/>
                </a:rPr>
                <a:t>Exploits</a:t>
              </a:r>
              <a:endParaRPr lang="en-US" sz="1600" dirty="0">
                <a:latin typeface="Lucida Sans"/>
              </a:endParaRPr>
            </a:p>
          </p:txBody>
        </p:sp>
        <p:sp>
          <p:nvSpPr>
            <p:cNvPr id="18" name="Right Arrow 17"/>
            <p:cNvSpPr/>
            <p:nvPr/>
          </p:nvSpPr>
          <p:spPr>
            <a:xfrm>
              <a:off x="2263070" y="1473497"/>
              <a:ext cx="1470585" cy="1631538"/>
            </a:xfrm>
            <a:prstGeom prst="rightArrow">
              <a:avLst/>
            </a:prstGeom>
            <a:solidFill>
              <a:srgbClr val="EB8325"/>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lIns="9144" tIns="9144" rIns="9144" bIns="9144" rtlCol="0" anchor="ctr"/>
            <a:lstStyle/>
            <a:p>
              <a:pPr algn="ctr"/>
              <a:r>
                <a:rPr lang="en-US" sz="1600" dirty="0" smtClean="0">
                  <a:latin typeface="Lucida Sans"/>
                </a:rPr>
                <a:t>Initiates </a:t>
              </a:r>
              <a:endParaRPr lang="en-US" sz="1600" dirty="0">
                <a:latin typeface="Lucida Sans"/>
              </a:endParaRPr>
            </a:p>
          </p:txBody>
        </p:sp>
        <p:sp>
          <p:nvSpPr>
            <p:cNvPr id="19" name="Rounded Rectangle 18"/>
            <p:cNvSpPr/>
            <p:nvPr/>
          </p:nvSpPr>
          <p:spPr>
            <a:xfrm>
              <a:off x="6980022" y="4280145"/>
              <a:ext cx="1737567" cy="1257184"/>
            </a:xfrm>
            <a:prstGeom prst="roundRect">
              <a:avLst/>
            </a:prstGeom>
            <a:solidFill>
              <a:srgbClr val="92D050"/>
            </a:solidFill>
            <a:ln>
              <a:noFill/>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sz="1600" dirty="0">
                  <a:latin typeface="Lucida Sans"/>
                </a:rPr>
                <a:t>Security Controls </a:t>
              </a:r>
            </a:p>
            <a:p>
              <a:pPr algn="ctr"/>
              <a:r>
                <a:rPr lang="en-US" sz="1600" dirty="0">
                  <a:latin typeface="Lucida Sans"/>
                </a:rPr>
                <a:t>Planned / Implemented </a:t>
              </a:r>
            </a:p>
          </p:txBody>
        </p:sp>
        <p:sp>
          <p:nvSpPr>
            <p:cNvPr id="20" name="Rounded Rectangle 19"/>
            <p:cNvSpPr/>
            <p:nvPr/>
          </p:nvSpPr>
          <p:spPr>
            <a:xfrm>
              <a:off x="383615" y="4362762"/>
              <a:ext cx="1737567" cy="1026767"/>
            </a:xfrm>
            <a:prstGeom prst="roundRect">
              <a:avLst/>
            </a:prstGeom>
            <a:solidFill>
              <a:schemeClr val="accent5">
                <a:lumMod val="50000"/>
              </a:schemeClr>
            </a:solidFill>
            <a:ln>
              <a:noFill/>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sz="1600" dirty="0">
                  <a:latin typeface="Lucida Sans"/>
                </a:rPr>
                <a:t>Organizational Risk</a:t>
              </a:r>
            </a:p>
          </p:txBody>
        </p:sp>
      </p:grpSp>
    </p:spTree>
    <p:extLst>
      <p:ext uri="{BB962C8B-B14F-4D97-AF65-F5344CB8AC3E}">
        <p14:creationId xmlns:p14="http://schemas.microsoft.com/office/powerpoint/2010/main" val="253005268"/>
      </p:ext>
    </p:extLst>
  </p:cSld>
  <p:clrMapOvr>
    <a:masterClrMapping/>
  </p:clrMapOvr>
  <p:transition spd="med">
    <p:fade/>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6"/>
          <p:cNvSpPr>
            <a:spLocks noGrp="1"/>
          </p:cNvSpPr>
          <p:nvPr>
            <p:ph type="title"/>
          </p:nvPr>
        </p:nvSpPr>
        <p:spPr>
          <a:xfrm>
            <a:off x="457200" y="39173"/>
            <a:ext cx="8229600" cy="1038840"/>
          </a:xfrm>
        </p:spPr>
        <p:txBody>
          <a:bodyPr/>
          <a:lstStyle/>
          <a:p>
            <a:r>
              <a:rPr lang="en-US" altLang="en-US" dirty="0" smtClean="0"/>
              <a:t>Assessing Risks</a:t>
            </a:r>
          </a:p>
        </p:txBody>
      </p:sp>
      <p:sp>
        <p:nvSpPr>
          <p:cNvPr id="2" name="Text Placeholder 1"/>
          <p:cNvSpPr>
            <a:spLocks noGrp="1"/>
          </p:cNvSpPr>
          <p:nvPr>
            <p:ph type="body" sz="quarter" idx="10"/>
          </p:nvPr>
        </p:nvSpPr>
        <p:spPr>
          <a:xfrm>
            <a:off x="2339163" y="1503336"/>
            <a:ext cx="6503802" cy="4002749"/>
          </a:xfrm>
        </p:spPr>
        <p:txBody>
          <a:bodyPr>
            <a:normAutofit lnSpcReduction="10000"/>
          </a:bodyPr>
          <a:lstStyle/>
          <a:p>
            <a:pPr marL="342900" indent="-342900">
              <a:buClr>
                <a:schemeClr val="tx1"/>
              </a:buClr>
              <a:buFont typeface="Arial" panose="020B0604020202020204" pitchFamily="34" charset="0"/>
              <a:buChar char="•"/>
            </a:pPr>
            <a:r>
              <a:rPr lang="en-US" dirty="0" smtClean="0"/>
              <a:t>ENISA risk assessment methods:</a:t>
            </a:r>
            <a:br>
              <a:rPr lang="en-US" dirty="0" smtClean="0"/>
            </a:br>
            <a:r>
              <a:rPr lang="en-US" dirty="0" smtClean="0">
                <a:hlinkClick r:id="rId3"/>
              </a:rPr>
              <a:t>http</a:t>
            </a:r>
            <a:r>
              <a:rPr lang="en-US" dirty="0">
                <a:hlinkClick r:id="rId3"/>
              </a:rPr>
              <a:t>://</a:t>
            </a:r>
            <a:r>
              <a:rPr lang="en-US" dirty="0" smtClean="0">
                <a:hlinkClick r:id="rId3"/>
              </a:rPr>
              <a:t>www.enisa.europa.eu/activities/risk-management/current-risk/risk-management-inventory/rm-ra-methods</a:t>
            </a:r>
            <a:r>
              <a:rPr lang="en-US" dirty="0" smtClean="0"/>
              <a:t> </a:t>
            </a:r>
            <a:endParaRPr lang="en-US" dirty="0"/>
          </a:p>
          <a:p>
            <a:pPr marL="342900" indent="-342900">
              <a:buClr>
                <a:schemeClr val="tx1"/>
              </a:buClr>
              <a:buFont typeface="Arial" panose="020B0604020202020204" pitchFamily="34" charset="0"/>
              <a:buChar char="•"/>
            </a:pPr>
            <a:r>
              <a:rPr lang="en-US" dirty="0" smtClean="0"/>
              <a:t>ENISA risk assessment tools:</a:t>
            </a:r>
            <a:r>
              <a:rPr lang="en-US" dirty="0"/>
              <a:t/>
            </a:r>
            <a:br>
              <a:rPr lang="en-US" dirty="0"/>
            </a:br>
            <a:r>
              <a:rPr lang="en-US" dirty="0">
                <a:hlinkClick r:id="rId4"/>
              </a:rPr>
              <a:t>http://</a:t>
            </a:r>
            <a:r>
              <a:rPr lang="en-US" dirty="0" smtClean="0">
                <a:hlinkClick r:id="rId4"/>
              </a:rPr>
              <a:t>www.enisa.europa.eu/activities/risk-management/current-risk/risk-management-inventory/rm-ra-tools</a:t>
            </a:r>
            <a:r>
              <a:rPr lang="en-US" dirty="0" smtClean="0"/>
              <a:t> </a:t>
            </a:r>
            <a:endParaRPr lang="en-US" dirty="0"/>
          </a:p>
          <a:p>
            <a:pPr marL="342900" indent="-342900">
              <a:buClr>
                <a:schemeClr val="tx1"/>
              </a:buClr>
              <a:buFont typeface="Arial" panose="020B0604020202020204" pitchFamily="34" charset="0"/>
              <a:buChar char="•"/>
            </a:pPr>
            <a:r>
              <a:rPr lang="en-US" dirty="0" smtClean="0"/>
              <a:t>ISO/IEC 2700x risk management standards:</a:t>
            </a:r>
            <a:r>
              <a:rPr lang="en-US" dirty="0"/>
              <a:t/>
            </a:r>
            <a:br>
              <a:rPr lang="en-US" dirty="0"/>
            </a:br>
            <a:r>
              <a:rPr lang="en-US" dirty="0">
                <a:hlinkClick r:id="rId5"/>
              </a:rPr>
              <a:t>http://</a:t>
            </a:r>
            <a:r>
              <a:rPr lang="en-US" dirty="0" smtClean="0">
                <a:hlinkClick r:id="rId5"/>
              </a:rPr>
              <a:t>standards.iso.org/ittf/PubliclyAvailable</a:t>
            </a:r>
            <a:br>
              <a:rPr lang="en-US" dirty="0" smtClean="0">
                <a:hlinkClick r:id="rId5"/>
              </a:rPr>
            </a:br>
            <a:r>
              <a:rPr lang="en-US" dirty="0" smtClean="0">
                <a:hlinkClick r:id="rId5"/>
              </a:rPr>
              <a:t>Standards/index.html</a:t>
            </a:r>
            <a:r>
              <a:rPr lang="en-US" dirty="0" smtClean="0"/>
              <a:t> </a:t>
            </a:r>
            <a:endParaRPr lang="en-US" dirty="0"/>
          </a:p>
        </p:txBody>
      </p:sp>
      <p:pic>
        <p:nvPicPr>
          <p:cNvPr id="2052" name="Picture 4" descr="ogo"/>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63919" y="1542258"/>
            <a:ext cx="1905000" cy="1733550"/>
          </a:xfrm>
          <a:prstGeom prst="rect">
            <a:avLst/>
          </a:prstGeom>
          <a:noFill/>
          <a:extLst>
            <a:ext uri="{909E8E84-426E-40DD-AFC4-6F175D3DCCD1}">
              <a14:hiddenFill xmlns:a14="http://schemas.microsoft.com/office/drawing/2010/main">
                <a:solidFill>
                  <a:srgbClr val="FFFFFF"/>
                </a:solidFill>
              </a14:hiddenFill>
            </a:ext>
          </a:extLst>
        </p:spPr>
      </p:pic>
      <p:pic>
        <p:nvPicPr>
          <p:cNvPr id="2060" name="Picture 12" descr="mage result for logo ISO site:iso.or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63919" y="3740053"/>
            <a:ext cx="2170073" cy="20013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02125163"/>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fade">
                                      <p:cBhvr>
                                        <p:cTn id="7" dur="500"/>
                                        <p:tgtEl>
                                          <p:spTgt spid="2">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
                                            <p:txEl>
                                              <p:pRg st="2" end="2"/>
                                            </p:txEl>
                                          </p:spTgt>
                                        </p:tgtEl>
                                        <p:attrNameLst>
                                          <p:attrName>style.visibility</p:attrName>
                                        </p:attrNameLst>
                                      </p:cBhvr>
                                      <p:to>
                                        <p:strVal val="visible"/>
                                      </p:to>
                                    </p:set>
                                    <p:animEffect transition="in" filter="fade">
                                      <p:cBhvr>
                                        <p:cTn id="12"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6"/>
          <p:cNvSpPr>
            <a:spLocks noGrp="1"/>
          </p:cNvSpPr>
          <p:nvPr>
            <p:ph type="title"/>
          </p:nvPr>
        </p:nvSpPr>
        <p:spPr>
          <a:xfrm>
            <a:off x="457200" y="39173"/>
            <a:ext cx="8229600" cy="1038840"/>
          </a:xfrm>
        </p:spPr>
        <p:txBody>
          <a:bodyPr/>
          <a:lstStyle/>
          <a:p>
            <a:r>
              <a:rPr lang="en-US" altLang="en-US" dirty="0" smtClean="0"/>
              <a:t>DoS/DDOS</a:t>
            </a:r>
          </a:p>
        </p:txBody>
      </p:sp>
      <p:sp>
        <p:nvSpPr>
          <p:cNvPr id="2" name="Text Placeholder 1"/>
          <p:cNvSpPr>
            <a:spLocks noGrp="1"/>
          </p:cNvSpPr>
          <p:nvPr>
            <p:ph type="body" sz="quarter" idx="10"/>
          </p:nvPr>
        </p:nvSpPr>
        <p:spPr>
          <a:xfrm>
            <a:off x="457201" y="1317356"/>
            <a:ext cx="5850610" cy="5008799"/>
          </a:xfrm>
        </p:spPr>
        <p:txBody>
          <a:bodyPr/>
          <a:lstStyle/>
          <a:p>
            <a:pPr lvl="1">
              <a:buSzTx/>
            </a:pPr>
            <a:r>
              <a:rPr lang="en-US" altLang="en-US" dirty="0" smtClean="0"/>
              <a:t>Deliberate technical </a:t>
            </a:r>
            <a:r>
              <a:rPr lang="en-US" altLang="en-US" dirty="0"/>
              <a:t>i</a:t>
            </a:r>
            <a:r>
              <a:rPr lang="en-US" altLang="en-US" dirty="0" smtClean="0"/>
              <a:t>ncidents</a:t>
            </a:r>
          </a:p>
          <a:p>
            <a:pPr lvl="2">
              <a:buSzTx/>
            </a:pPr>
            <a:r>
              <a:rPr lang="en-US" altLang="en-US" dirty="0" smtClean="0"/>
              <a:t>Overloading network access</a:t>
            </a:r>
          </a:p>
          <a:p>
            <a:pPr lvl="2">
              <a:buSzTx/>
            </a:pPr>
            <a:r>
              <a:rPr lang="en-US" altLang="en-US" dirty="0" smtClean="0"/>
              <a:t>Crashing the network</a:t>
            </a:r>
          </a:p>
          <a:p>
            <a:pPr lvl="2">
              <a:buSzTx/>
            </a:pPr>
            <a:r>
              <a:rPr lang="en-US" altLang="en-US" dirty="0" smtClean="0"/>
              <a:t>Exhausting resources</a:t>
            </a:r>
          </a:p>
          <a:p>
            <a:pPr lvl="1">
              <a:buSzTx/>
            </a:pPr>
            <a:r>
              <a:rPr lang="en-US" altLang="en-US" dirty="0" smtClean="0"/>
              <a:t>Non-technical incidents</a:t>
            </a:r>
          </a:p>
          <a:p>
            <a:pPr lvl="2">
              <a:buSzTx/>
            </a:pPr>
            <a:r>
              <a:rPr lang="en-US" altLang="en-US" dirty="0" smtClean="0"/>
              <a:t>Breaches of physical security</a:t>
            </a:r>
          </a:p>
          <a:p>
            <a:pPr lvl="2">
              <a:buSzTx/>
            </a:pPr>
            <a:r>
              <a:rPr lang="en-US" altLang="en-US" dirty="0" smtClean="0"/>
              <a:t>Accidental damage to hardware</a:t>
            </a:r>
          </a:p>
          <a:p>
            <a:pPr lvl="2">
              <a:buSzTx/>
            </a:pPr>
            <a:r>
              <a:rPr lang="en-US" altLang="en-US" dirty="0" smtClean="0"/>
              <a:t>Extreme environmental conditions</a:t>
            </a:r>
          </a:p>
          <a:p>
            <a:pPr lvl="2">
              <a:buSzTx/>
            </a:pPr>
            <a:r>
              <a:rPr lang="en-US" altLang="en-US" dirty="0" smtClean="0"/>
              <a:t>System malfunctions</a:t>
            </a:r>
          </a:p>
          <a:p>
            <a:pPr lvl="2">
              <a:buSzTx/>
            </a:pPr>
            <a:r>
              <a:rPr lang="en-US" altLang="en-US" dirty="0" smtClean="0"/>
              <a:t>Uncontrolled system changes</a:t>
            </a:r>
          </a:p>
          <a:p>
            <a:pPr lvl="1">
              <a:buSzTx/>
            </a:pPr>
            <a:r>
              <a:rPr lang="en-US" altLang="en-US" dirty="0" smtClean="0"/>
              <a:t>Botnet: Internet-connected computers that can be used for DDoS</a:t>
            </a:r>
            <a:endParaRPr lang="en-US" altLang="en-US" dirty="0"/>
          </a:p>
        </p:txBody>
      </p:sp>
      <p:pic>
        <p:nvPicPr>
          <p:cNvPr id="5125" name="Picture 5" descr="C:\Users\Tomjwu\AppData\Local\Microsoft\Windows\INetCache\IE\VHS2ALDR\0000013217_1[1].jpg"/>
          <p:cNvPicPr>
            <a:picLocks noChangeAspect="1" noChangeArrowheads="1"/>
          </p:cNvPicPr>
          <p:nvPr/>
        </p:nvPicPr>
        <p:blipFill rotWithShape="1">
          <a:blip r:embed="rId3">
            <a:extLst>
              <a:ext uri="{28A0092B-C50C-407E-A947-70E740481C1C}">
                <a14:useLocalDpi xmlns:a14="http://schemas.microsoft.com/office/drawing/2010/main" val="0"/>
              </a:ext>
            </a:extLst>
          </a:blip>
          <a:srcRect r="43459"/>
          <a:stretch/>
        </p:blipFill>
        <p:spPr bwMode="auto">
          <a:xfrm>
            <a:off x="6386469" y="2357486"/>
            <a:ext cx="2757531" cy="224347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89917684"/>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fade">
                                      <p:cBhvr>
                                        <p:cTn id="7" dur="500"/>
                                        <p:tgtEl>
                                          <p:spTgt spid="2">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
                                            <p:txEl>
                                              <p:pRg st="2" end="2"/>
                                            </p:txEl>
                                          </p:spTgt>
                                        </p:tgtEl>
                                        <p:attrNameLst>
                                          <p:attrName>style.visibility</p:attrName>
                                        </p:attrNameLst>
                                      </p:cBhvr>
                                      <p:to>
                                        <p:strVal val="visible"/>
                                      </p:to>
                                    </p:set>
                                    <p:animEffect transition="in" filter="fade">
                                      <p:cBhvr>
                                        <p:cTn id="12" dur="500"/>
                                        <p:tgtEl>
                                          <p:spTgt spid="2">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
                                            <p:txEl>
                                              <p:pRg st="3" end="3"/>
                                            </p:txEl>
                                          </p:spTgt>
                                        </p:tgtEl>
                                        <p:attrNameLst>
                                          <p:attrName>style.visibility</p:attrName>
                                        </p:attrNameLst>
                                      </p:cBhvr>
                                      <p:to>
                                        <p:strVal val="visible"/>
                                      </p:to>
                                    </p:set>
                                    <p:animEffect transition="in" filter="fade">
                                      <p:cBhvr>
                                        <p:cTn id="17" dur="500"/>
                                        <p:tgtEl>
                                          <p:spTgt spid="2">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par>
                                <p:cTn id="26" presetID="10" presetClass="entr" presetSubtype="0" fill="hold" nodeType="withEffect">
                                  <p:stCondLst>
                                    <p:cond delay="0"/>
                                  </p:stCondLst>
                                  <p:childTnLst>
                                    <p:set>
                                      <p:cBhvr>
                                        <p:cTn id="27" dur="1" fill="hold">
                                          <p:stCondLst>
                                            <p:cond delay="0"/>
                                          </p:stCondLst>
                                        </p:cTn>
                                        <p:tgtEl>
                                          <p:spTgt spid="2">
                                            <p:txEl>
                                              <p:pRg st="6" end="6"/>
                                            </p:txEl>
                                          </p:spTgt>
                                        </p:tgtEl>
                                        <p:attrNameLst>
                                          <p:attrName>style.visibility</p:attrName>
                                        </p:attrNameLst>
                                      </p:cBhvr>
                                      <p:to>
                                        <p:strVal val="visible"/>
                                      </p:to>
                                    </p:set>
                                    <p:animEffect transition="in" filter="fade">
                                      <p:cBhvr>
                                        <p:cTn id="28" dur="500"/>
                                        <p:tgtEl>
                                          <p:spTgt spid="2">
                                            <p:txEl>
                                              <p:pRg st="6" end="6"/>
                                            </p:txEl>
                                          </p:spTgt>
                                        </p:tgtEl>
                                      </p:cBhvr>
                                    </p:animEffect>
                                  </p:childTnLst>
                                </p:cTn>
                              </p:par>
                              <p:par>
                                <p:cTn id="29" presetID="10" presetClass="entr" presetSubtype="0" fill="hold" nodeType="withEffect">
                                  <p:stCondLst>
                                    <p:cond delay="0"/>
                                  </p:stCondLst>
                                  <p:childTnLst>
                                    <p:set>
                                      <p:cBhvr>
                                        <p:cTn id="30" dur="1" fill="hold">
                                          <p:stCondLst>
                                            <p:cond delay="0"/>
                                          </p:stCondLst>
                                        </p:cTn>
                                        <p:tgtEl>
                                          <p:spTgt spid="2">
                                            <p:txEl>
                                              <p:pRg st="7" end="7"/>
                                            </p:txEl>
                                          </p:spTgt>
                                        </p:tgtEl>
                                        <p:attrNameLst>
                                          <p:attrName>style.visibility</p:attrName>
                                        </p:attrNameLst>
                                      </p:cBhvr>
                                      <p:to>
                                        <p:strVal val="visible"/>
                                      </p:to>
                                    </p:set>
                                    <p:animEffect transition="in" filter="fade">
                                      <p:cBhvr>
                                        <p:cTn id="31" dur="500"/>
                                        <p:tgtEl>
                                          <p:spTgt spid="2">
                                            <p:txEl>
                                              <p:pRg st="7" end="7"/>
                                            </p:txEl>
                                          </p:spTgt>
                                        </p:tgtEl>
                                      </p:cBhvr>
                                    </p:animEffect>
                                  </p:childTnLst>
                                </p:cTn>
                              </p:par>
                              <p:par>
                                <p:cTn id="32" presetID="10" presetClass="entr" presetSubtype="0" fill="hold" nodeType="withEffect">
                                  <p:stCondLst>
                                    <p:cond delay="0"/>
                                  </p:stCondLst>
                                  <p:childTnLst>
                                    <p:set>
                                      <p:cBhvr>
                                        <p:cTn id="33" dur="1" fill="hold">
                                          <p:stCondLst>
                                            <p:cond delay="0"/>
                                          </p:stCondLst>
                                        </p:cTn>
                                        <p:tgtEl>
                                          <p:spTgt spid="2">
                                            <p:txEl>
                                              <p:pRg st="8" end="8"/>
                                            </p:txEl>
                                          </p:spTgt>
                                        </p:tgtEl>
                                        <p:attrNameLst>
                                          <p:attrName>style.visibility</p:attrName>
                                        </p:attrNameLst>
                                      </p:cBhvr>
                                      <p:to>
                                        <p:strVal val="visible"/>
                                      </p:to>
                                    </p:set>
                                    <p:animEffect transition="in" filter="fade">
                                      <p:cBhvr>
                                        <p:cTn id="34" dur="500"/>
                                        <p:tgtEl>
                                          <p:spTgt spid="2">
                                            <p:txEl>
                                              <p:pRg st="8" end="8"/>
                                            </p:txEl>
                                          </p:spTgt>
                                        </p:tgtEl>
                                      </p:cBhvr>
                                    </p:animEffect>
                                  </p:childTnLst>
                                </p:cTn>
                              </p:par>
                              <p:par>
                                <p:cTn id="35" presetID="10" presetClass="entr" presetSubtype="0" fill="hold" nodeType="withEffect">
                                  <p:stCondLst>
                                    <p:cond delay="0"/>
                                  </p:stCondLst>
                                  <p:childTnLst>
                                    <p:set>
                                      <p:cBhvr>
                                        <p:cTn id="36" dur="1" fill="hold">
                                          <p:stCondLst>
                                            <p:cond delay="0"/>
                                          </p:stCondLst>
                                        </p:cTn>
                                        <p:tgtEl>
                                          <p:spTgt spid="2">
                                            <p:txEl>
                                              <p:pRg st="9" end="9"/>
                                            </p:txEl>
                                          </p:spTgt>
                                        </p:tgtEl>
                                        <p:attrNameLst>
                                          <p:attrName>style.visibility</p:attrName>
                                        </p:attrNameLst>
                                      </p:cBhvr>
                                      <p:to>
                                        <p:strVal val="visible"/>
                                      </p:to>
                                    </p:set>
                                    <p:animEffect transition="in" filter="fade">
                                      <p:cBhvr>
                                        <p:cTn id="37" dur="500"/>
                                        <p:tgtEl>
                                          <p:spTgt spid="2">
                                            <p:txEl>
                                              <p:pRg st="9" end="9"/>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2">
                                            <p:txEl>
                                              <p:pRg st="10" end="10"/>
                                            </p:txEl>
                                          </p:spTgt>
                                        </p:tgtEl>
                                        <p:attrNameLst>
                                          <p:attrName>style.visibility</p:attrName>
                                        </p:attrNameLst>
                                      </p:cBhvr>
                                      <p:to>
                                        <p:strVal val="visible"/>
                                      </p:to>
                                    </p:set>
                                    <p:animEffect transition="in" filter="fade">
                                      <p:cBhvr>
                                        <p:cTn id="42" dur="500"/>
                                        <p:tgtEl>
                                          <p:spTgt spid="2">
                                            <p:txEl>
                                              <p:pRg st="1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6"/>
          <p:cNvSpPr>
            <a:spLocks noGrp="1"/>
          </p:cNvSpPr>
          <p:nvPr>
            <p:ph type="title"/>
          </p:nvPr>
        </p:nvSpPr>
        <p:spPr>
          <a:xfrm>
            <a:off x="457200" y="39173"/>
            <a:ext cx="8229600" cy="1038840"/>
          </a:xfrm>
        </p:spPr>
        <p:txBody>
          <a:bodyPr/>
          <a:lstStyle/>
          <a:p>
            <a:r>
              <a:rPr lang="en-US" altLang="en-US" dirty="0" smtClean="0"/>
              <a:t>Other Types of Attacks</a:t>
            </a:r>
          </a:p>
        </p:txBody>
      </p:sp>
      <p:sp>
        <p:nvSpPr>
          <p:cNvPr id="2" name="Text Placeholder 1"/>
          <p:cNvSpPr>
            <a:spLocks noGrp="1"/>
          </p:cNvSpPr>
          <p:nvPr>
            <p:ph type="body" sz="quarter" idx="10"/>
          </p:nvPr>
        </p:nvSpPr>
        <p:spPr>
          <a:xfrm>
            <a:off x="457200" y="1704814"/>
            <a:ext cx="8258175" cy="3801271"/>
          </a:xfrm>
        </p:spPr>
        <p:txBody>
          <a:bodyPr/>
          <a:lstStyle/>
          <a:p>
            <a:pPr marL="342900" indent="-342900">
              <a:buClr>
                <a:schemeClr val="tx1"/>
              </a:buClr>
              <a:buFont typeface="Arial" panose="020B0604020202020204" pitchFamily="34" charset="0"/>
              <a:buChar char="•"/>
            </a:pPr>
            <a:r>
              <a:rPr lang="en-US" sz="2400" dirty="0" smtClean="0"/>
              <a:t>Malware</a:t>
            </a:r>
          </a:p>
          <a:p>
            <a:pPr marL="342900" indent="-342900">
              <a:buClr>
                <a:schemeClr val="tx1"/>
              </a:buClr>
              <a:buFont typeface="Arial" panose="020B0604020202020204" pitchFamily="34" charset="0"/>
              <a:buChar char="•"/>
            </a:pPr>
            <a:r>
              <a:rPr lang="en-US" sz="2400" dirty="0"/>
              <a:t>Website </a:t>
            </a:r>
            <a:r>
              <a:rPr lang="en-US" sz="2400" dirty="0" smtClean="0"/>
              <a:t>defacement</a:t>
            </a:r>
            <a:endParaRPr lang="en-US" sz="2400" dirty="0"/>
          </a:p>
          <a:p>
            <a:pPr marL="342900" indent="-342900">
              <a:buClr>
                <a:schemeClr val="tx1"/>
              </a:buClr>
              <a:buFont typeface="Arial" panose="020B0604020202020204" pitchFamily="34" charset="0"/>
              <a:buChar char="•"/>
            </a:pPr>
            <a:r>
              <a:rPr lang="en-US" sz="2400" dirty="0" smtClean="0"/>
              <a:t>Phishing</a:t>
            </a:r>
            <a:endParaRPr lang="en-US" sz="2400" dirty="0"/>
          </a:p>
          <a:p>
            <a:pPr marL="342900" indent="-342900">
              <a:buClr>
                <a:schemeClr val="tx1"/>
              </a:buClr>
              <a:buFont typeface="Arial" panose="020B0604020202020204" pitchFamily="34" charset="0"/>
              <a:buChar char="•"/>
            </a:pPr>
            <a:r>
              <a:rPr lang="en-US" sz="2400" dirty="0"/>
              <a:t>Data breaches </a:t>
            </a:r>
          </a:p>
          <a:p>
            <a:pPr marL="342900" indent="-342900">
              <a:buClr>
                <a:schemeClr val="tx1"/>
              </a:buClr>
              <a:buFont typeface="Arial" panose="020B0604020202020204" pitchFamily="34" charset="0"/>
              <a:buChar char="•"/>
            </a:pPr>
            <a:r>
              <a:rPr lang="en-US" sz="2400" dirty="0" smtClean="0"/>
              <a:t>Target </a:t>
            </a:r>
            <a:r>
              <a:rPr lang="en-US" sz="2400" dirty="0"/>
              <a:t>attacks and APTs </a:t>
            </a:r>
            <a:endParaRPr lang="en-US" sz="2400" dirty="0" smtClean="0"/>
          </a:p>
          <a:p>
            <a:endParaRPr lang="en-US" dirty="0"/>
          </a:p>
        </p:txBody>
      </p:sp>
      <p:pic>
        <p:nvPicPr>
          <p:cNvPr id="11" name="Picture 2" descr="C:\Users\Alan\AppData\Local\Microsoft\Windows\INetCache\IE\QTBFM330\internet_intranet[1].jpg"/>
          <p:cNvPicPr>
            <a:picLocks noChangeAspect="1" noChangeArrowheads="1"/>
          </p:cNvPicPr>
          <p:nvPr/>
        </p:nvPicPr>
        <p:blipFill rotWithShape="1">
          <a:blip r:embed="rId3">
            <a:extLst>
              <a:ext uri="{28A0092B-C50C-407E-A947-70E740481C1C}">
                <a14:useLocalDpi xmlns:a14="http://schemas.microsoft.com/office/drawing/2010/main" val="0"/>
              </a:ext>
            </a:extLst>
          </a:blip>
          <a:srcRect l="-2583" r="1"/>
          <a:stretch/>
        </p:blipFill>
        <p:spPr bwMode="auto">
          <a:xfrm>
            <a:off x="4676691" y="3223776"/>
            <a:ext cx="3955866" cy="2897394"/>
          </a:xfrm>
          <a:prstGeom prst="rect">
            <a:avLst/>
          </a:prstGeom>
          <a:noFill/>
          <a:extLst>
            <a:ext uri="{909E8E84-426E-40DD-AFC4-6F175D3DCCD1}">
              <a14:hiddenFill xmlns:a14="http://schemas.microsoft.com/office/drawing/2010/main">
                <a:solidFill>
                  <a:srgbClr val="FFFFFF"/>
                </a:solidFill>
              </a14:hiddenFill>
            </a:ext>
          </a:extLst>
        </p:spPr>
      </p:pic>
      <p:sp>
        <p:nvSpPr>
          <p:cNvPr id="4" name="Lightning Bolt 3"/>
          <p:cNvSpPr/>
          <p:nvPr/>
        </p:nvSpPr>
        <p:spPr>
          <a:xfrm rot="10322088" flipV="1">
            <a:off x="5496133" y="2576219"/>
            <a:ext cx="2283598" cy="3583363"/>
          </a:xfrm>
          <a:prstGeom prst="lightningBol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ectangle 6"/>
          <p:cNvSpPr/>
          <p:nvPr/>
        </p:nvSpPr>
        <p:spPr>
          <a:xfrm>
            <a:off x="6013826" y="2284399"/>
            <a:ext cx="1843815" cy="85240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78084196"/>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
                                            <p:txEl>
                                              <p:pRg st="1" end="1"/>
                                            </p:txEl>
                                          </p:spTgt>
                                        </p:tgtEl>
                                        <p:attrNameLst>
                                          <p:attrName>style.visibility</p:attrName>
                                        </p:attrNameLst>
                                      </p:cBhvr>
                                      <p:to>
                                        <p:strVal val="visible"/>
                                      </p:to>
                                    </p:set>
                                    <p:animEffect transition="in" filter="fade">
                                      <p:cBhvr>
                                        <p:cTn id="12" dur="500"/>
                                        <p:tgtEl>
                                          <p:spTgt spid="2">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
                                            <p:txEl>
                                              <p:pRg st="2" end="2"/>
                                            </p:txEl>
                                          </p:spTgt>
                                        </p:tgtEl>
                                        <p:attrNameLst>
                                          <p:attrName>style.visibility</p:attrName>
                                        </p:attrNameLst>
                                      </p:cBhvr>
                                      <p:to>
                                        <p:strVal val="visible"/>
                                      </p:to>
                                    </p:set>
                                    <p:animEffect transition="in" filter="fade">
                                      <p:cBhvr>
                                        <p:cTn id="17" dur="500"/>
                                        <p:tgtEl>
                                          <p:spTgt spid="2">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2">
                                            <p:txEl>
                                              <p:pRg st="3" end="3"/>
                                            </p:txEl>
                                          </p:spTgt>
                                        </p:tgtEl>
                                        <p:attrNameLst>
                                          <p:attrName>style.visibility</p:attrName>
                                        </p:attrNameLst>
                                      </p:cBhvr>
                                      <p:to>
                                        <p:strVal val="visible"/>
                                      </p:to>
                                    </p:set>
                                    <p:animEffect transition="in" filter="fade">
                                      <p:cBhvr>
                                        <p:cTn id="22" dur="500"/>
                                        <p:tgtEl>
                                          <p:spTgt spid="2">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2">
                                            <p:txEl>
                                              <p:pRg st="4" end="4"/>
                                            </p:txEl>
                                          </p:spTgt>
                                        </p:tgtEl>
                                        <p:attrNameLst>
                                          <p:attrName>style.visibility</p:attrName>
                                        </p:attrNameLst>
                                      </p:cBhvr>
                                      <p:to>
                                        <p:strVal val="visible"/>
                                      </p:to>
                                    </p:set>
                                    <p:animEffect transition="in" filter="fade">
                                      <p:cBhvr>
                                        <p:cTn id="27"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p:cNvPicPr>
            <a:picLocks noChangeAspect="1" noChangeArrowheads="1"/>
          </p:cNvPicPr>
          <p:nvPr/>
        </p:nvPicPr>
        <p:blipFill>
          <a:blip r:embed="rId3">
            <a:lum bright="70000" contrast="-70000"/>
            <a:extLst>
              <a:ext uri="{28A0092B-C50C-407E-A947-70E740481C1C}">
                <a14:useLocalDpi xmlns:a14="http://schemas.microsoft.com/office/drawing/2010/main" val="0"/>
              </a:ext>
            </a:extLst>
          </a:blip>
          <a:srcRect/>
          <a:stretch>
            <a:fillRect/>
          </a:stretch>
        </p:blipFill>
        <p:spPr bwMode="auto">
          <a:xfrm>
            <a:off x="4675405" y="2281429"/>
            <a:ext cx="3956050" cy="40179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7410" name="Title 6"/>
          <p:cNvSpPr>
            <a:spLocks noGrp="1"/>
          </p:cNvSpPr>
          <p:nvPr>
            <p:ph type="title"/>
          </p:nvPr>
        </p:nvSpPr>
        <p:spPr>
          <a:xfrm>
            <a:off x="457200" y="39173"/>
            <a:ext cx="8229600" cy="1038840"/>
          </a:xfrm>
        </p:spPr>
        <p:txBody>
          <a:bodyPr/>
          <a:lstStyle/>
          <a:p>
            <a:r>
              <a:rPr lang="en-US" altLang="en-US" dirty="0" smtClean="0"/>
              <a:t>Phishing and Email Headers</a:t>
            </a:r>
          </a:p>
        </p:txBody>
      </p:sp>
      <p:sp>
        <p:nvSpPr>
          <p:cNvPr id="2" name="Text Placeholder 1"/>
          <p:cNvSpPr>
            <a:spLocks noGrp="1"/>
          </p:cNvSpPr>
          <p:nvPr>
            <p:ph type="body" sz="quarter" idx="10"/>
          </p:nvPr>
        </p:nvSpPr>
        <p:spPr>
          <a:xfrm>
            <a:off x="457200" y="1394848"/>
            <a:ext cx="8258175" cy="4111238"/>
          </a:xfrm>
        </p:spPr>
        <p:txBody>
          <a:bodyPr>
            <a:normAutofit fontScale="92500" lnSpcReduction="20000"/>
          </a:bodyPr>
          <a:lstStyle/>
          <a:p>
            <a:pPr marL="342900" indent="-342900">
              <a:buClr>
                <a:schemeClr val="tx1"/>
              </a:buClr>
              <a:buFont typeface="Arial" panose="020B0604020202020204" pitchFamily="34" charset="0"/>
              <a:buChar char="•"/>
            </a:pPr>
            <a:r>
              <a:rPr lang="en-US" dirty="0" smtClean="0"/>
              <a:t>Email </a:t>
            </a:r>
            <a:r>
              <a:rPr lang="en-US" dirty="0"/>
              <a:t>headers determine where a message is sent and they record the </a:t>
            </a:r>
            <a:r>
              <a:rPr lang="en-US" dirty="0" smtClean="0"/>
              <a:t>path through </a:t>
            </a:r>
            <a:r>
              <a:rPr lang="en-US" dirty="0"/>
              <a:t>each mail </a:t>
            </a:r>
            <a:r>
              <a:rPr lang="en-US" dirty="0" smtClean="0"/>
              <a:t>server </a:t>
            </a:r>
            <a:endParaRPr lang="en-US" dirty="0"/>
          </a:p>
          <a:p>
            <a:pPr marL="342900" indent="-342900">
              <a:buClr>
                <a:schemeClr val="tx1"/>
              </a:buClr>
              <a:buFont typeface="Arial" panose="020B0604020202020204" pitchFamily="34" charset="0"/>
              <a:buChar char="•"/>
            </a:pPr>
            <a:r>
              <a:rPr lang="en-US" dirty="0"/>
              <a:t>Using online tools may give the manager of an email application total control over the email </a:t>
            </a:r>
            <a:r>
              <a:rPr lang="en-US" dirty="0" smtClean="0"/>
              <a:t>headers</a:t>
            </a:r>
          </a:p>
          <a:p>
            <a:pPr marL="342900" indent="-342900">
              <a:buClr>
                <a:schemeClr val="tx1"/>
              </a:buClr>
              <a:buFont typeface="Arial" panose="020B0604020202020204" pitchFamily="34" charset="0"/>
              <a:buChar char="•"/>
            </a:pPr>
            <a:r>
              <a:rPr lang="en-US" dirty="0" smtClean="0"/>
              <a:t>Read </a:t>
            </a:r>
            <a:r>
              <a:rPr lang="en-US" dirty="0"/>
              <a:t>message headers by using an online tool </a:t>
            </a:r>
            <a:r>
              <a:rPr lang="en-US" dirty="0" smtClean="0"/>
              <a:t>or read </a:t>
            </a:r>
            <a:r>
              <a:rPr lang="en-US" dirty="0"/>
              <a:t>from the bottom of the </a:t>
            </a:r>
            <a:r>
              <a:rPr lang="en-US" dirty="0" smtClean="0"/>
              <a:t>header</a:t>
            </a:r>
            <a:endParaRPr lang="en-US" dirty="0"/>
          </a:p>
          <a:p>
            <a:pPr marL="342900" indent="-342900">
              <a:buClr>
                <a:schemeClr val="tx1"/>
              </a:buClr>
              <a:buFont typeface="Arial" panose="020B0604020202020204" pitchFamily="34" charset="0"/>
              <a:buChar char="•"/>
            </a:pPr>
            <a:r>
              <a:rPr lang="en-US" dirty="0" smtClean="0"/>
              <a:t>Take steps </a:t>
            </a:r>
            <a:r>
              <a:rPr lang="en-US" dirty="0"/>
              <a:t>to minimize damage </a:t>
            </a:r>
            <a:r>
              <a:rPr lang="en-US" dirty="0" smtClean="0"/>
              <a:t>from </a:t>
            </a:r>
            <a:r>
              <a:rPr lang="en-US" dirty="0"/>
              <a:t>a phishing </a:t>
            </a:r>
            <a:r>
              <a:rPr lang="en-US" dirty="0" smtClean="0"/>
              <a:t>scam:</a:t>
            </a:r>
            <a:endParaRPr lang="en-US" dirty="0"/>
          </a:p>
          <a:p>
            <a:pPr lvl="2">
              <a:buSzTx/>
            </a:pPr>
            <a:r>
              <a:rPr lang="en-US" dirty="0"/>
              <a:t>Change passwords or PINs </a:t>
            </a:r>
          </a:p>
          <a:p>
            <a:pPr lvl="2">
              <a:buSzTx/>
            </a:pPr>
            <a:r>
              <a:rPr lang="en-US" dirty="0"/>
              <a:t>Place a fraud alert on credit reports</a:t>
            </a:r>
          </a:p>
          <a:p>
            <a:pPr lvl="2">
              <a:buSzTx/>
            </a:pPr>
            <a:r>
              <a:rPr lang="en-US" dirty="0"/>
              <a:t>Contact the bank or the online merchant directly</a:t>
            </a:r>
          </a:p>
          <a:p>
            <a:pPr lvl="2">
              <a:buSzTx/>
            </a:pPr>
            <a:r>
              <a:rPr lang="en-US" dirty="0"/>
              <a:t>Close any accounts accessed or opened fraudulently</a:t>
            </a:r>
          </a:p>
          <a:p>
            <a:pPr lvl="2">
              <a:buSzTx/>
            </a:pPr>
            <a:r>
              <a:rPr lang="en-US" dirty="0"/>
              <a:t>Routinely review bank and credit card statements</a:t>
            </a:r>
          </a:p>
        </p:txBody>
      </p:sp>
    </p:spTree>
    <p:extLst>
      <p:ext uri="{BB962C8B-B14F-4D97-AF65-F5344CB8AC3E}">
        <p14:creationId xmlns:p14="http://schemas.microsoft.com/office/powerpoint/2010/main" val="4138491585"/>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fade">
                                      <p:cBhvr>
                                        <p:cTn id="7" dur="500"/>
                                        <p:tgtEl>
                                          <p:spTgt spid="2">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
                                            <p:txEl>
                                              <p:pRg st="2" end="2"/>
                                            </p:txEl>
                                          </p:spTgt>
                                        </p:tgtEl>
                                        <p:attrNameLst>
                                          <p:attrName>style.visibility</p:attrName>
                                        </p:attrNameLst>
                                      </p:cBhvr>
                                      <p:to>
                                        <p:strVal val="visible"/>
                                      </p:to>
                                    </p:set>
                                    <p:animEffect transition="in" filter="fade">
                                      <p:cBhvr>
                                        <p:cTn id="12" dur="500"/>
                                        <p:tgtEl>
                                          <p:spTgt spid="2">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
                                            <p:txEl>
                                              <p:pRg st="3" end="3"/>
                                            </p:txEl>
                                          </p:spTgt>
                                        </p:tgtEl>
                                        <p:attrNameLst>
                                          <p:attrName>style.visibility</p:attrName>
                                        </p:attrNameLst>
                                      </p:cBhvr>
                                      <p:to>
                                        <p:strVal val="visible"/>
                                      </p:to>
                                    </p:set>
                                    <p:animEffect transition="in" filter="fade">
                                      <p:cBhvr>
                                        <p:cTn id="17" dur="500"/>
                                        <p:tgtEl>
                                          <p:spTgt spid="2">
                                            <p:txEl>
                                              <p:pRg st="3" end="3"/>
                                            </p:txEl>
                                          </p:spTgt>
                                        </p:tgtEl>
                                      </p:cBhvr>
                                    </p:animEffect>
                                  </p:childTnLst>
                                </p:cTn>
                              </p:par>
                              <p:par>
                                <p:cTn id="18" presetID="10" presetClass="entr" presetSubtype="0" fill="hold" nodeType="withEffect">
                                  <p:stCondLst>
                                    <p:cond delay="0"/>
                                  </p:stCondLst>
                                  <p:childTnLst>
                                    <p:set>
                                      <p:cBhvr>
                                        <p:cTn id="19" dur="1" fill="hold">
                                          <p:stCondLst>
                                            <p:cond delay="0"/>
                                          </p:stCondLst>
                                        </p:cTn>
                                        <p:tgtEl>
                                          <p:spTgt spid="2">
                                            <p:txEl>
                                              <p:pRg st="4" end="4"/>
                                            </p:txEl>
                                          </p:spTgt>
                                        </p:tgtEl>
                                        <p:attrNameLst>
                                          <p:attrName>style.visibility</p:attrName>
                                        </p:attrNameLst>
                                      </p:cBhvr>
                                      <p:to>
                                        <p:strVal val="visible"/>
                                      </p:to>
                                    </p:set>
                                    <p:animEffect transition="in" filter="fade">
                                      <p:cBhvr>
                                        <p:cTn id="20" dur="500"/>
                                        <p:tgtEl>
                                          <p:spTgt spid="2">
                                            <p:txEl>
                                              <p:pRg st="4" end="4"/>
                                            </p:txEl>
                                          </p:spTgt>
                                        </p:tgtEl>
                                      </p:cBhvr>
                                    </p:animEffect>
                                  </p:childTnLst>
                                </p:cTn>
                              </p:par>
                              <p:par>
                                <p:cTn id="21" presetID="10" presetClass="entr" presetSubtype="0" fill="hold" nodeType="withEffect">
                                  <p:stCondLst>
                                    <p:cond delay="0"/>
                                  </p:stCondLst>
                                  <p:childTnLst>
                                    <p:set>
                                      <p:cBhvr>
                                        <p:cTn id="22" dur="1" fill="hold">
                                          <p:stCondLst>
                                            <p:cond delay="0"/>
                                          </p:stCondLst>
                                        </p:cTn>
                                        <p:tgtEl>
                                          <p:spTgt spid="2">
                                            <p:txEl>
                                              <p:pRg st="5" end="5"/>
                                            </p:txEl>
                                          </p:spTgt>
                                        </p:tgtEl>
                                        <p:attrNameLst>
                                          <p:attrName>style.visibility</p:attrName>
                                        </p:attrNameLst>
                                      </p:cBhvr>
                                      <p:to>
                                        <p:strVal val="visible"/>
                                      </p:to>
                                    </p:set>
                                    <p:animEffect transition="in" filter="fade">
                                      <p:cBhvr>
                                        <p:cTn id="23" dur="500"/>
                                        <p:tgtEl>
                                          <p:spTgt spid="2">
                                            <p:txEl>
                                              <p:pRg st="5" end="5"/>
                                            </p:txEl>
                                          </p:spTgt>
                                        </p:tgtEl>
                                      </p:cBhvr>
                                    </p:animEffect>
                                  </p:childTnLst>
                                </p:cTn>
                              </p:par>
                              <p:par>
                                <p:cTn id="24" presetID="10" presetClass="entr" presetSubtype="0" fill="hold" nodeType="withEffect">
                                  <p:stCondLst>
                                    <p:cond delay="0"/>
                                  </p:stCondLst>
                                  <p:childTnLst>
                                    <p:set>
                                      <p:cBhvr>
                                        <p:cTn id="25" dur="1" fill="hold">
                                          <p:stCondLst>
                                            <p:cond delay="0"/>
                                          </p:stCondLst>
                                        </p:cTn>
                                        <p:tgtEl>
                                          <p:spTgt spid="2">
                                            <p:txEl>
                                              <p:pRg st="6" end="6"/>
                                            </p:txEl>
                                          </p:spTgt>
                                        </p:tgtEl>
                                        <p:attrNameLst>
                                          <p:attrName>style.visibility</p:attrName>
                                        </p:attrNameLst>
                                      </p:cBhvr>
                                      <p:to>
                                        <p:strVal val="visible"/>
                                      </p:to>
                                    </p:set>
                                    <p:animEffect transition="in" filter="fade">
                                      <p:cBhvr>
                                        <p:cTn id="26" dur="500"/>
                                        <p:tgtEl>
                                          <p:spTgt spid="2">
                                            <p:txEl>
                                              <p:pRg st="6" end="6"/>
                                            </p:txEl>
                                          </p:spTgt>
                                        </p:tgtEl>
                                      </p:cBhvr>
                                    </p:animEffect>
                                  </p:childTnLst>
                                </p:cTn>
                              </p:par>
                              <p:par>
                                <p:cTn id="27" presetID="10" presetClass="entr" presetSubtype="0" fill="hold" nodeType="withEffect">
                                  <p:stCondLst>
                                    <p:cond delay="0"/>
                                  </p:stCondLst>
                                  <p:childTnLst>
                                    <p:set>
                                      <p:cBhvr>
                                        <p:cTn id="28" dur="1" fill="hold">
                                          <p:stCondLst>
                                            <p:cond delay="0"/>
                                          </p:stCondLst>
                                        </p:cTn>
                                        <p:tgtEl>
                                          <p:spTgt spid="2">
                                            <p:txEl>
                                              <p:pRg st="7" end="7"/>
                                            </p:txEl>
                                          </p:spTgt>
                                        </p:tgtEl>
                                        <p:attrNameLst>
                                          <p:attrName>style.visibility</p:attrName>
                                        </p:attrNameLst>
                                      </p:cBhvr>
                                      <p:to>
                                        <p:strVal val="visible"/>
                                      </p:to>
                                    </p:set>
                                    <p:animEffect transition="in" filter="fade">
                                      <p:cBhvr>
                                        <p:cTn id="29" dur="500"/>
                                        <p:tgtEl>
                                          <p:spTgt spid="2">
                                            <p:txEl>
                                              <p:pRg st="7" end="7"/>
                                            </p:txEl>
                                          </p:spTgt>
                                        </p:tgtEl>
                                      </p:cBhvr>
                                    </p:animEffect>
                                  </p:childTnLst>
                                </p:cTn>
                              </p:par>
                              <p:par>
                                <p:cTn id="30" presetID="10" presetClass="entr" presetSubtype="0" fill="hold" nodeType="withEffect">
                                  <p:stCondLst>
                                    <p:cond delay="0"/>
                                  </p:stCondLst>
                                  <p:childTnLst>
                                    <p:set>
                                      <p:cBhvr>
                                        <p:cTn id="31" dur="1" fill="hold">
                                          <p:stCondLst>
                                            <p:cond delay="0"/>
                                          </p:stCondLst>
                                        </p:cTn>
                                        <p:tgtEl>
                                          <p:spTgt spid="2">
                                            <p:txEl>
                                              <p:pRg st="8" end="8"/>
                                            </p:txEl>
                                          </p:spTgt>
                                        </p:tgtEl>
                                        <p:attrNameLst>
                                          <p:attrName>style.visibility</p:attrName>
                                        </p:attrNameLst>
                                      </p:cBhvr>
                                      <p:to>
                                        <p:strVal val="visible"/>
                                      </p:to>
                                    </p:set>
                                    <p:animEffect transition="in" filter="fade">
                                      <p:cBhvr>
                                        <p:cTn id="32" dur="500"/>
                                        <p:tgtEl>
                                          <p:spTgt spid="2">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idx="1"/>
          </p:nvPr>
        </p:nvSpPr>
        <p:spPr/>
        <p:txBody>
          <a:bodyPr/>
          <a:lstStyle/>
          <a:p>
            <a:pPr marL="0" indent="0">
              <a:buFont typeface="Arial" charset="0"/>
              <a:buNone/>
              <a:defRPr/>
            </a:pPr>
            <a:r>
              <a:rPr lang="en-US" dirty="0" smtClean="0">
                <a:solidFill>
                  <a:schemeClr val="bg1"/>
                </a:solidFill>
                <a:effectLst>
                  <a:outerShdw blurRad="38100" dist="38100" dir="2700000" algn="tl">
                    <a:srgbClr val="000000">
                      <a:alpha val="43137"/>
                    </a:srgbClr>
                  </a:outerShdw>
                </a:effectLst>
              </a:rPr>
              <a:t>How do you weigh the impacts of different kinds of attacks?</a:t>
            </a:r>
            <a:endParaRPr lang="en-US" dirty="0">
              <a:solidFill>
                <a:schemeClr val="bg1"/>
              </a:solidFill>
              <a:effectLst>
                <a:outerShdw blurRad="38100" dist="38100" dir="2700000" algn="tl">
                  <a:srgbClr val="000000">
                    <a:alpha val="43137"/>
                  </a:srgbClr>
                </a:outerShdw>
              </a:effectLst>
            </a:endParaRPr>
          </a:p>
        </p:txBody>
      </p:sp>
      <p:sp>
        <p:nvSpPr>
          <p:cNvPr id="58370" name="Title 6"/>
          <p:cNvSpPr>
            <a:spLocks noGrp="1"/>
          </p:cNvSpPr>
          <p:nvPr>
            <p:ph type="title"/>
          </p:nvPr>
        </p:nvSpPr>
        <p:spPr/>
        <p:txBody>
          <a:bodyPr>
            <a:normAutofit/>
          </a:bodyPr>
          <a:lstStyle/>
          <a:p>
            <a:r>
              <a:rPr lang="en-US" altLang="en-US" dirty="0" smtClean="0"/>
              <a:t>Learning Check</a:t>
            </a:r>
          </a:p>
        </p:txBody>
      </p:sp>
      <p:sp>
        <p:nvSpPr>
          <p:cNvPr id="5" name="Rectangle 4"/>
          <p:cNvSpPr/>
          <p:nvPr/>
        </p:nvSpPr>
        <p:spPr>
          <a:xfrm>
            <a:off x="5262196" y="6642556"/>
            <a:ext cx="3881804" cy="215444"/>
          </a:xfrm>
          <a:prstGeom prst="rect">
            <a:avLst/>
          </a:prstGeom>
        </p:spPr>
        <p:txBody>
          <a:bodyPr wrap="square">
            <a:spAutoFit/>
          </a:bodyPr>
          <a:lstStyle>
            <a:defPPr>
              <a:defRPr lang="en-US"/>
            </a:defPPr>
            <a:lvl1pPr algn="l" rtl="0" eaLnBrk="0" fontAlgn="base" hangingPunct="0">
              <a:spcBef>
                <a:spcPct val="0"/>
              </a:spcBef>
              <a:spcAft>
                <a:spcPct val="0"/>
              </a:spcAft>
              <a:defRPr kern="1200">
                <a:solidFill>
                  <a:schemeClr val="tx1"/>
                </a:solidFill>
                <a:latin typeface="Arial" charset="0"/>
                <a:ea typeface="ＭＳ Ｐゴシック" charset="-128"/>
                <a:cs typeface="+mn-cs"/>
              </a:defRPr>
            </a:lvl1pPr>
            <a:lvl2pPr marL="457200" algn="l" rtl="0" eaLnBrk="0" fontAlgn="base" hangingPunct="0">
              <a:spcBef>
                <a:spcPct val="0"/>
              </a:spcBef>
              <a:spcAft>
                <a:spcPct val="0"/>
              </a:spcAft>
              <a:defRPr kern="1200">
                <a:solidFill>
                  <a:schemeClr val="tx1"/>
                </a:solidFill>
                <a:latin typeface="Arial" charset="0"/>
                <a:ea typeface="ＭＳ Ｐゴシック" charset="-128"/>
                <a:cs typeface="+mn-cs"/>
              </a:defRPr>
            </a:lvl2pPr>
            <a:lvl3pPr marL="914400" algn="l" rtl="0" eaLnBrk="0" fontAlgn="base" hangingPunct="0">
              <a:spcBef>
                <a:spcPct val="0"/>
              </a:spcBef>
              <a:spcAft>
                <a:spcPct val="0"/>
              </a:spcAft>
              <a:defRPr kern="1200">
                <a:solidFill>
                  <a:schemeClr val="tx1"/>
                </a:solidFill>
                <a:latin typeface="Arial" charset="0"/>
                <a:ea typeface="ＭＳ Ｐゴシック" charset="-128"/>
                <a:cs typeface="+mn-cs"/>
              </a:defRPr>
            </a:lvl3pPr>
            <a:lvl4pPr marL="1371600" algn="l" rtl="0" eaLnBrk="0" fontAlgn="base" hangingPunct="0">
              <a:spcBef>
                <a:spcPct val="0"/>
              </a:spcBef>
              <a:spcAft>
                <a:spcPct val="0"/>
              </a:spcAft>
              <a:defRPr kern="1200">
                <a:solidFill>
                  <a:schemeClr val="tx1"/>
                </a:solidFill>
                <a:latin typeface="Arial" charset="0"/>
                <a:ea typeface="ＭＳ Ｐゴシック" charset="-128"/>
                <a:cs typeface="+mn-cs"/>
              </a:defRPr>
            </a:lvl4pPr>
            <a:lvl5pPr marL="1828800" algn="l" rtl="0" eaLnBrk="0" fontAlgn="base" hangingPunct="0">
              <a:spcBef>
                <a:spcPct val="0"/>
              </a:spcBef>
              <a:spcAft>
                <a:spcPct val="0"/>
              </a:spcAft>
              <a:defRPr kern="1200">
                <a:solidFill>
                  <a:schemeClr val="tx1"/>
                </a:solidFill>
                <a:latin typeface="Arial" charset="0"/>
                <a:ea typeface="ＭＳ Ｐゴシック" charset="-128"/>
                <a:cs typeface="+mn-cs"/>
              </a:defRPr>
            </a:lvl5pPr>
            <a:lvl6pPr marL="2286000" algn="l" defTabSz="914400" rtl="0" eaLnBrk="1" latinLnBrk="0" hangingPunct="1">
              <a:defRPr kern="1200">
                <a:solidFill>
                  <a:schemeClr val="tx1"/>
                </a:solidFill>
                <a:latin typeface="Arial" charset="0"/>
                <a:ea typeface="ＭＳ Ｐゴシック" charset="-128"/>
                <a:cs typeface="+mn-cs"/>
              </a:defRPr>
            </a:lvl6pPr>
            <a:lvl7pPr marL="2743200" algn="l" defTabSz="914400" rtl="0" eaLnBrk="1" latinLnBrk="0" hangingPunct="1">
              <a:defRPr kern="1200">
                <a:solidFill>
                  <a:schemeClr val="tx1"/>
                </a:solidFill>
                <a:latin typeface="Arial" charset="0"/>
                <a:ea typeface="ＭＳ Ｐゴシック" charset="-128"/>
                <a:cs typeface="+mn-cs"/>
              </a:defRPr>
            </a:lvl7pPr>
            <a:lvl8pPr marL="3200400" algn="l" defTabSz="914400" rtl="0" eaLnBrk="1" latinLnBrk="0" hangingPunct="1">
              <a:defRPr kern="1200">
                <a:solidFill>
                  <a:schemeClr val="tx1"/>
                </a:solidFill>
                <a:latin typeface="Arial" charset="0"/>
                <a:ea typeface="ＭＳ Ｐゴシック" charset="-128"/>
                <a:cs typeface="+mn-cs"/>
              </a:defRPr>
            </a:lvl8pPr>
            <a:lvl9pPr marL="3657600" algn="l" defTabSz="914400" rtl="0" eaLnBrk="1" latinLnBrk="0" hangingPunct="1">
              <a:defRPr kern="1200">
                <a:solidFill>
                  <a:schemeClr val="tx1"/>
                </a:solidFill>
                <a:latin typeface="Arial" charset="0"/>
                <a:ea typeface="ＭＳ Ｐゴシック" charset="-128"/>
                <a:cs typeface="+mn-cs"/>
              </a:defRPr>
            </a:lvl9pPr>
          </a:lstStyle>
          <a:p>
            <a:pPr algn="r"/>
            <a:r>
              <a:rPr lang="en-US" sz="800" kern="1200" dirty="0" smtClean="0">
                <a:solidFill>
                  <a:schemeClr val="tx1">
                    <a:lumMod val="65000"/>
                    <a:lumOff val="35000"/>
                  </a:schemeClr>
                </a:solidFill>
                <a:effectLst/>
                <a:latin typeface="Lucida Sans"/>
                <a:ea typeface="ＭＳ Ｐゴシック" charset="-128"/>
                <a:cs typeface="+mn-cs"/>
              </a:rPr>
              <a:t>Training Module 3, CSIRT Operation, Version 2, © 2016 FIRST</a:t>
            </a:r>
            <a:endParaRPr lang="en-US" sz="800" kern="1200" dirty="0">
              <a:solidFill>
                <a:schemeClr val="tx1">
                  <a:lumMod val="65000"/>
                  <a:lumOff val="35000"/>
                </a:schemeClr>
              </a:solidFill>
              <a:effectLst/>
              <a:latin typeface="Lucida Sans"/>
              <a:ea typeface="ＭＳ Ｐゴシック" charset="-128"/>
              <a:cs typeface="+mn-cs"/>
            </a:endParaRPr>
          </a:p>
        </p:txBody>
      </p:sp>
    </p:spTree>
    <p:extLst>
      <p:ext uri="{BB962C8B-B14F-4D97-AF65-F5344CB8AC3E}">
        <p14:creationId xmlns:p14="http://schemas.microsoft.com/office/powerpoint/2010/main" val="508442859"/>
      </p:ext>
    </p:extLst>
  </p:cSld>
  <p:clrMapOvr>
    <a:masterClrMapping/>
  </p:clrMapOvr>
  <p:transition spd="med">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528302" y="2810224"/>
            <a:ext cx="3374475" cy="2695226"/>
          </a:xfrm>
          <a:prstGeom prst="rect">
            <a:avLst/>
          </a:prstGeom>
        </p:spPr>
      </p:pic>
      <p:sp>
        <p:nvSpPr>
          <p:cNvPr id="23554" name="Title 6"/>
          <p:cNvSpPr>
            <a:spLocks noGrp="1"/>
          </p:cNvSpPr>
          <p:nvPr>
            <p:ph type="title"/>
          </p:nvPr>
        </p:nvSpPr>
        <p:spPr/>
        <p:txBody>
          <a:bodyPr>
            <a:normAutofit fontScale="90000"/>
          </a:bodyPr>
          <a:lstStyle/>
          <a:p>
            <a:r>
              <a:rPr lang="en-US" altLang="en-US" dirty="0"/>
              <a:t>Recognize Signs of Attacks</a:t>
            </a:r>
            <a:endParaRPr lang="en-US" altLang="en-US" dirty="0" smtClean="0"/>
          </a:p>
        </p:txBody>
      </p:sp>
      <p:sp>
        <p:nvSpPr>
          <p:cNvPr id="23555" name="Content Placeholder 4"/>
          <p:cNvSpPr>
            <a:spLocks noGrp="1"/>
          </p:cNvSpPr>
          <p:nvPr>
            <p:ph type="body" sz="quarter" idx="10"/>
          </p:nvPr>
        </p:nvSpPr>
        <p:spPr>
          <a:xfrm>
            <a:off x="457201" y="1200150"/>
            <a:ext cx="4324350" cy="4305300"/>
          </a:xfrm>
        </p:spPr>
        <p:txBody>
          <a:bodyPr>
            <a:normAutofit lnSpcReduction="10000"/>
          </a:bodyPr>
          <a:lstStyle/>
          <a:p>
            <a:pPr marL="342900" lvl="1" indent="0">
              <a:buSzTx/>
              <a:buFont typeface="Arial" charset="0"/>
              <a:buNone/>
            </a:pPr>
            <a:r>
              <a:rPr lang="en-US" altLang="en-US" sz="2400" dirty="0" smtClean="0"/>
              <a:t>Time matters!</a:t>
            </a:r>
          </a:p>
          <a:p>
            <a:pPr lvl="1">
              <a:buSzTx/>
            </a:pPr>
            <a:r>
              <a:rPr lang="en-US" altLang="en-US" sz="2400" dirty="0" smtClean="0"/>
              <a:t>Discuss</a:t>
            </a:r>
          </a:p>
          <a:p>
            <a:pPr lvl="1">
              <a:buSzTx/>
            </a:pPr>
            <a:r>
              <a:rPr lang="en-US" altLang="en-US" sz="2400" dirty="0" smtClean="0"/>
              <a:t>Document</a:t>
            </a:r>
          </a:p>
          <a:p>
            <a:pPr lvl="1">
              <a:buSzTx/>
            </a:pPr>
            <a:r>
              <a:rPr lang="en-US" altLang="en-US" sz="2400" dirty="0" smtClean="0"/>
              <a:t>Practice </a:t>
            </a:r>
          </a:p>
          <a:p>
            <a:pPr lvl="1">
              <a:buSzTx/>
            </a:pPr>
            <a:r>
              <a:rPr lang="en-US" altLang="en-US" sz="2400" dirty="0" smtClean="0"/>
              <a:t>Use simulators </a:t>
            </a:r>
            <a:r>
              <a:rPr lang="en-US" altLang="en-US" sz="2400" dirty="0"/>
              <a:t>and </a:t>
            </a:r>
            <a:r>
              <a:rPr lang="en-US" altLang="en-US" sz="2400" dirty="0" smtClean="0"/>
              <a:t>emulators</a:t>
            </a:r>
            <a:endParaRPr lang="en-US" altLang="en-US" sz="2400" dirty="0"/>
          </a:p>
          <a:p>
            <a:pPr lvl="1">
              <a:buSzTx/>
            </a:pPr>
            <a:r>
              <a:rPr lang="en-US" altLang="en-US" sz="2400" dirty="0" smtClean="0"/>
              <a:t>Review incident </a:t>
            </a:r>
            <a:r>
              <a:rPr lang="en-US" altLang="en-US" sz="2400" dirty="0"/>
              <a:t>list of </a:t>
            </a:r>
            <a:r>
              <a:rPr lang="en-US" altLang="en-US" sz="2400" dirty="0" smtClean="0"/>
              <a:t>previous threats </a:t>
            </a:r>
          </a:p>
          <a:p>
            <a:pPr lvl="1">
              <a:buSzTx/>
            </a:pPr>
            <a:r>
              <a:rPr lang="en-US" altLang="en-US" sz="2400" dirty="0" smtClean="0"/>
              <a:t>Consider numerous threats</a:t>
            </a:r>
          </a:p>
        </p:txBody>
      </p:sp>
    </p:spTree>
    <p:extLst>
      <p:ext uri="{BB962C8B-B14F-4D97-AF65-F5344CB8AC3E}">
        <p14:creationId xmlns:p14="http://schemas.microsoft.com/office/powerpoint/2010/main" val="1393176499"/>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3555">
                                            <p:txEl>
                                              <p:pRg st="1" end="1"/>
                                            </p:txEl>
                                          </p:spTgt>
                                        </p:tgtEl>
                                        <p:attrNameLst>
                                          <p:attrName>style.visibility</p:attrName>
                                        </p:attrNameLst>
                                      </p:cBhvr>
                                      <p:to>
                                        <p:strVal val="visible"/>
                                      </p:to>
                                    </p:set>
                                    <p:animEffect transition="in" filter="fade">
                                      <p:cBhvr>
                                        <p:cTn id="7" dur="500"/>
                                        <p:tgtEl>
                                          <p:spTgt spid="23555">
                                            <p:txEl>
                                              <p:pRg st="1" end="1"/>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23555">
                                            <p:txEl>
                                              <p:pRg st="2" end="2"/>
                                            </p:txEl>
                                          </p:spTgt>
                                        </p:tgtEl>
                                        <p:attrNameLst>
                                          <p:attrName>style.visibility</p:attrName>
                                        </p:attrNameLst>
                                      </p:cBhvr>
                                      <p:to>
                                        <p:strVal val="visible"/>
                                      </p:to>
                                    </p:set>
                                    <p:animEffect transition="in" filter="fade">
                                      <p:cBhvr>
                                        <p:cTn id="10" dur="500"/>
                                        <p:tgtEl>
                                          <p:spTgt spid="23555">
                                            <p:txEl>
                                              <p:pRg st="2" end="2"/>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23555">
                                            <p:txEl>
                                              <p:pRg st="3" end="3"/>
                                            </p:txEl>
                                          </p:spTgt>
                                        </p:tgtEl>
                                        <p:attrNameLst>
                                          <p:attrName>style.visibility</p:attrName>
                                        </p:attrNameLst>
                                      </p:cBhvr>
                                      <p:to>
                                        <p:strVal val="visible"/>
                                      </p:to>
                                    </p:set>
                                    <p:animEffect transition="in" filter="fade">
                                      <p:cBhvr>
                                        <p:cTn id="15" dur="500"/>
                                        <p:tgtEl>
                                          <p:spTgt spid="23555">
                                            <p:txEl>
                                              <p:pRg st="3" end="3"/>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23555">
                                            <p:txEl>
                                              <p:pRg st="4" end="4"/>
                                            </p:txEl>
                                          </p:spTgt>
                                        </p:tgtEl>
                                        <p:attrNameLst>
                                          <p:attrName>style.visibility</p:attrName>
                                        </p:attrNameLst>
                                      </p:cBhvr>
                                      <p:to>
                                        <p:strVal val="visible"/>
                                      </p:to>
                                    </p:set>
                                    <p:animEffect transition="in" filter="fade">
                                      <p:cBhvr>
                                        <p:cTn id="20" dur="500"/>
                                        <p:tgtEl>
                                          <p:spTgt spid="23555">
                                            <p:txEl>
                                              <p:pRg st="4" end="4"/>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23555">
                                            <p:txEl>
                                              <p:pRg st="5" end="5"/>
                                            </p:txEl>
                                          </p:spTgt>
                                        </p:tgtEl>
                                        <p:attrNameLst>
                                          <p:attrName>style.visibility</p:attrName>
                                        </p:attrNameLst>
                                      </p:cBhvr>
                                      <p:to>
                                        <p:strVal val="visible"/>
                                      </p:to>
                                    </p:set>
                                    <p:animEffect transition="in" filter="fade">
                                      <p:cBhvr>
                                        <p:cTn id="25" dur="500"/>
                                        <p:tgtEl>
                                          <p:spTgt spid="23555">
                                            <p:txEl>
                                              <p:pRg st="5" end="5"/>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nodeType="clickEffect">
                                  <p:stCondLst>
                                    <p:cond delay="0"/>
                                  </p:stCondLst>
                                  <p:childTnLst>
                                    <p:set>
                                      <p:cBhvr>
                                        <p:cTn id="29" dur="1" fill="hold">
                                          <p:stCondLst>
                                            <p:cond delay="0"/>
                                          </p:stCondLst>
                                        </p:cTn>
                                        <p:tgtEl>
                                          <p:spTgt spid="23555">
                                            <p:txEl>
                                              <p:pRg st="6" end="6"/>
                                            </p:txEl>
                                          </p:spTgt>
                                        </p:tgtEl>
                                        <p:attrNameLst>
                                          <p:attrName>style.visibility</p:attrName>
                                        </p:attrNameLst>
                                      </p:cBhvr>
                                      <p:to>
                                        <p:strVal val="visible"/>
                                      </p:to>
                                    </p:set>
                                    <p:animEffect transition="in" filter="fade">
                                      <p:cBhvr>
                                        <p:cTn id="30" dur="500"/>
                                        <p:tgtEl>
                                          <p:spTgt spid="23555">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345473139"/>
      </p:ext>
    </p:extLst>
  </p:cSld>
  <p:clrMapOvr>
    <a:masterClrMapping/>
  </p:clrMapOvr>
  <p:transition spd="med">
    <p:fade/>
  </p:transition>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6"/>
          <p:cNvSpPr>
            <a:spLocks noGrp="1"/>
          </p:cNvSpPr>
          <p:nvPr>
            <p:ph type="title"/>
          </p:nvPr>
        </p:nvSpPr>
        <p:spPr>
          <a:xfrm>
            <a:off x="457200" y="39173"/>
            <a:ext cx="8229600" cy="1038840"/>
          </a:xfrm>
        </p:spPr>
        <p:txBody>
          <a:bodyPr/>
          <a:lstStyle/>
          <a:p>
            <a:r>
              <a:rPr lang="en-US" altLang="en-US" dirty="0" smtClean="0"/>
              <a:t>How To Handle Attacks</a:t>
            </a:r>
          </a:p>
        </p:txBody>
      </p:sp>
      <p:sp>
        <p:nvSpPr>
          <p:cNvPr id="2" name="Text Placeholder 1"/>
          <p:cNvSpPr>
            <a:spLocks noGrp="1"/>
          </p:cNvSpPr>
          <p:nvPr>
            <p:ph type="body" sz="quarter" idx="10"/>
          </p:nvPr>
        </p:nvSpPr>
        <p:spPr>
          <a:xfrm>
            <a:off x="457200" y="1596326"/>
            <a:ext cx="8258175" cy="4729830"/>
          </a:xfrm>
        </p:spPr>
        <p:txBody>
          <a:bodyPr/>
          <a:lstStyle/>
          <a:p>
            <a:pPr lvl="1">
              <a:buSzTx/>
            </a:pPr>
            <a:r>
              <a:rPr lang="en-US" altLang="en-US" sz="2400" dirty="0" smtClean="0"/>
              <a:t>Put together </a:t>
            </a:r>
            <a:r>
              <a:rPr lang="en-US" altLang="en-US" sz="2400" dirty="0"/>
              <a:t>an information security incident management </a:t>
            </a:r>
            <a:r>
              <a:rPr lang="en-US" altLang="en-US" sz="2400" dirty="0" smtClean="0"/>
              <a:t>policy</a:t>
            </a:r>
          </a:p>
          <a:p>
            <a:pPr lvl="1">
              <a:buSzTx/>
            </a:pPr>
            <a:r>
              <a:rPr lang="en-US" altLang="en-US" sz="2400" dirty="0" smtClean="0"/>
              <a:t>A “kit</a:t>
            </a:r>
            <a:r>
              <a:rPr lang="en-US" altLang="en-US" sz="2400" dirty="0"/>
              <a:t>” that </a:t>
            </a:r>
            <a:r>
              <a:rPr lang="en-US" altLang="en-US" sz="2400" dirty="0" smtClean="0"/>
              <a:t>allows </a:t>
            </a:r>
            <a:r>
              <a:rPr lang="en-US" altLang="en-US" sz="2400" dirty="0"/>
              <a:t>consistent and appropriate responses to threats and closures of </a:t>
            </a:r>
            <a:r>
              <a:rPr lang="en-US" altLang="en-US" sz="2400" dirty="0" smtClean="0"/>
              <a:t>vulnerabilities</a:t>
            </a:r>
            <a:endParaRPr lang="en-US" altLang="en-US" sz="2400" dirty="0"/>
          </a:p>
        </p:txBody>
      </p:sp>
      <p:pic>
        <p:nvPicPr>
          <p:cNvPr id="1027" name="Picture 3" descr="C:\Users\Alan\AppData\Local\Microsoft\Windows\INetCache\IE\7MCRZGIW\kit[1].jpg"/>
          <p:cNvPicPr>
            <a:picLocks noChangeAspect="1" noChangeArrowheads="1"/>
          </p:cNvPicPr>
          <p:nvPr/>
        </p:nvPicPr>
        <p:blipFill>
          <a:blip r:embed="rId3">
            <a:extLst>
              <a:ext uri="{BEBA8EAE-BF5A-486C-A8C5-ECC9F3942E4B}">
                <a14:imgProps xmlns:a14="http://schemas.microsoft.com/office/drawing/2010/main">
                  <a14:imgLayer r:embed="rId4">
                    <a14:imgEffect>
                      <a14:backgroundRemoval t="5867" b="89867" l="7600" r="95800">
                        <a14:foregroundMark x1="7600" y1="42667" x2="7600" y2="42667"/>
                        <a14:foregroundMark x1="34400" y1="6133" x2="34400" y2="6133"/>
                        <a14:foregroundMark x1="95800" y1="30400" x2="95800" y2="30400"/>
                      </a14:backgroundRemoval>
                    </a14:imgEffect>
                  </a14:imgLayer>
                </a14:imgProps>
              </a:ext>
              <a:ext uri="{28A0092B-C50C-407E-A947-70E740481C1C}">
                <a14:useLocalDpi xmlns:a14="http://schemas.microsoft.com/office/drawing/2010/main" val="0"/>
              </a:ext>
            </a:extLst>
          </a:blip>
          <a:srcRect/>
          <a:stretch>
            <a:fillRect/>
          </a:stretch>
        </p:blipFill>
        <p:spPr bwMode="auto">
          <a:xfrm>
            <a:off x="5495225" y="4051676"/>
            <a:ext cx="3175000" cy="23812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92433817"/>
      </p:ext>
    </p:extLst>
  </p:cSld>
  <p:clrMapOvr>
    <a:masterClrMapping/>
  </p:clrMapOvr>
  <p:transition spd="med">
    <p:fade/>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3" descr="C:\Users\Alan\AppData\Local\Microsoft\Windows\INetCache\IE\7MCRZGIW\kit[1].jpg"/>
          <p:cNvPicPr>
            <a:picLocks noChangeAspect="1" noChangeArrowheads="1"/>
          </p:cNvPicPr>
          <p:nvPr/>
        </p:nvPicPr>
        <p:blipFill>
          <a:blip r:embed="rId3">
            <a:lum bright="70000" contrast="-70000"/>
            <a:extLst>
              <a:ext uri="{BEBA8EAE-BF5A-486C-A8C5-ECC9F3942E4B}">
                <a14:imgProps xmlns:a14="http://schemas.microsoft.com/office/drawing/2010/main">
                  <a14:imgLayer r:embed="rId4">
                    <a14:imgEffect>
                      <a14:backgroundRemoval t="5867" b="89867" l="7600" r="95800">
                        <a14:foregroundMark x1="7600" y1="42667" x2="7600" y2="42667"/>
                        <a14:foregroundMark x1="34400" y1="6133" x2="34400" y2="6133"/>
                        <a14:foregroundMark x1="95800" y1="30400" x2="95800" y2="30400"/>
                      </a14:backgroundRemoval>
                    </a14:imgEffect>
                    <a14:imgEffect>
                      <a14:saturation sat="33000"/>
                    </a14:imgEffect>
                  </a14:imgLayer>
                </a14:imgProps>
              </a:ext>
              <a:ext uri="{28A0092B-C50C-407E-A947-70E740481C1C}">
                <a14:useLocalDpi xmlns:a14="http://schemas.microsoft.com/office/drawing/2010/main" val="0"/>
              </a:ext>
            </a:extLst>
          </a:blip>
          <a:srcRect/>
          <a:stretch>
            <a:fillRect/>
          </a:stretch>
        </p:blipFill>
        <p:spPr bwMode="auto">
          <a:xfrm>
            <a:off x="5495225" y="4051676"/>
            <a:ext cx="3175000" cy="2381250"/>
          </a:xfrm>
          <a:prstGeom prst="rect">
            <a:avLst/>
          </a:prstGeom>
          <a:noFill/>
          <a:extLst>
            <a:ext uri="{909E8E84-426E-40DD-AFC4-6F175D3DCCD1}">
              <a14:hiddenFill xmlns:a14="http://schemas.microsoft.com/office/drawing/2010/main">
                <a:solidFill>
                  <a:srgbClr val="FFFFFF"/>
                </a:solidFill>
              </a14:hiddenFill>
            </a:ext>
          </a:extLst>
        </p:spPr>
      </p:pic>
      <p:sp>
        <p:nvSpPr>
          <p:cNvPr id="17410" name="Title 6"/>
          <p:cNvSpPr>
            <a:spLocks noGrp="1"/>
          </p:cNvSpPr>
          <p:nvPr>
            <p:ph type="title"/>
          </p:nvPr>
        </p:nvSpPr>
        <p:spPr>
          <a:xfrm>
            <a:off x="457200" y="39173"/>
            <a:ext cx="8229600" cy="1038840"/>
          </a:xfrm>
        </p:spPr>
        <p:txBody>
          <a:bodyPr/>
          <a:lstStyle/>
          <a:p>
            <a:r>
              <a:rPr lang="en-US" altLang="en-US" dirty="0" smtClean="0"/>
              <a:t>How To Handle Attacks: Policies</a:t>
            </a:r>
          </a:p>
        </p:txBody>
      </p:sp>
      <p:sp>
        <p:nvSpPr>
          <p:cNvPr id="2" name="Text Placeholder 1"/>
          <p:cNvSpPr>
            <a:spLocks noGrp="1"/>
          </p:cNvSpPr>
          <p:nvPr>
            <p:ph type="body" sz="quarter" idx="10"/>
          </p:nvPr>
        </p:nvSpPr>
        <p:spPr>
          <a:xfrm>
            <a:off x="457200" y="1456841"/>
            <a:ext cx="8258175" cy="4869314"/>
          </a:xfrm>
        </p:spPr>
        <p:txBody>
          <a:bodyPr/>
          <a:lstStyle/>
          <a:p>
            <a:pPr lvl="1">
              <a:buSzTx/>
            </a:pPr>
            <a:r>
              <a:rPr lang="en-US" altLang="en-US" sz="2400" dirty="0" smtClean="0"/>
              <a:t>Outline of the </a:t>
            </a:r>
            <a:r>
              <a:rPr lang="en-US" altLang="en-US" sz="2400" dirty="0"/>
              <a:t>processes, responsible persons, </a:t>
            </a:r>
            <a:r>
              <a:rPr lang="en-US" altLang="en-US" sz="2400" dirty="0" smtClean="0"/>
              <a:t>authority, </a:t>
            </a:r>
            <a:r>
              <a:rPr lang="en-US" altLang="en-US" sz="2400" dirty="0"/>
              <a:t>and reporting lines when a threat </a:t>
            </a:r>
            <a:r>
              <a:rPr lang="en-US" altLang="en-US" sz="2400" dirty="0" smtClean="0"/>
              <a:t>occurs</a:t>
            </a:r>
          </a:p>
          <a:p>
            <a:pPr lvl="1">
              <a:buSzTx/>
            </a:pPr>
            <a:r>
              <a:rPr lang="en-US" altLang="en-US" sz="2400" dirty="0" smtClean="0"/>
              <a:t>Regular reviews</a:t>
            </a:r>
          </a:p>
          <a:p>
            <a:pPr lvl="1">
              <a:buSzTx/>
            </a:pPr>
            <a:r>
              <a:rPr lang="en-US" altLang="en-US" sz="2400" dirty="0" smtClean="0"/>
              <a:t>Related </a:t>
            </a:r>
            <a:r>
              <a:rPr lang="en-US" altLang="en-US" sz="2400" dirty="0"/>
              <a:t>awareness and training initiatives within </a:t>
            </a:r>
            <a:r>
              <a:rPr lang="en-US" altLang="en-US" sz="2400" dirty="0" smtClean="0"/>
              <a:t/>
            </a:r>
            <a:br>
              <a:rPr lang="en-US" altLang="en-US" sz="2400" dirty="0" smtClean="0"/>
            </a:br>
            <a:r>
              <a:rPr lang="en-US" altLang="en-US" sz="2400" dirty="0" smtClean="0"/>
              <a:t>the organization</a:t>
            </a:r>
          </a:p>
          <a:p>
            <a:pPr lvl="1">
              <a:buSzTx/>
            </a:pPr>
            <a:r>
              <a:rPr lang="en-US" altLang="en-US" sz="2400" dirty="0" smtClean="0"/>
              <a:t>Directed at </a:t>
            </a:r>
            <a:r>
              <a:rPr lang="en-US" altLang="en-US" sz="2400" dirty="0"/>
              <a:t>every person having legitimate access to its information systems and related </a:t>
            </a:r>
            <a:r>
              <a:rPr lang="en-US" altLang="en-US" sz="2400" dirty="0" smtClean="0"/>
              <a:t>locations</a:t>
            </a:r>
          </a:p>
          <a:p>
            <a:pPr lvl="1">
              <a:buSzTx/>
            </a:pPr>
            <a:r>
              <a:rPr lang="en-US" altLang="en-US" sz="2400" dirty="0" smtClean="0"/>
              <a:t>Severity </a:t>
            </a:r>
            <a:r>
              <a:rPr lang="en-US" altLang="en-US" sz="2400" dirty="0"/>
              <a:t>ratings for </a:t>
            </a:r>
            <a:r>
              <a:rPr lang="en-US" altLang="en-US" sz="2400" dirty="0" smtClean="0"/>
              <a:t>threats</a:t>
            </a:r>
          </a:p>
          <a:p>
            <a:pPr lvl="1">
              <a:buSzTx/>
            </a:pPr>
            <a:r>
              <a:rPr lang="en-US" altLang="en-US" sz="2400" dirty="0" smtClean="0"/>
              <a:t>Suggested </a:t>
            </a:r>
            <a:r>
              <a:rPr lang="en-US" altLang="en-US" sz="2400" dirty="0"/>
              <a:t>timeline for responding to </a:t>
            </a:r>
            <a:r>
              <a:rPr lang="en-US" altLang="en-US" sz="2400" dirty="0" smtClean="0"/>
              <a:t>attacks</a:t>
            </a:r>
            <a:endParaRPr lang="en-US" altLang="en-US" sz="2400" dirty="0"/>
          </a:p>
        </p:txBody>
      </p:sp>
    </p:spTree>
    <p:extLst>
      <p:ext uri="{BB962C8B-B14F-4D97-AF65-F5344CB8AC3E}">
        <p14:creationId xmlns:p14="http://schemas.microsoft.com/office/powerpoint/2010/main" val="954136222"/>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
                                            <p:txEl>
                                              <p:pRg st="1" end="1"/>
                                            </p:txEl>
                                          </p:spTgt>
                                        </p:tgtEl>
                                        <p:attrNameLst>
                                          <p:attrName>style.visibility</p:attrName>
                                        </p:attrNameLst>
                                      </p:cBhvr>
                                      <p:to>
                                        <p:strVal val="visible"/>
                                      </p:to>
                                    </p:set>
                                    <p:animEffect transition="in" filter="fade">
                                      <p:cBhvr>
                                        <p:cTn id="12" dur="500"/>
                                        <p:tgtEl>
                                          <p:spTgt spid="2">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
                                            <p:txEl>
                                              <p:pRg st="2" end="2"/>
                                            </p:txEl>
                                          </p:spTgt>
                                        </p:tgtEl>
                                        <p:attrNameLst>
                                          <p:attrName>style.visibility</p:attrName>
                                        </p:attrNameLst>
                                      </p:cBhvr>
                                      <p:to>
                                        <p:strVal val="visible"/>
                                      </p:to>
                                    </p:set>
                                    <p:animEffect transition="in" filter="fade">
                                      <p:cBhvr>
                                        <p:cTn id="17" dur="500"/>
                                        <p:tgtEl>
                                          <p:spTgt spid="2">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2">
                                            <p:txEl>
                                              <p:pRg st="3" end="3"/>
                                            </p:txEl>
                                          </p:spTgt>
                                        </p:tgtEl>
                                        <p:attrNameLst>
                                          <p:attrName>style.visibility</p:attrName>
                                        </p:attrNameLst>
                                      </p:cBhvr>
                                      <p:to>
                                        <p:strVal val="visible"/>
                                      </p:to>
                                    </p:set>
                                    <p:animEffect transition="in" filter="fade">
                                      <p:cBhvr>
                                        <p:cTn id="22" dur="500"/>
                                        <p:tgtEl>
                                          <p:spTgt spid="2">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2">
                                            <p:txEl>
                                              <p:pRg st="4" end="4"/>
                                            </p:txEl>
                                          </p:spTgt>
                                        </p:tgtEl>
                                        <p:attrNameLst>
                                          <p:attrName>style.visibility</p:attrName>
                                        </p:attrNameLst>
                                      </p:cBhvr>
                                      <p:to>
                                        <p:strVal val="visible"/>
                                      </p:to>
                                    </p:set>
                                    <p:animEffect transition="in" filter="fade">
                                      <p:cBhvr>
                                        <p:cTn id="27" dur="500"/>
                                        <p:tgtEl>
                                          <p:spTgt spid="2">
                                            <p:txEl>
                                              <p:pRg st="4" end="4"/>
                                            </p:txEl>
                                          </p:spTgt>
                                        </p:tgtEl>
                                      </p:cBhvr>
                                    </p:animEffect>
                                  </p:childTnLst>
                                </p:cTn>
                              </p:par>
                              <p:par>
                                <p:cTn id="28" presetID="10" presetClass="entr" presetSubtype="0" fill="hold" nodeType="withEffect">
                                  <p:stCondLst>
                                    <p:cond delay="0"/>
                                  </p:stCondLst>
                                  <p:childTnLst>
                                    <p:set>
                                      <p:cBhvr>
                                        <p:cTn id="29" dur="1" fill="hold">
                                          <p:stCondLst>
                                            <p:cond delay="0"/>
                                          </p:stCondLst>
                                        </p:cTn>
                                        <p:tgtEl>
                                          <p:spTgt spid="2">
                                            <p:txEl>
                                              <p:pRg st="5" end="5"/>
                                            </p:txEl>
                                          </p:spTgt>
                                        </p:tgtEl>
                                        <p:attrNameLst>
                                          <p:attrName>style.visibility</p:attrName>
                                        </p:attrNameLst>
                                      </p:cBhvr>
                                      <p:to>
                                        <p:strVal val="visible"/>
                                      </p:to>
                                    </p:set>
                                    <p:animEffect transition="in" filter="fade">
                                      <p:cBhvr>
                                        <p:cTn id="30"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6"/>
          <p:cNvSpPr>
            <a:spLocks noGrp="1"/>
          </p:cNvSpPr>
          <p:nvPr>
            <p:ph type="title"/>
          </p:nvPr>
        </p:nvSpPr>
        <p:spPr>
          <a:xfrm>
            <a:off x="457200" y="39173"/>
            <a:ext cx="8229600" cy="1038840"/>
          </a:xfrm>
        </p:spPr>
        <p:txBody>
          <a:bodyPr/>
          <a:lstStyle/>
          <a:p>
            <a:r>
              <a:rPr lang="en-US" altLang="en-US" dirty="0" smtClean="0"/>
              <a:t>How To Handle Attacks: Policies</a:t>
            </a:r>
          </a:p>
        </p:txBody>
      </p:sp>
      <p:sp>
        <p:nvSpPr>
          <p:cNvPr id="2" name="Text Placeholder 1"/>
          <p:cNvSpPr>
            <a:spLocks noGrp="1"/>
          </p:cNvSpPr>
          <p:nvPr>
            <p:ph type="body" sz="quarter" idx="10"/>
          </p:nvPr>
        </p:nvSpPr>
        <p:spPr>
          <a:xfrm>
            <a:off x="1952786" y="1565329"/>
            <a:ext cx="4990939" cy="4760826"/>
          </a:xfrm>
        </p:spPr>
        <p:txBody>
          <a:bodyPr/>
          <a:lstStyle/>
          <a:p>
            <a:pPr marL="342900" lvl="1" indent="0">
              <a:buSzTx/>
              <a:buNone/>
            </a:pPr>
            <a:r>
              <a:rPr lang="en-US" altLang="en-US" sz="2400" dirty="0" smtClean="0"/>
              <a:t>Identify:</a:t>
            </a:r>
          </a:p>
          <a:p>
            <a:pPr lvl="1">
              <a:buSzTx/>
            </a:pPr>
            <a:r>
              <a:rPr lang="en-US" altLang="en-US" sz="2400" dirty="0" smtClean="0"/>
              <a:t>Objectives</a:t>
            </a:r>
            <a:endParaRPr lang="en-US" altLang="en-US" sz="2400" dirty="0"/>
          </a:p>
          <a:p>
            <a:pPr lvl="1">
              <a:buSzTx/>
            </a:pPr>
            <a:r>
              <a:rPr lang="en-US" altLang="en-US" sz="2400" dirty="0" smtClean="0"/>
              <a:t>Interested </a:t>
            </a:r>
            <a:r>
              <a:rPr lang="en-US" altLang="en-US" sz="2400" dirty="0"/>
              <a:t>parties internally and </a:t>
            </a:r>
            <a:r>
              <a:rPr lang="en-US" altLang="en-US" sz="2400" dirty="0" smtClean="0"/>
              <a:t>externally</a:t>
            </a:r>
            <a:endParaRPr lang="en-US" altLang="en-US" sz="2400" dirty="0"/>
          </a:p>
          <a:p>
            <a:pPr lvl="1">
              <a:buSzTx/>
            </a:pPr>
            <a:r>
              <a:rPr lang="en-US" altLang="en-US" sz="2400" dirty="0" smtClean="0"/>
              <a:t>Vulnerabilities</a:t>
            </a:r>
            <a:endParaRPr lang="en-US" altLang="en-US" sz="2400" dirty="0"/>
          </a:p>
          <a:p>
            <a:pPr lvl="1">
              <a:buSzTx/>
            </a:pPr>
            <a:r>
              <a:rPr lang="en-US" altLang="en-US" sz="2400" dirty="0" smtClean="0"/>
              <a:t>Roles</a:t>
            </a:r>
            <a:endParaRPr lang="en-US" altLang="en-US" sz="2400" dirty="0"/>
          </a:p>
          <a:p>
            <a:pPr lvl="1">
              <a:buSzTx/>
            </a:pPr>
            <a:r>
              <a:rPr lang="en-US" altLang="en-US" sz="2400" dirty="0" smtClean="0"/>
              <a:t>Benefits</a:t>
            </a:r>
            <a:endParaRPr lang="en-US" altLang="en-US" sz="2400" dirty="0"/>
          </a:p>
        </p:txBody>
      </p:sp>
      <p:pic>
        <p:nvPicPr>
          <p:cNvPr id="1027" name="Picture 3" descr="C:\Users\Alan\AppData\Local\Microsoft\Windows\INetCache\IE\7MCRZGIW\kit[1].jpg"/>
          <p:cNvPicPr>
            <a:picLocks noChangeAspect="1" noChangeArrowheads="1"/>
          </p:cNvPicPr>
          <p:nvPr/>
        </p:nvPicPr>
        <p:blipFill>
          <a:blip r:embed="rId3">
            <a:extLst>
              <a:ext uri="{BEBA8EAE-BF5A-486C-A8C5-ECC9F3942E4B}">
                <a14:imgProps xmlns:a14="http://schemas.microsoft.com/office/drawing/2010/main">
                  <a14:imgLayer r:embed="rId4">
                    <a14:imgEffect>
                      <a14:backgroundRemoval t="5867" b="89867" l="7600" r="95800">
                        <a14:foregroundMark x1="7600" y1="42667" x2="7600" y2="42667"/>
                        <a14:foregroundMark x1="34400" y1="6133" x2="34400" y2="6133"/>
                        <a14:foregroundMark x1="95800" y1="30400" x2="95800" y2="30400"/>
                      </a14:backgroundRemoval>
                    </a14:imgEffect>
                  </a14:imgLayer>
                </a14:imgProps>
              </a:ext>
              <a:ext uri="{28A0092B-C50C-407E-A947-70E740481C1C}">
                <a14:useLocalDpi xmlns:a14="http://schemas.microsoft.com/office/drawing/2010/main" val="0"/>
              </a:ext>
            </a:extLst>
          </a:blip>
          <a:srcRect/>
          <a:stretch>
            <a:fillRect/>
          </a:stretch>
        </p:blipFill>
        <p:spPr bwMode="auto">
          <a:xfrm>
            <a:off x="5495225" y="4051676"/>
            <a:ext cx="3175000" cy="23812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87062802"/>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fade">
                                      <p:cBhvr>
                                        <p:cTn id="7" dur="500"/>
                                        <p:tgtEl>
                                          <p:spTgt spid="2">
                                            <p:txEl>
                                              <p:pRg st="1" end="1"/>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animEffect transition="in" filter="fade">
                                      <p:cBhvr>
                                        <p:cTn id="11" dur="500"/>
                                        <p:tgtEl>
                                          <p:spTgt spid="2">
                                            <p:txEl>
                                              <p:pRg st="2" end="2"/>
                                            </p:txEl>
                                          </p:spTgt>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2">
                                            <p:txEl>
                                              <p:pRg st="3" end="3"/>
                                            </p:txEl>
                                          </p:spTgt>
                                        </p:tgtEl>
                                        <p:attrNameLst>
                                          <p:attrName>style.visibility</p:attrName>
                                        </p:attrNameLst>
                                      </p:cBhvr>
                                      <p:to>
                                        <p:strVal val="visible"/>
                                      </p:to>
                                    </p:set>
                                    <p:animEffect transition="in" filter="fade">
                                      <p:cBhvr>
                                        <p:cTn id="15" dur="500"/>
                                        <p:tgtEl>
                                          <p:spTgt spid="2">
                                            <p:txEl>
                                              <p:pRg st="3" end="3"/>
                                            </p:txEl>
                                          </p:spTgt>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2">
                                            <p:txEl>
                                              <p:pRg st="4" end="4"/>
                                            </p:txEl>
                                          </p:spTgt>
                                        </p:tgtEl>
                                        <p:attrNameLst>
                                          <p:attrName>style.visibility</p:attrName>
                                        </p:attrNameLst>
                                      </p:cBhvr>
                                      <p:to>
                                        <p:strVal val="visible"/>
                                      </p:to>
                                    </p:set>
                                    <p:animEffect transition="in" filter="fade">
                                      <p:cBhvr>
                                        <p:cTn id="19" dur="500"/>
                                        <p:tgtEl>
                                          <p:spTgt spid="2">
                                            <p:txEl>
                                              <p:pRg st="4" end="4"/>
                                            </p:txEl>
                                          </p:spTgt>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2">
                                            <p:txEl>
                                              <p:pRg st="5" end="5"/>
                                            </p:txEl>
                                          </p:spTgt>
                                        </p:tgtEl>
                                        <p:attrNameLst>
                                          <p:attrName>style.visibility</p:attrName>
                                        </p:attrNameLst>
                                      </p:cBhvr>
                                      <p:to>
                                        <p:strVal val="visible"/>
                                      </p:to>
                                    </p:set>
                                    <p:animEffect transition="in" filter="fade">
                                      <p:cBhvr>
                                        <p:cTn id="23"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idx="1"/>
          </p:nvPr>
        </p:nvSpPr>
        <p:spPr/>
        <p:txBody>
          <a:bodyPr/>
          <a:lstStyle/>
          <a:p>
            <a:pPr marL="0" indent="0">
              <a:buNone/>
              <a:defRPr/>
            </a:pPr>
            <a:r>
              <a:rPr lang="en-US" dirty="0">
                <a:solidFill>
                  <a:schemeClr val="bg1"/>
                </a:solidFill>
                <a:effectLst>
                  <a:outerShdw blurRad="38100" dist="38100" dir="2700000" algn="tl">
                    <a:srgbClr val="000000">
                      <a:alpha val="43137"/>
                    </a:srgbClr>
                  </a:outerShdw>
                </a:effectLst>
              </a:rPr>
              <a:t>What is the quality of your policies </a:t>
            </a:r>
            <a:r>
              <a:rPr lang="en-US" dirty="0" smtClean="0">
                <a:solidFill>
                  <a:schemeClr val="bg1"/>
                </a:solidFill>
                <a:effectLst>
                  <a:outerShdw blurRad="38100" dist="38100" dir="2700000" algn="tl">
                    <a:srgbClr val="000000">
                      <a:alpha val="43137"/>
                    </a:srgbClr>
                  </a:outerShdw>
                </a:effectLst>
              </a:rPr>
              <a:t/>
            </a:r>
            <a:br>
              <a:rPr lang="en-US" dirty="0" smtClean="0">
                <a:solidFill>
                  <a:schemeClr val="bg1"/>
                </a:solidFill>
                <a:effectLst>
                  <a:outerShdw blurRad="38100" dist="38100" dir="2700000" algn="tl">
                    <a:srgbClr val="000000">
                      <a:alpha val="43137"/>
                    </a:srgbClr>
                  </a:outerShdw>
                </a:effectLst>
              </a:rPr>
            </a:br>
            <a:r>
              <a:rPr lang="en-US" dirty="0" smtClean="0">
                <a:solidFill>
                  <a:schemeClr val="bg1"/>
                </a:solidFill>
                <a:effectLst>
                  <a:outerShdw blurRad="38100" dist="38100" dir="2700000" algn="tl">
                    <a:srgbClr val="000000">
                      <a:alpha val="43137"/>
                    </a:srgbClr>
                  </a:outerShdw>
                </a:effectLst>
              </a:rPr>
              <a:t>to </a:t>
            </a:r>
            <a:r>
              <a:rPr lang="en-US" dirty="0">
                <a:solidFill>
                  <a:schemeClr val="bg1"/>
                </a:solidFill>
                <a:effectLst>
                  <a:outerShdw blurRad="38100" dist="38100" dir="2700000" algn="tl">
                    <a:srgbClr val="000000">
                      <a:alpha val="43137"/>
                    </a:srgbClr>
                  </a:outerShdw>
                </a:effectLst>
              </a:rPr>
              <a:t>handle attacks? What is the </a:t>
            </a:r>
            <a:r>
              <a:rPr lang="en-US" dirty="0" smtClean="0">
                <a:solidFill>
                  <a:schemeClr val="bg1"/>
                </a:solidFill>
                <a:effectLst>
                  <a:outerShdw blurRad="38100" dist="38100" dir="2700000" algn="tl">
                    <a:srgbClr val="000000">
                      <a:alpha val="43137"/>
                    </a:srgbClr>
                  </a:outerShdw>
                </a:effectLst>
              </a:rPr>
              <a:t/>
            </a:r>
            <a:br>
              <a:rPr lang="en-US" dirty="0" smtClean="0">
                <a:solidFill>
                  <a:schemeClr val="bg1"/>
                </a:solidFill>
                <a:effectLst>
                  <a:outerShdw blurRad="38100" dist="38100" dir="2700000" algn="tl">
                    <a:srgbClr val="000000">
                      <a:alpha val="43137"/>
                    </a:srgbClr>
                  </a:outerShdw>
                </a:effectLst>
              </a:rPr>
            </a:br>
            <a:r>
              <a:rPr lang="en-US" dirty="0" smtClean="0">
                <a:solidFill>
                  <a:schemeClr val="bg1"/>
                </a:solidFill>
                <a:effectLst>
                  <a:outerShdw blurRad="38100" dist="38100" dir="2700000" algn="tl">
                    <a:srgbClr val="000000">
                      <a:alpha val="43137"/>
                    </a:srgbClr>
                  </a:outerShdw>
                </a:effectLst>
              </a:rPr>
              <a:t>number one </a:t>
            </a:r>
            <a:r>
              <a:rPr lang="en-US" dirty="0">
                <a:solidFill>
                  <a:schemeClr val="bg1"/>
                </a:solidFill>
                <a:effectLst>
                  <a:outerShdw blurRad="38100" dist="38100" dir="2700000" algn="tl">
                    <a:srgbClr val="000000">
                      <a:alpha val="43137"/>
                    </a:srgbClr>
                  </a:outerShdw>
                </a:effectLst>
              </a:rPr>
              <a:t>item you </a:t>
            </a:r>
            <a:r>
              <a:rPr lang="en-US" dirty="0" smtClean="0">
                <a:solidFill>
                  <a:schemeClr val="bg1"/>
                </a:solidFill>
                <a:effectLst>
                  <a:outerShdw blurRad="38100" dist="38100" dir="2700000" algn="tl">
                    <a:srgbClr val="000000">
                      <a:alpha val="43137"/>
                    </a:srgbClr>
                  </a:outerShdw>
                </a:effectLst>
              </a:rPr>
              <a:t>would </a:t>
            </a:r>
            <a:br>
              <a:rPr lang="en-US" dirty="0" smtClean="0">
                <a:solidFill>
                  <a:schemeClr val="bg1"/>
                </a:solidFill>
                <a:effectLst>
                  <a:outerShdw blurRad="38100" dist="38100" dir="2700000" algn="tl">
                    <a:srgbClr val="000000">
                      <a:alpha val="43137"/>
                    </a:srgbClr>
                  </a:outerShdw>
                </a:effectLst>
              </a:rPr>
            </a:br>
            <a:r>
              <a:rPr lang="en-US" dirty="0" smtClean="0">
                <a:solidFill>
                  <a:schemeClr val="bg1"/>
                </a:solidFill>
                <a:effectLst>
                  <a:outerShdw blurRad="38100" dist="38100" dir="2700000" algn="tl">
                    <a:srgbClr val="000000">
                      <a:alpha val="43137"/>
                    </a:srgbClr>
                  </a:outerShdw>
                </a:effectLst>
              </a:rPr>
              <a:t>like </a:t>
            </a:r>
            <a:r>
              <a:rPr lang="en-US" dirty="0">
                <a:solidFill>
                  <a:schemeClr val="bg1"/>
                </a:solidFill>
                <a:effectLst>
                  <a:outerShdw blurRad="38100" dist="38100" dir="2700000" algn="tl">
                    <a:srgbClr val="000000">
                      <a:alpha val="43137"/>
                    </a:srgbClr>
                  </a:outerShdw>
                </a:effectLst>
              </a:rPr>
              <a:t>to add to your policies?</a:t>
            </a:r>
          </a:p>
        </p:txBody>
      </p:sp>
      <p:sp>
        <p:nvSpPr>
          <p:cNvPr id="58370" name="Title 6"/>
          <p:cNvSpPr>
            <a:spLocks noGrp="1"/>
          </p:cNvSpPr>
          <p:nvPr>
            <p:ph type="title"/>
          </p:nvPr>
        </p:nvSpPr>
        <p:spPr/>
        <p:txBody>
          <a:bodyPr>
            <a:normAutofit/>
          </a:bodyPr>
          <a:lstStyle/>
          <a:p>
            <a:r>
              <a:rPr lang="en-US" altLang="en-US" dirty="0" smtClean="0"/>
              <a:t>Learning Check</a:t>
            </a:r>
          </a:p>
        </p:txBody>
      </p:sp>
      <p:sp>
        <p:nvSpPr>
          <p:cNvPr id="5" name="Rectangle 4"/>
          <p:cNvSpPr/>
          <p:nvPr/>
        </p:nvSpPr>
        <p:spPr>
          <a:xfrm>
            <a:off x="5262196" y="6642556"/>
            <a:ext cx="3881804" cy="215444"/>
          </a:xfrm>
          <a:prstGeom prst="rect">
            <a:avLst/>
          </a:prstGeom>
        </p:spPr>
        <p:txBody>
          <a:bodyPr wrap="square">
            <a:spAutoFit/>
          </a:bodyPr>
          <a:lstStyle>
            <a:defPPr>
              <a:defRPr lang="en-US"/>
            </a:defPPr>
            <a:lvl1pPr algn="l" rtl="0" eaLnBrk="0" fontAlgn="base" hangingPunct="0">
              <a:spcBef>
                <a:spcPct val="0"/>
              </a:spcBef>
              <a:spcAft>
                <a:spcPct val="0"/>
              </a:spcAft>
              <a:defRPr kern="1200">
                <a:solidFill>
                  <a:schemeClr val="tx1"/>
                </a:solidFill>
                <a:latin typeface="Arial" charset="0"/>
                <a:ea typeface="ＭＳ Ｐゴシック" charset="-128"/>
                <a:cs typeface="+mn-cs"/>
              </a:defRPr>
            </a:lvl1pPr>
            <a:lvl2pPr marL="457200" algn="l" rtl="0" eaLnBrk="0" fontAlgn="base" hangingPunct="0">
              <a:spcBef>
                <a:spcPct val="0"/>
              </a:spcBef>
              <a:spcAft>
                <a:spcPct val="0"/>
              </a:spcAft>
              <a:defRPr kern="1200">
                <a:solidFill>
                  <a:schemeClr val="tx1"/>
                </a:solidFill>
                <a:latin typeface="Arial" charset="0"/>
                <a:ea typeface="ＭＳ Ｐゴシック" charset="-128"/>
                <a:cs typeface="+mn-cs"/>
              </a:defRPr>
            </a:lvl2pPr>
            <a:lvl3pPr marL="914400" algn="l" rtl="0" eaLnBrk="0" fontAlgn="base" hangingPunct="0">
              <a:spcBef>
                <a:spcPct val="0"/>
              </a:spcBef>
              <a:spcAft>
                <a:spcPct val="0"/>
              </a:spcAft>
              <a:defRPr kern="1200">
                <a:solidFill>
                  <a:schemeClr val="tx1"/>
                </a:solidFill>
                <a:latin typeface="Arial" charset="0"/>
                <a:ea typeface="ＭＳ Ｐゴシック" charset="-128"/>
                <a:cs typeface="+mn-cs"/>
              </a:defRPr>
            </a:lvl3pPr>
            <a:lvl4pPr marL="1371600" algn="l" rtl="0" eaLnBrk="0" fontAlgn="base" hangingPunct="0">
              <a:spcBef>
                <a:spcPct val="0"/>
              </a:spcBef>
              <a:spcAft>
                <a:spcPct val="0"/>
              </a:spcAft>
              <a:defRPr kern="1200">
                <a:solidFill>
                  <a:schemeClr val="tx1"/>
                </a:solidFill>
                <a:latin typeface="Arial" charset="0"/>
                <a:ea typeface="ＭＳ Ｐゴシック" charset="-128"/>
                <a:cs typeface="+mn-cs"/>
              </a:defRPr>
            </a:lvl4pPr>
            <a:lvl5pPr marL="1828800" algn="l" rtl="0" eaLnBrk="0" fontAlgn="base" hangingPunct="0">
              <a:spcBef>
                <a:spcPct val="0"/>
              </a:spcBef>
              <a:spcAft>
                <a:spcPct val="0"/>
              </a:spcAft>
              <a:defRPr kern="1200">
                <a:solidFill>
                  <a:schemeClr val="tx1"/>
                </a:solidFill>
                <a:latin typeface="Arial" charset="0"/>
                <a:ea typeface="ＭＳ Ｐゴシック" charset="-128"/>
                <a:cs typeface="+mn-cs"/>
              </a:defRPr>
            </a:lvl5pPr>
            <a:lvl6pPr marL="2286000" algn="l" defTabSz="914400" rtl="0" eaLnBrk="1" latinLnBrk="0" hangingPunct="1">
              <a:defRPr kern="1200">
                <a:solidFill>
                  <a:schemeClr val="tx1"/>
                </a:solidFill>
                <a:latin typeface="Arial" charset="0"/>
                <a:ea typeface="ＭＳ Ｐゴシック" charset="-128"/>
                <a:cs typeface="+mn-cs"/>
              </a:defRPr>
            </a:lvl6pPr>
            <a:lvl7pPr marL="2743200" algn="l" defTabSz="914400" rtl="0" eaLnBrk="1" latinLnBrk="0" hangingPunct="1">
              <a:defRPr kern="1200">
                <a:solidFill>
                  <a:schemeClr val="tx1"/>
                </a:solidFill>
                <a:latin typeface="Arial" charset="0"/>
                <a:ea typeface="ＭＳ Ｐゴシック" charset="-128"/>
                <a:cs typeface="+mn-cs"/>
              </a:defRPr>
            </a:lvl7pPr>
            <a:lvl8pPr marL="3200400" algn="l" defTabSz="914400" rtl="0" eaLnBrk="1" latinLnBrk="0" hangingPunct="1">
              <a:defRPr kern="1200">
                <a:solidFill>
                  <a:schemeClr val="tx1"/>
                </a:solidFill>
                <a:latin typeface="Arial" charset="0"/>
                <a:ea typeface="ＭＳ Ｐゴシック" charset="-128"/>
                <a:cs typeface="+mn-cs"/>
              </a:defRPr>
            </a:lvl8pPr>
            <a:lvl9pPr marL="3657600" algn="l" defTabSz="914400" rtl="0" eaLnBrk="1" latinLnBrk="0" hangingPunct="1">
              <a:defRPr kern="1200">
                <a:solidFill>
                  <a:schemeClr val="tx1"/>
                </a:solidFill>
                <a:latin typeface="Arial" charset="0"/>
                <a:ea typeface="ＭＳ Ｐゴシック" charset="-128"/>
                <a:cs typeface="+mn-cs"/>
              </a:defRPr>
            </a:lvl9pPr>
          </a:lstStyle>
          <a:p>
            <a:pPr algn="r"/>
            <a:r>
              <a:rPr lang="en-US" sz="800" kern="1200" dirty="0" smtClean="0">
                <a:solidFill>
                  <a:schemeClr val="tx1">
                    <a:lumMod val="65000"/>
                    <a:lumOff val="35000"/>
                  </a:schemeClr>
                </a:solidFill>
                <a:effectLst/>
                <a:latin typeface="Lucida Sans"/>
                <a:ea typeface="ＭＳ Ｐゴシック" charset="-128"/>
                <a:cs typeface="+mn-cs"/>
              </a:rPr>
              <a:t>Training Module 3, CSIRT Operation, Version 2, © 2016 FIRST</a:t>
            </a:r>
            <a:endParaRPr lang="en-US" sz="800" kern="1200" dirty="0">
              <a:solidFill>
                <a:schemeClr val="tx1">
                  <a:lumMod val="65000"/>
                  <a:lumOff val="35000"/>
                </a:schemeClr>
              </a:solidFill>
              <a:effectLst/>
              <a:latin typeface="Lucida Sans"/>
              <a:ea typeface="ＭＳ Ｐゴシック" charset="-128"/>
              <a:cs typeface="+mn-cs"/>
            </a:endParaRPr>
          </a:p>
        </p:txBody>
      </p:sp>
    </p:spTree>
    <p:extLst>
      <p:ext uri="{BB962C8B-B14F-4D97-AF65-F5344CB8AC3E}">
        <p14:creationId xmlns:p14="http://schemas.microsoft.com/office/powerpoint/2010/main" val="2279642182"/>
      </p:ext>
    </p:extLst>
  </p:cSld>
  <p:clrMapOvr>
    <a:masterClrMapping/>
  </p:clrMapOvr>
  <p:transition spd="med">
    <p:fade/>
  </p:transition>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507941039"/>
      </p:ext>
    </p:extLst>
  </p:cSld>
  <p:clrMapOvr>
    <a:masterClrMapping/>
  </p:clrMapOvr>
  <p:transition spd="med">
    <p:fade/>
  </p:transition>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p:cNvSpPr>
            <a:spLocks noGrp="1"/>
          </p:cNvSpPr>
          <p:nvPr>
            <p:ph type="title"/>
          </p:nvPr>
        </p:nvSpPr>
        <p:spPr/>
        <p:txBody>
          <a:bodyPr/>
          <a:lstStyle/>
          <a:p>
            <a:r>
              <a:rPr lang="en-US" altLang="en-US" dirty="0" smtClean="0"/>
              <a:t>Section 4: </a:t>
            </a:r>
            <a:br>
              <a:rPr lang="en-US" altLang="en-US" dirty="0" smtClean="0"/>
            </a:br>
            <a:r>
              <a:rPr lang="en-US" altLang="en-US" dirty="0" smtClean="0"/>
              <a:t>Communication</a:t>
            </a:r>
          </a:p>
        </p:txBody>
      </p:sp>
    </p:spTree>
    <p:extLst>
      <p:ext uri="{BB962C8B-B14F-4D97-AF65-F5344CB8AC3E}">
        <p14:creationId xmlns:p14="http://schemas.microsoft.com/office/powerpoint/2010/main" val="3392101509"/>
      </p:ext>
    </p:extLst>
  </p:cSld>
  <p:clrMapOvr>
    <a:masterClrMapping/>
  </p:clrMapOvr>
  <p:transition spd="med">
    <p:fade/>
  </p:transition>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Title 6"/>
          <p:cNvSpPr>
            <a:spLocks noGrp="1"/>
          </p:cNvSpPr>
          <p:nvPr>
            <p:ph type="title"/>
          </p:nvPr>
        </p:nvSpPr>
        <p:spPr>
          <a:xfrm>
            <a:off x="457200" y="464473"/>
            <a:ext cx="8229600" cy="411162"/>
          </a:xfrm>
        </p:spPr>
        <p:txBody>
          <a:bodyPr>
            <a:normAutofit fontScale="90000"/>
          </a:bodyPr>
          <a:lstStyle/>
          <a:p>
            <a:r>
              <a:rPr lang="en-US" altLang="en-US" dirty="0" smtClean="0"/>
              <a:t>Communication of Vulnerabilities </a:t>
            </a:r>
            <a:br>
              <a:rPr lang="en-US" altLang="en-US" dirty="0" smtClean="0"/>
            </a:br>
            <a:r>
              <a:rPr lang="en-US" altLang="en-US" dirty="0" smtClean="0"/>
              <a:t>and Threats</a:t>
            </a:r>
          </a:p>
        </p:txBody>
      </p:sp>
      <p:sp>
        <p:nvSpPr>
          <p:cNvPr id="6" name="Text Placeholder 5"/>
          <p:cNvSpPr>
            <a:spLocks noGrp="1"/>
          </p:cNvSpPr>
          <p:nvPr>
            <p:ph type="body" sz="quarter" idx="10"/>
          </p:nvPr>
        </p:nvSpPr>
        <p:spPr/>
        <p:txBody>
          <a:bodyPr>
            <a:normAutofit fontScale="92500" lnSpcReduction="10000"/>
          </a:bodyPr>
          <a:lstStyle/>
          <a:p>
            <a:pPr lvl="1">
              <a:buSzTx/>
              <a:defRPr/>
            </a:pPr>
            <a:r>
              <a:rPr lang="en-US" b="1" dirty="0" smtClean="0">
                <a:latin typeface="Lucida Sans" panose="020B0602030504020204" pitchFamily="34" charset="0"/>
                <a:ea typeface="Lucida Sans" panose="020B0602030504020204" pitchFamily="34" charset="0"/>
                <a:cs typeface="Lucida Sans" panose="020B0602030504020204" pitchFamily="34" charset="0"/>
              </a:rPr>
              <a:t>Selected recipients: </a:t>
            </a:r>
            <a:r>
              <a:rPr lang="en-US" dirty="0" smtClean="0">
                <a:latin typeface="Lucida Sans" panose="020B0602030504020204" pitchFamily="34" charset="0"/>
                <a:ea typeface="Lucida Sans" panose="020B0602030504020204" pitchFamily="34" charset="0"/>
                <a:cs typeface="Lucida Sans" panose="020B0602030504020204" pitchFamily="34" charset="0"/>
              </a:rPr>
              <a:t>Sending notifications only to recipients </a:t>
            </a:r>
            <a:r>
              <a:rPr lang="en-US" dirty="0">
                <a:latin typeface="Lucida Sans" panose="020B0602030504020204" pitchFamily="34" charset="0"/>
                <a:ea typeface="Lucida Sans" panose="020B0602030504020204" pitchFamily="34" charset="0"/>
                <a:cs typeface="Lucida Sans" panose="020B0602030504020204" pitchFamily="34" charset="0"/>
              </a:rPr>
              <a:t>affected by the security </a:t>
            </a:r>
            <a:r>
              <a:rPr lang="en-US" dirty="0" smtClean="0">
                <a:latin typeface="Lucida Sans" panose="020B0602030504020204" pitchFamily="34" charset="0"/>
                <a:ea typeface="Lucida Sans" panose="020B0602030504020204" pitchFamily="34" charset="0"/>
                <a:cs typeface="Lucida Sans" panose="020B0602030504020204" pitchFamily="34" charset="0"/>
              </a:rPr>
              <a:t>vulnerability</a:t>
            </a:r>
          </a:p>
          <a:p>
            <a:pPr lvl="2">
              <a:buSzTx/>
              <a:defRPr/>
            </a:pPr>
            <a:r>
              <a:rPr lang="en-US" dirty="0" smtClean="0">
                <a:latin typeface="Lucida Sans" panose="020B0602030504020204" pitchFamily="34" charset="0"/>
                <a:ea typeface="Lucida Sans" panose="020B0602030504020204" pitchFamily="34" charset="0"/>
                <a:cs typeface="Lucida Sans" panose="020B0602030504020204" pitchFamily="34" charset="0"/>
              </a:rPr>
              <a:t>Often </a:t>
            </a:r>
            <a:r>
              <a:rPr lang="en-US" dirty="0">
                <a:latin typeface="Lucida Sans" panose="020B0602030504020204" pitchFamily="34" charset="0"/>
                <a:ea typeface="Lucida Sans" panose="020B0602030504020204" pitchFamily="34" charset="0"/>
                <a:cs typeface="Lucida Sans" panose="020B0602030504020204" pitchFamily="34" charset="0"/>
              </a:rPr>
              <a:t>used when an organization is small </a:t>
            </a:r>
            <a:endParaRPr lang="en-US" dirty="0" smtClean="0">
              <a:latin typeface="Lucida Sans" panose="020B0602030504020204" pitchFamily="34" charset="0"/>
              <a:ea typeface="Lucida Sans" panose="020B0602030504020204" pitchFamily="34" charset="0"/>
              <a:cs typeface="Lucida Sans" panose="020B0602030504020204" pitchFamily="34" charset="0"/>
            </a:endParaRPr>
          </a:p>
          <a:p>
            <a:pPr lvl="2">
              <a:buSzTx/>
              <a:defRPr/>
            </a:pPr>
            <a:r>
              <a:rPr lang="en-US" dirty="0" smtClean="0">
                <a:latin typeface="Lucida Sans" panose="020B0602030504020204" pitchFamily="34" charset="0"/>
                <a:ea typeface="Lucida Sans" panose="020B0602030504020204" pitchFamily="34" charset="0"/>
                <a:cs typeface="Lucida Sans" panose="020B0602030504020204" pitchFamily="34" charset="0"/>
              </a:rPr>
              <a:t>Used when </a:t>
            </a:r>
            <a:r>
              <a:rPr lang="en-US" dirty="0">
                <a:latin typeface="Lucida Sans" panose="020B0602030504020204" pitchFamily="34" charset="0"/>
                <a:ea typeface="Lucida Sans" panose="020B0602030504020204" pitchFamily="34" charset="0"/>
                <a:cs typeface="Lucida Sans" panose="020B0602030504020204" pitchFamily="34" charset="0"/>
              </a:rPr>
              <a:t>a product is a </a:t>
            </a:r>
            <a:r>
              <a:rPr lang="en-US" dirty="0" smtClean="0">
                <a:latin typeface="Lucida Sans" panose="020B0602030504020204" pitchFamily="34" charset="0"/>
                <a:ea typeface="Lucida Sans" panose="020B0602030504020204" pitchFamily="34" charset="0"/>
                <a:cs typeface="Lucida Sans" panose="020B0602030504020204" pitchFamily="34" charset="0"/>
              </a:rPr>
              <a:t>service </a:t>
            </a:r>
          </a:p>
          <a:p>
            <a:pPr lvl="2">
              <a:buSzTx/>
              <a:defRPr/>
            </a:pPr>
            <a:r>
              <a:rPr lang="en-US" dirty="0" smtClean="0">
                <a:latin typeface="Lucida Sans" panose="020B0602030504020204" pitchFamily="34" charset="0"/>
                <a:ea typeface="Lucida Sans" panose="020B0602030504020204" pitchFamily="34" charset="0"/>
                <a:cs typeface="Lucida Sans" panose="020B0602030504020204" pitchFamily="34" charset="0"/>
              </a:rPr>
              <a:t>Can </a:t>
            </a:r>
            <a:r>
              <a:rPr lang="en-US" dirty="0">
                <a:latin typeface="Lucida Sans" panose="020B0602030504020204" pitchFamily="34" charset="0"/>
                <a:ea typeface="Lucida Sans" panose="020B0602030504020204" pitchFamily="34" charset="0"/>
                <a:cs typeface="Lucida Sans" panose="020B0602030504020204" pitchFamily="34" charset="0"/>
              </a:rPr>
              <a:t>notify only customers that fit into a certain </a:t>
            </a:r>
            <a:r>
              <a:rPr lang="en-US" dirty="0" smtClean="0">
                <a:latin typeface="Lucida Sans" panose="020B0602030504020204" pitchFamily="34" charset="0"/>
                <a:ea typeface="Lucida Sans" panose="020B0602030504020204" pitchFamily="34" charset="0"/>
                <a:cs typeface="Lucida Sans" panose="020B0602030504020204" pitchFamily="34" charset="0"/>
              </a:rPr>
              <a:t>profile</a:t>
            </a:r>
          </a:p>
          <a:p>
            <a:pPr lvl="1">
              <a:buSzTx/>
              <a:defRPr/>
            </a:pPr>
            <a:r>
              <a:rPr lang="en-US" b="1" dirty="0" smtClean="0">
                <a:latin typeface="Lucida Sans" panose="020B0602030504020204" pitchFamily="34" charset="0"/>
                <a:ea typeface="Lucida Sans" panose="020B0602030504020204" pitchFamily="34" charset="0"/>
                <a:cs typeface="Lucida Sans" panose="020B0602030504020204" pitchFamily="34" charset="0"/>
              </a:rPr>
              <a:t>Public notification: </a:t>
            </a:r>
            <a:r>
              <a:rPr lang="en-US" dirty="0" smtClean="0">
                <a:latin typeface="Lucida Sans" panose="020B0602030504020204" pitchFamily="34" charset="0"/>
                <a:ea typeface="Lucida Sans" panose="020B0602030504020204" pitchFamily="34" charset="0"/>
                <a:cs typeface="Lucida Sans" panose="020B0602030504020204" pitchFamily="34" charset="0"/>
              </a:rPr>
              <a:t>Making notifications visible to all </a:t>
            </a:r>
          </a:p>
          <a:p>
            <a:pPr lvl="2">
              <a:buSzTx/>
              <a:defRPr/>
            </a:pPr>
            <a:r>
              <a:rPr lang="en-US" dirty="0" smtClean="0">
                <a:latin typeface="Lucida Sans" panose="020B0602030504020204" pitchFamily="34" charset="0"/>
                <a:ea typeface="Lucida Sans" panose="020B0602030504020204" pitchFamily="34" charset="0"/>
                <a:cs typeface="Lucida Sans" panose="020B0602030504020204" pitchFamily="34" charset="0"/>
              </a:rPr>
              <a:t>Can </a:t>
            </a:r>
            <a:r>
              <a:rPr lang="en-US" dirty="0">
                <a:latin typeface="Lucida Sans" panose="020B0602030504020204" pitchFamily="34" charset="0"/>
                <a:ea typeface="Lucida Sans" panose="020B0602030504020204" pitchFamily="34" charset="0"/>
                <a:cs typeface="Lucida Sans" panose="020B0602030504020204" pitchFamily="34" charset="0"/>
              </a:rPr>
              <a:t>identify all affected </a:t>
            </a:r>
            <a:r>
              <a:rPr lang="en-US" dirty="0" smtClean="0">
                <a:latin typeface="Lucida Sans" panose="020B0602030504020204" pitchFamily="34" charset="0"/>
                <a:ea typeface="Lucida Sans" panose="020B0602030504020204" pitchFamily="34" charset="0"/>
                <a:cs typeface="Lucida Sans" panose="020B0602030504020204" pitchFamily="34" charset="0"/>
              </a:rPr>
              <a:t>customers</a:t>
            </a:r>
          </a:p>
          <a:p>
            <a:pPr lvl="2">
              <a:buSzTx/>
              <a:defRPr/>
            </a:pPr>
            <a:r>
              <a:rPr lang="en-US" dirty="0" smtClean="0">
                <a:latin typeface="Lucida Sans" panose="020B0602030504020204" pitchFamily="34" charset="0"/>
                <a:ea typeface="Lucida Sans" panose="020B0602030504020204" pitchFamily="34" charset="0"/>
                <a:cs typeface="Lucida Sans" panose="020B0602030504020204" pitchFamily="34" charset="0"/>
              </a:rPr>
              <a:t>Useful if </a:t>
            </a:r>
            <a:r>
              <a:rPr lang="en-US" dirty="0">
                <a:latin typeface="Lucida Sans" panose="020B0602030504020204" pitchFamily="34" charset="0"/>
                <a:ea typeface="Lucida Sans" panose="020B0602030504020204" pitchFamily="34" charset="0"/>
                <a:cs typeface="Lucida Sans" panose="020B0602030504020204" pitchFamily="34" charset="0"/>
              </a:rPr>
              <a:t>products are sold via third </a:t>
            </a:r>
            <a:r>
              <a:rPr lang="en-US" dirty="0" smtClean="0">
                <a:latin typeface="Lucida Sans" panose="020B0602030504020204" pitchFamily="34" charset="0"/>
                <a:ea typeface="Lucida Sans" panose="020B0602030504020204" pitchFamily="34" charset="0"/>
                <a:cs typeface="Lucida Sans" panose="020B0602030504020204" pitchFamily="34" charset="0"/>
              </a:rPr>
              <a:t>parties</a:t>
            </a:r>
          </a:p>
          <a:p>
            <a:pPr lvl="2">
              <a:buSzTx/>
              <a:defRPr/>
            </a:pPr>
            <a:r>
              <a:rPr lang="en-US" dirty="0" smtClean="0">
                <a:latin typeface="Lucida Sans" panose="020B0602030504020204" pitchFamily="34" charset="0"/>
                <a:ea typeface="Lucida Sans" panose="020B0602030504020204" pitchFamily="34" charset="0"/>
                <a:cs typeface="Lucida Sans" panose="020B0602030504020204" pitchFamily="34" charset="0"/>
              </a:rPr>
              <a:t>Any </a:t>
            </a:r>
            <a:r>
              <a:rPr lang="en-US" dirty="0">
                <a:latin typeface="Lucida Sans" panose="020B0602030504020204" pitchFamily="34" charset="0"/>
                <a:ea typeface="Lucida Sans" panose="020B0602030504020204" pitchFamily="34" charset="0"/>
                <a:cs typeface="Lucida Sans" panose="020B0602030504020204" pitchFamily="34" charset="0"/>
              </a:rPr>
              <a:t>notification sent to customers </a:t>
            </a:r>
            <a:endParaRPr lang="en-US" dirty="0" smtClean="0">
              <a:latin typeface="Lucida Sans" panose="020B0602030504020204" pitchFamily="34" charset="0"/>
              <a:ea typeface="Lucida Sans" panose="020B0602030504020204" pitchFamily="34" charset="0"/>
              <a:cs typeface="Lucida Sans" panose="020B0602030504020204" pitchFamily="34" charset="0"/>
            </a:endParaRPr>
          </a:p>
          <a:p>
            <a:pPr lvl="1">
              <a:buSzTx/>
              <a:defRPr/>
            </a:pPr>
            <a:r>
              <a:rPr lang="en-US" dirty="0" smtClean="0">
                <a:latin typeface="Lucida Sans" panose="020B0602030504020204" pitchFamily="34" charset="0"/>
                <a:ea typeface="Lucida Sans" panose="020B0602030504020204" pitchFamily="34" charset="0"/>
                <a:cs typeface="Lucida Sans" panose="020B0602030504020204" pitchFamily="34" charset="0"/>
              </a:rPr>
              <a:t>Selected recipients or public notification based on ability to identify affected recipients and not </a:t>
            </a:r>
            <a:r>
              <a:rPr lang="en-US" dirty="0">
                <a:latin typeface="Lucida Sans" panose="020B0602030504020204" pitchFamily="34" charset="0"/>
                <a:ea typeface="Lucida Sans" panose="020B0602030504020204" pitchFamily="34" charset="0"/>
                <a:cs typeface="Lucida Sans" panose="020B0602030504020204" pitchFamily="34" charset="0"/>
              </a:rPr>
              <a:t>mutually </a:t>
            </a:r>
            <a:r>
              <a:rPr lang="en-US" dirty="0" smtClean="0">
                <a:latin typeface="Lucida Sans" panose="020B0602030504020204" pitchFamily="34" charset="0"/>
                <a:ea typeface="Lucida Sans" panose="020B0602030504020204" pitchFamily="34" charset="0"/>
                <a:cs typeface="Lucida Sans" panose="020B0602030504020204" pitchFamily="34" charset="0"/>
              </a:rPr>
              <a:t>exclusive</a:t>
            </a:r>
          </a:p>
          <a:p>
            <a:pPr lvl="1">
              <a:buSzTx/>
              <a:defRPr/>
            </a:pPr>
            <a:r>
              <a:rPr lang="en-US" dirty="0" smtClean="0">
                <a:latin typeface="Lucida Sans" panose="020B0602030504020204" pitchFamily="34" charset="0"/>
                <a:ea typeface="Lucida Sans" panose="020B0602030504020204" pitchFamily="34" charset="0"/>
                <a:cs typeface="Lucida Sans" panose="020B0602030504020204" pitchFamily="34" charset="0"/>
              </a:rPr>
              <a:t>Can also </a:t>
            </a:r>
            <a:r>
              <a:rPr lang="en-US" dirty="0">
                <a:latin typeface="Lucida Sans" panose="020B0602030504020204" pitchFamily="34" charset="0"/>
                <a:ea typeface="Lucida Sans" panose="020B0602030504020204" pitchFamily="34" charset="0"/>
                <a:cs typeface="Lucida Sans" panose="020B0602030504020204" pitchFamily="34" charset="0"/>
              </a:rPr>
              <a:t>group </a:t>
            </a:r>
            <a:r>
              <a:rPr lang="en-US" dirty="0" smtClean="0">
                <a:latin typeface="Lucida Sans" panose="020B0602030504020204" pitchFamily="34" charset="0"/>
                <a:ea typeface="Lucida Sans" panose="020B0602030504020204" pitchFamily="34" charset="0"/>
                <a:cs typeface="Lucida Sans" panose="020B0602030504020204" pitchFamily="34" charset="0"/>
              </a:rPr>
              <a:t>notifications by vulnerability</a:t>
            </a:r>
            <a:endParaRPr lang="en-US" dirty="0">
              <a:latin typeface="Lucida Sans" panose="020B0602030504020204" pitchFamily="34" charset="0"/>
              <a:ea typeface="Lucida Sans" panose="020B0602030504020204" pitchFamily="34" charset="0"/>
              <a:cs typeface="Lucida Sans" panose="020B0602030504020204" pitchFamily="34" charset="0"/>
            </a:endParaRPr>
          </a:p>
        </p:txBody>
      </p:sp>
    </p:spTree>
    <p:extLst>
      <p:ext uri="{BB962C8B-B14F-4D97-AF65-F5344CB8AC3E}">
        <p14:creationId xmlns:p14="http://schemas.microsoft.com/office/powerpoint/2010/main" val="1833364210"/>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animEffect transition="in" filter="fade">
                                      <p:cBhvr>
                                        <p:cTn id="7" dur="500"/>
                                        <p:tgtEl>
                                          <p:spTgt spid="6">
                                            <p:txEl>
                                              <p:pRg st="1" end="1"/>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6">
                                            <p:txEl>
                                              <p:pRg st="2" end="2"/>
                                            </p:txEl>
                                          </p:spTgt>
                                        </p:tgtEl>
                                        <p:attrNameLst>
                                          <p:attrName>style.visibility</p:attrName>
                                        </p:attrNameLst>
                                      </p:cBhvr>
                                      <p:to>
                                        <p:strVal val="visible"/>
                                      </p:to>
                                    </p:set>
                                    <p:animEffect transition="in" filter="fade">
                                      <p:cBhvr>
                                        <p:cTn id="10" dur="500"/>
                                        <p:tgtEl>
                                          <p:spTgt spid="6">
                                            <p:txEl>
                                              <p:pRg st="2" end="2"/>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6">
                                            <p:txEl>
                                              <p:pRg st="3" end="3"/>
                                            </p:txEl>
                                          </p:spTgt>
                                        </p:tgtEl>
                                        <p:attrNameLst>
                                          <p:attrName>style.visibility</p:attrName>
                                        </p:attrNameLst>
                                      </p:cBhvr>
                                      <p:to>
                                        <p:strVal val="visible"/>
                                      </p:to>
                                    </p:set>
                                    <p:animEffect transition="in" filter="fade">
                                      <p:cBhvr>
                                        <p:cTn id="15" dur="500"/>
                                        <p:tgtEl>
                                          <p:spTgt spid="6">
                                            <p:txEl>
                                              <p:pRg st="3" end="3"/>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6">
                                            <p:txEl>
                                              <p:pRg st="4" end="4"/>
                                            </p:txEl>
                                          </p:spTgt>
                                        </p:tgtEl>
                                        <p:attrNameLst>
                                          <p:attrName>style.visibility</p:attrName>
                                        </p:attrNameLst>
                                      </p:cBhvr>
                                      <p:to>
                                        <p:strVal val="visible"/>
                                      </p:to>
                                    </p:set>
                                    <p:animEffect transition="in" filter="fade">
                                      <p:cBhvr>
                                        <p:cTn id="20" dur="500"/>
                                        <p:tgtEl>
                                          <p:spTgt spid="6">
                                            <p:txEl>
                                              <p:pRg st="4" end="4"/>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6">
                                            <p:txEl>
                                              <p:pRg st="5" end="5"/>
                                            </p:txEl>
                                          </p:spTgt>
                                        </p:tgtEl>
                                        <p:attrNameLst>
                                          <p:attrName>style.visibility</p:attrName>
                                        </p:attrNameLst>
                                      </p:cBhvr>
                                      <p:to>
                                        <p:strVal val="visible"/>
                                      </p:to>
                                    </p:set>
                                    <p:animEffect transition="in" filter="fade">
                                      <p:cBhvr>
                                        <p:cTn id="25" dur="500"/>
                                        <p:tgtEl>
                                          <p:spTgt spid="6">
                                            <p:txEl>
                                              <p:pRg st="5" end="5"/>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nodeType="clickEffect">
                                  <p:stCondLst>
                                    <p:cond delay="0"/>
                                  </p:stCondLst>
                                  <p:childTnLst>
                                    <p:set>
                                      <p:cBhvr>
                                        <p:cTn id="29" dur="1" fill="hold">
                                          <p:stCondLst>
                                            <p:cond delay="0"/>
                                          </p:stCondLst>
                                        </p:cTn>
                                        <p:tgtEl>
                                          <p:spTgt spid="6">
                                            <p:txEl>
                                              <p:pRg st="6" end="6"/>
                                            </p:txEl>
                                          </p:spTgt>
                                        </p:tgtEl>
                                        <p:attrNameLst>
                                          <p:attrName>style.visibility</p:attrName>
                                        </p:attrNameLst>
                                      </p:cBhvr>
                                      <p:to>
                                        <p:strVal val="visible"/>
                                      </p:to>
                                    </p:set>
                                    <p:animEffect transition="in" filter="fade">
                                      <p:cBhvr>
                                        <p:cTn id="30" dur="500"/>
                                        <p:tgtEl>
                                          <p:spTgt spid="6">
                                            <p:txEl>
                                              <p:pRg st="6" end="6"/>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nodeType="clickEffect">
                                  <p:stCondLst>
                                    <p:cond delay="0"/>
                                  </p:stCondLst>
                                  <p:childTnLst>
                                    <p:set>
                                      <p:cBhvr>
                                        <p:cTn id="34" dur="1" fill="hold">
                                          <p:stCondLst>
                                            <p:cond delay="0"/>
                                          </p:stCondLst>
                                        </p:cTn>
                                        <p:tgtEl>
                                          <p:spTgt spid="6">
                                            <p:txEl>
                                              <p:pRg st="7" end="7"/>
                                            </p:txEl>
                                          </p:spTgt>
                                        </p:tgtEl>
                                        <p:attrNameLst>
                                          <p:attrName>style.visibility</p:attrName>
                                        </p:attrNameLst>
                                      </p:cBhvr>
                                      <p:to>
                                        <p:strVal val="visible"/>
                                      </p:to>
                                    </p:set>
                                    <p:animEffect transition="in" filter="fade">
                                      <p:cBhvr>
                                        <p:cTn id="35" dur="500"/>
                                        <p:tgtEl>
                                          <p:spTgt spid="6">
                                            <p:txEl>
                                              <p:pRg st="7" end="7"/>
                                            </p:txEl>
                                          </p:spTgt>
                                        </p:tgtEl>
                                      </p:cBhvr>
                                    </p:animEffect>
                                  </p:childTnLst>
                                </p:cTn>
                              </p:par>
                            </p:childTnLst>
                          </p:cTn>
                        </p:par>
                      </p:childTnLst>
                    </p:cTn>
                  </p:par>
                  <p:par>
                    <p:cTn id="36" fill="hold">
                      <p:stCondLst>
                        <p:cond delay="indefinite"/>
                      </p:stCondLst>
                      <p:childTnLst>
                        <p:par>
                          <p:cTn id="37" fill="hold">
                            <p:stCondLst>
                              <p:cond delay="0"/>
                            </p:stCondLst>
                            <p:childTnLst>
                              <p:par>
                                <p:cTn id="38" presetID="10" presetClass="entr" presetSubtype="0" fill="hold" nodeType="clickEffect">
                                  <p:stCondLst>
                                    <p:cond delay="0"/>
                                  </p:stCondLst>
                                  <p:childTnLst>
                                    <p:set>
                                      <p:cBhvr>
                                        <p:cTn id="39" dur="1" fill="hold">
                                          <p:stCondLst>
                                            <p:cond delay="0"/>
                                          </p:stCondLst>
                                        </p:cTn>
                                        <p:tgtEl>
                                          <p:spTgt spid="6">
                                            <p:txEl>
                                              <p:pRg st="8" end="8"/>
                                            </p:txEl>
                                          </p:spTgt>
                                        </p:tgtEl>
                                        <p:attrNameLst>
                                          <p:attrName>style.visibility</p:attrName>
                                        </p:attrNameLst>
                                      </p:cBhvr>
                                      <p:to>
                                        <p:strVal val="visible"/>
                                      </p:to>
                                    </p:set>
                                    <p:animEffect transition="in" filter="fade">
                                      <p:cBhvr>
                                        <p:cTn id="40" dur="500"/>
                                        <p:tgtEl>
                                          <p:spTgt spid="6">
                                            <p:txEl>
                                              <p:pRg st="8" end="8"/>
                                            </p:txEl>
                                          </p:spTgt>
                                        </p:tgtEl>
                                      </p:cBhvr>
                                    </p:animEffect>
                                  </p:childTnLst>
                                </p:cTn>
                              </p:par>
                            </p:childTnLst>
                          </p:cTn>
                        </p:par>
                      </p:childTnLst>
                    </p:cTn>
                  </p:par>
                  <p:par>
                    <p:cTn id="41" fill="hold">
                      <p:stCondLst>
                        <p:cond delay="indefinite"/>
                      </p:stCondLst>
                      <p:childTnLst>
                        <p:par>
                          <p:cTn id="42" fill="hold">
                            <p:stCondLst>
                              <p:cond delay="0"/>
                            </p:stCondLst>
                            <p:childTnLst>
                              <p:par>
                                <p:cTn id="43" presetID="10" presetClass="entr" presetSubtype="0" fill="hold" nodeType="clickEffect">
                                  <p:stCondLst>
                                    <p:cond delay="0"/>
                                  </p:stCondLst>
                                  <p:childTnLst>
                                    <p:set>
                                      <p:cBhvr>
                                        <p:cTn id="44" dur="1" fill="hold">
                                          <p:stCondLst>
                                            <p:cond delay="0"/>
                                          </p:stCondLst>
                                        </p:cTn>
                                        <p:tgtEl>
                                          <p:spTgt spid="6">
                                            <p:txEl>
                                              <p:pRg st="9" end="9"/>
                                            </p:txEl>
                                          </p:spTgt>
                                        </p:tgtEl>
                                        <p:attrNameLst>
                                          <p:attrName>style.visibility</p:attrName>
                                        </p:attrNameLst>
                                      </p:cBhvr>
                                      <p:to>
                                        <p:strVal val="visible"/>
                                      </p:to>
                                    </p:set>
                                    <p:animEffect transition="in" filter="fade">
                                      <p:cBhvr>
                                        <p:cTn id="45" dur="500"/>
                                        <p:tgtEl>
                                          <p:spTgt spid="6">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6"/>
          <p:cNvSpPr>
            <a:spLocks noGrp="1"/>
          </p:cNvSpPr>
          <p:nvPr>
            <p:ph type="title"/>
          </p:nvPr>
        </p:nvSpPr>
        <p:spPr/>
        <p:txBody>
          <a:bodyPr>
            <a:normAutofit fontScale="90000"/>
          </a:bodyPr>
          <a:lstStyle/>
          <a:p>
            <a:r>
              <a:rPr lang="en-US" altLang="en-US" dirty="0" smtClean="0"/>
              <a:t>Security Bulletin Format</a:t>
            </a:r>
          </a:p>
        </p:txBody>
      </p:sp>
      <p:sp>
        <p:nvSpPr>
          <p:cNvPr id="9" name="Content Placeholder 4"/>
          <p:cNvSpPr>
            <a:spLocks noGrp="1"/>
          </p:cNvSpPr>
          <p:nvPr>
            <p:ph type="body" sz="quarter" idx="10"/>
          </p:nvPr>
        </p:nvSpPr>
        <p:spPr>
          <a:xfrm>
            <a:off x="457200" y="1372680"/>
            <a:ext cx="8258175" cy="4305935"/>
          </a:xfrm>
        </p:spPr>
        <p:txBody>
          <a:bodyPr/>
          <a:lstStyle/>
          <a:p>
            <a:pPr lvl="1">
              <a:buSzTx/>
              <a:defRPr/>
            </a:pPr>
            <a:r>
              <a:rPr lang="en-US" dirty="0" smtClean="0">
                <a:latin typeface="Lucida Sans" panose="020B0602030504020204" pitchFamily="34" charset="0"/>
                <a:ea typeface="Lucida Sans" panose="020B0602030504020204" pitchFamily="34" charset="0"/>
                <a:cs typeface="Lucida Sans" panose="020B0602030504020204" pitchFamily="34" charset="0"/>
              </a:rPr>
              <a:t>Consider medium</a:t>
            </a:r>
            <a:r>
              <a:rPr lang="en-US" dirty="0">
                <a:latin typeface="Lucida Sans" panose="020B0602030504020204" pitchFamily="34" charset="0"/>
                <a:ea typeface="Lucida Sans" panose="020B0602030504020204" pitchFamily="34" charset="0"/>
                <a:cs typeface="Lucida Sans" panose="020B0602030504020204" pitchFamily="34" charset="0"/>
              </a:rPr>
              <a:t>, type, structure, and graphical </a:t>
            </a:r>
            <a:r>
              <a:rPr lang="en-US" dirty="0" smtClean="0">
                <a:latin typeface="Lucida Sans" panose="020B0602030504020204" pitchFamily="34" charset="0"/>
                <a:ea typeface="Lucida Sans" panose="020B0602030504020204" pitchFamily="34" charset="0"/>
                <a:cs typeface="Lucida Sans" panose="020B0602030504020204" pitchFamily="34" charset="0"/>
              </a:rPr>
              <a:t>layout:</a:t>
            </a:r>
            <a:endParaRPr lang="en-US" dirty="0">
              <a:latin typeface="Lucida Sans" panose="020B0602030504020204" pitchFamily="34" charset="0"/>
              <a:ea typeface="Lucida Sans" panose="020B0602030504020204" pitchFamily="34" charset="0"/>
              <a:cs typeface="Lucida Sans" panose="020B0602030504020204" pitchFamily="34" charset="0"/>
            </a:endParaRPr>
          </a:p>
          <a:p>
            <a:pPr lvl="2">
              <a:buSzTx/>
              <a:defRPr/>
            </a:pPr>
            <a:r>
              <a:rPr lang="en-US" dirty="0" smtClean="0">
                <a:latin typeface="Lucida Sans" panose="020B0602030504020204" pitchFamily="34" charset="0"/>
                <a:ea typeface="Lucida Sans" panose="020B0602030504020204" pitchFamily="34" charset="0"/>
                <a:cs typeface="Lucida Sans" panose="020B0602030504020204" pitchFamily="34" charset="0"/>
              </a:rPr>
              <a:t>Text, HTML, PDF, proprietary formats?</a:t>
            </a:r>
          </a:p>
          <a:p>
            <a:pPr lvl="2">
              <a:buSzTx/>
              <a:defRPr/>
            </a:pPr>
            <a:r>
              <a:rPr lang="en-US" dirty="0" smtClean="0">
                <a:latin typeface="Lucida Sans" panose="020B0602030504020204" pitchFamily="34" charset="0"/>
                <a:ea typeface="Lucida Sans" panose="020B0602030504020204" pitchFamily="34" charset="0"/>
                <a:cs typeface="Lucida Sans" panose="020B0602030504020204" pitchFamily="34" charset="0"/>
              </a:rPr>
              <a:t>Free text, XML?</a:t>
            </a:r>
            <a:endParaRPr lang="en-US" dirty="0">
              <a:latin typeface="Lucida Sans" panose="020B0602030504020204" pitchFamily="34" charset="0"/>
              <a:ea typeface="Lucida Sans" panose="020B0602030504020204" pitchFamily="34" charset="0"/>
              <a:cs typeface="Lucida Sans" panose="020B0602030504020204" pitchFamily="34" charset="0"/>
            </a:endParaRPr>
          </a:p>
          <a:p>
            <a:pPr lvl="2">
              <a:buSzTx/>
              <a:defRPr/>
            </a:pPr>
            <a:r>
              <a:rPr lang="en-US" dirty="0" smtClean="0">
                <a:latin typeface="Lucida Sans" panose="020B0602030504020204" pitchFamily="34" charset="0"/>
                <a:ea typeface="Lucida Sans" panose="020B0602030504020204" pitchFamily="34" charset="0"/>
                <a:cs typeface="Lucida Sans" panose="020B0602030504020204" pitchFamily="34" charset="0"/>
              </a:rPr>
              <a:t>Email, Web, possibly RSS or </a:t>
            </a:r>
            <a:r>
              <a:rPr lang="en-US" dirty="0">
                <a:latin typeface="Lucida Sans" panose="020B0602030504020204" pitchFamily="34" charset="0"/>
                <a:ea typeface="Lucida Sans" panose="020B0602030504020204" pitchFamily="34" charset="0"/>
                <a:cs typeface="Lucida Sans" panose="020B0602030504020204" pitchFamily="34" charset="0"/>
              </a:rPr>
              <a:t>product </a:t>
            </a:r>
            <a:r>
              <a:rPr lang="en-US" dirty="0" smtClean="0">
                <a:latin typeface="Lucida Sans" panose="020B0602030504020204" pitchFamily="34" charset="0"/>
                <a:ea typeface="Lucida Sans" panose="020B0602030504020204" pitchFamily="34" charset="0"/>
                <a:cs typeface="Lucida Sans" panose="020B0602030504020204" pitchFamily="34" charset="0"/>
              </a:rPr>
              <a:t>self-check?</a:t>
            </a:r>
          </a:p>
          <a:p>
            <a:pPr lvl="1">
              <a:buSzTx/>
              <a:defRPr/>
            </a:pPr>
            <a:r>
              <a:rPr lang="en-US" dirty="0" smtClean="0">
                <a:latin typeface="Lucida Sans" panose="020B0602030504020204" pitchFamily="34" charset="0"/>
                <a:ea typeface="Lucida Sans" panose="020B0602030504020204" pitchFamily="34" charset="0"/>
                <a:cs typeface="Lucida Sans" panose="020B0602030504020204" pitchFamily="34" charset="0"/>
              </a:rPr>
              <a:t>Contingency plan: CDs, DVDs, USBs</a:t>
            </a:r>
            <a:endParaRPr lang="en-US" dirty="0">
              <a:latin typeface="Lucida Sans" panose="020B0602030504020204" pitchFamily="34" charset="0"/>
              <a:ea typeface="Lucida Sans" panose="020B0602030504020204" pitchFamily="34" charset="0"/>
              <a:cs typeface="Lucida Sans" panose="020B0602030504020204" pitchFamily="34" charset="0"/>
            </a:endParaRPr>
          </a:p>
        </p:txBody>
      </p:sp>
      <p:sp>
        <p:nvSpPr>
          <p:cNvPr id="5" name="Rectangle 4"/>
          <p:cNvSpPr/>
          <p:nvPr/>
        </p:nvSpPr>
        <p:spPr>
          <a:xfrm>
            <a:off x="0" y="6642556"/>
            <a:ext cx="3881804" cy="215444"/>
          </a:xfrm>
          <a:prstGeom prst="rect">
            <a:avLst/>
          </a:prstGeom>
        </p:spPr>
        <p:txBody>
          <a:bodyPr wrap="square">
            <a:spAutoFit/>
          </a:bodyPr>
          <a:lstStyle>
            <a:defPPr>
              <a:defRPr lang="en-US"/>
            </a:defPPr>
            <a:lvl1pPr algn="l" rtl="0" eaLnBrk="0" fontAlgn="base" hangingPunct="0">
              <a:spcBef>
                <a:spcPct val="0"/>
              </a:spcBef>
              <a:spcAft>
                <a:spcPct val="0"/>
              </a:spcAft>
              <a:defRPr kern="1200">
                <a:solidFill>
                  <a:schemeClr val="tx1"/>
                </a:solidFill>
                <a:latin typeface="Arial" charset="0"/>
                <a:ea typeface="ＭＳ Ｐゴシック" charset="-128"/>
                <a:cs typeface="+mn-cs"/>
              </a:defRPr>
            </a:lvl1pPr>
            <a:lvl2pPr marL="457200" algn="l" rtl="0" eaLnBrk="0" fontAlgn="base" hangingPunct="0">
              <a:spcBef>
                <a:spcPct val="0"/>
              </a:spcBef>
              <a:spcAft>
                <a:spcPct val="0"/>
              </a:spcAft>
              <a:defRPr kern="1200">
                <a:solidFill>
                  <a:schemeClr val="tx1"/>
                </a:solidFill>
                <a:latin typeface="Arial" charset="0"/>
                <a:ea typeface="ＭＳ Ｐゴシック" charset="-128"/>
                <a:cs typeface="+mn-cs"/>
              </a:defRPr>
            </a:lvl2pPr>
            <a:lvl3pPr marL="914400" algn="l" rtl="0" eaLnBrk="0" fontAlgn="base" hangingPunct="0">
              <a:spcBef>
                <a:spcPct val="0"/>
              </a:spcBef>
              <a:spcAft>
                <a:spcPct val="0"/>
              </a:spcAft>
              <a:defRPr kern="1200">
                <a:solidFill>
                  <a:schemeClr val="tx1"/>
                </a:solidFill>
                <a:latin typeface="Arial" charset="0"/>
                <a:ea typeface="ＭＳ Ｐゴシック" charset="-128"/>
                <a:cs typeface="+mn-cs"/>
              </a:defRPr>
            </a:lvl3pPr>
            <a:lvl4pPr marL="1371600" algn="l" rtl="0" eaLnBrk="0" fontAlgn="base" hangingPunct="0">
              <a:spcBef>
                <a:spcPct val="0"/>
              </a:spcBef>
              <a:spcAft>
                <a:spcPct val="0"/>
              </a:spcAft>
              <a:defRPr kern="1200">
                <a:solidFill>
                  <a:schemeClr val="tx1"/>
                </a:solidFill>
                <a:latin typeface="Arial" charset="0"/>
                <a:ea typeface="ＭＳ Ｐゴシック" charset="-128"/>
                <a:cs typeface="+mn-cs"/>
              </a:defRPr>
            </a:lvl4pPr>
            <a:lvl5pPr marL="1828800" algn="l" rtl="0" eaLnBrk="0" fontAlgn="base" hangingPunct="0">
              <a:spcBef>
                <a:spcPct val="0"/>
              </a:spcBef>
              <a:spcAft>
                <a:spcPct val="0"/>
              </a:spcAft>
              <a:defRPr kern="1200">
                <a:solidFill>
                  <a:schemeClr val="tx1"/>
                </a:solidFill>
                <a:latin typeface="Arial" charset="0"/>
                <a:ea typeface="ＭＳ Ｐゴシック" charset="-128"/>
                <a:cs typeface="+mn-cs"/>
              </a:defRPr>
            </a:lvl5pPr>
            <a:lvl6pPr marL="2286000" algn="l" defTabSz="914400" rtl="0" eaLnBrk="1" latinLnBrk="0" hangingPunct="1">
              <a:defRPr kern="1200">
                <a:solidFill>
                  <a:schemeClr val="tx1"/>
                </a:solidFill>
                <a:latin typeface="Arial" charset="0"/>
                <a:ea typeface="ＭＳ Ｐゴシック" charset="-128"/>
                <a:cs typeface="+mn-cs"/>
              </a:defRPr>
            </a:lvl6pPr>
            <a:lvl7pPr marL="2743200" algn="l" defTabSz="914400" rtl="0" eaLnBrk="1" latinLnBrk="0" hangingPunct="1">
              <a:defRPr kern="1200">
                <a:solidFill>
                  <a:schemeClr val="tx1"/>
                </a:solidFill>
                <a:latin typeface="Arial" charset="0"/>
                <a:ea typeface="ＭＳ Ｐゴシック" charset="-128"/>
                <a:cs typeface="+mn-cs"/>
              </a:defRPr>
            </a:lvl7pPr>
            <a:lvl8pPr marL="3200400" algn="l" defTabSz="914400" rtl="0" eaLnBrk="1" latinLnBrk="0" hangingPunct="1">
              <a:defRPr kern="1200">
                <a:solidFill>
                  <a:schemeClr val="tx1"/>
                </a:solidFill>
                <a:latin typeface="Arial" charset="0"/>
                <a:ea typeface="ＭＳ Ｐゴシック" charset="-128"/>
                <a:cs typeface="+mn-cs"/>
              </a:defRPr>
            </a:lvl8pPr>
            <a:lvl9pPr marL="3657600" algn="l" defTabSz="914400" rtl="0" eaLnBrk="1" latinLnBrk="0" hangingPunct="1">
              <a:defRPr kern="1200">
                <a:solidFill>
                  <a:schemeClr val="tx1"/>
                </a:solidFill>
                <a:latin typeface="Arial" charset="0"/>
                <a:ea typeface="ＭＳ Ｐゴシック" charset="-128"/>
                <a:cs typeface="+mn-cs"/>
              </a:defRPr>
            </a:lvl9pPr>
          </a:lstStyle>
          <a:p>
            <a:r>
              <a:rPr lang="en-US" sz="800" kern="1200" dirty="0" smtClean="0">
                <a:solidFill>
                  <a:schemeClr val="tx1">
                    <a:lumMod val="65000"/>
                    <a:lumOff val="35000"/>
                  </a:schemeClr>
                </a:solidFill>
                <a:effectLst/>
                <a:latin typeface="Lucida Sans"/>
                <a:ea typeface="ＭＳ Ｐゴシック" charset="-128"/>
                <a:cs typeface="+mn-cs"/>
              </a:rPr>
              <a:t>Training Module 3, CSIRT Operation, Version 2, © 2016 FIRST</a:t>
            </a:r>
            <a:endParaRPr lang="en-US" sz="800" kern="1200" dirty="0">
              <a:solidFill>
                <a:schemeClr val="tx1">
                  <a:lumMod val="65000"/>
                  <a:lumOff val="35000"/>
                </a:schemeClr>
              </a:solidFill>
              <a:effectLst/>
              <a:latin typeface="Lucida Sans"/>
              <a:ea typeface="ＭＳ Ｐゴシック" charset="-128"/>
              <a:cs typeface="+mn-cs"/>
            </a:endParaRPr>
          </a:p>
        </p:txBody>
      </p:sp>
      <p:pic>
        <p:nvPicPr>
          <p:cNvPr id="2" name="Picture 1"/>
          <p:cNvPicPr>
            <a:picLocks noChangeAspect="1"/>
          </p:cNvPicPr>
          <p:nvPr/>
        </p:nvPicPr>
        <p:blipFill>
          <a:blip r:embed="rId3"/>
          <a:stretch>
            <a:fillRect/>
          </a:stretch>
        </p:blipFill>
        <p:spPr>
          <a:xfrm>
            <a:off x="4210627" y="4089400"/>
            <a:ext cx="3937000" cy="2768600"/>
          </a:xfrm>
          <a:prstGeom prst="rect">
            <a:avLst/>
          </a:prstGeom>
        </p:spPr>
      </p:pic>
    </p:spTree>
    <p:extLst>
      <p:ext uri="{BB962C8B-B14F-4D97-AF65-F5344CB8AC3E}">
        <p14:creationId xmlns:p14="http://schemas.microsoft.com/office/powerpoint/2010/main" val="1166940786"/>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9">
                                            <p:txEl>
                                              <p:pRg st="1" end="1"/>
                                            </p:txEl>
                                          </p:spTgt>
                                        </p:tgtEl>
                                        <p:attrNameLst>
                                          <p:attrName>style.visibility</p:attrName>
                                        </p:attrNameLst>
                                      </p:cBhvr>
                                      <p:to>
                                        <p:strVal val="visible"/>
                                      </p:to>
                                    </p:set>
                                    <p:animEffect transition="in" filter="fade">
                                      <p:cBhvr>
                                        <p:cTn id="7" dur="500"/>
                                        <p:tgtEl>
                                          <p:spTgt spid="9">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9">
                                            <p:txEl>
                                              <p:pRg st="2" end="2"/>
                                            </p:txEl>
                                          </p:spTgt>
                                        </p:tgtEl>
                                        <p:attrNameLst>
                                          <p:attrName>style.visibility</p:attrName>
                                        </p:attrNameLst>
                                      </p:cBhvr>
                                      <p:to>
                                        <p:strVal val="visible"/>
                                      </p:to>
                                    </p:set>
                                    <p:animEffect transition="in" filter="fade">
                                      <p:cBhvr>
                                        <p:cTn id="12" dur="500"/>
                                        <p:tgtEl>
                                          <p:spTgt spid="9">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9">
                                            <p:txEl>
                                              <p:pRg st="3" end="3"/>
                                            </p:txEl>
                                          </p:spTgt>
                                        </p:tgtEl>
                                        <p:attrNameLst>
                                          <p:attrName>style.visibility</p:attrName>
                                        </p:attrNameLst>
                                      </p:cBhvr>
                                      <p:to>
                                        <p:strVal val="visible"/>
                                      </p:to>
                                    </p:set>
                                    <p:animEffect transition="in" filter="fade">
                                      <p:cBhvr>
                                        <p:cTn id="17" dur="500"/>
                                        <p:tgtEl>
                                          <p:spTgt spid="9">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9">
                                            <p:txEl>
                                              <p:pRg st="4" end="4"/>
                                            </p:txEl>
                                          </p:spTgt>
                                        </p:tgtEl>
                                        <p:attrNameLst>
                                          <p:attrName>style.visibility</p:attrName>
                                        </p:attrNameLst>
                                      </p:cBhvr>
                                      <p:to>
                                        <p:strVal val="visible"/>
                                      </p:to>
                                    </p:set>
                                    <p:animEffect transition="in" filter="fade">
                                      <p:cBhvr>
                                        <p:cTn id="22" dur="500"/>
                                        <p:tgtEl>
                                          <p:spTgt spid="9">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6"/>
          <p:cNvSpPr>
            <a:spLocks noGrp="1"/>
          </p:cNvSpPr>
          <p:nvPr>
            <p:ph type="title"/>
          </p:nvPr>
        </p:nvSpPr>
        <p:spPr/>
        <p:txBody>
          <a:bodyPr>
            <a:normAutofit fontScale="90000"/>
          </a:bodyPr>
          <a:lstStyle/>
          <a:p>
            <a:r>
              <a:rPr lang="en-US" altLang="en-US" dirty="0" smtClean="0"/>
              <a:t>Security Bulletin Language</a:t>
            </a:r>
          </a:p>
        </p:txBody>
      </p:sp>
      <p:sp>
        <p:nvSpPr>
          <p:cNvPr id="9" name="Content Placeholder 4"/>
          <p:cNvSpPr>
            <a:spLocks noGrp="1"/>
          </p:cNvSpPr>
          <p:nvPr>
            <p:ph type="body" sz="quarter" idx="10"/>
          </p:nvPr>
        </p:nvSpPr>
        <p:spPr>
          <a:xfrm>
            <a:off x="662474" y="1414732"/>
            <a:ext cx="8258175" cy="3202184"/>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rmAutofit fontScale="92500" lnSpcReduction="20000"/>
          </a:bodyPr>
          <a:lstStyle/>
          <a:p>
            <a:pPr lvl="1">
              <a:buSzTx/>
              <a:defRPr/>
            </a:pPr>
            <a:r>
              <a:rPr lang="en-US" dirty="0" smtClean="0">
                <a:latin typeface="Lucida Sans" panose="020B0602030504020204" pitchFamily="34" charset="0"/>
                <a:ea typeface="Lucida Sans" panose="020B0602030504020204" pitchFamily="34" charset="0"/>
                <a:cs typeface="Lucida Sans" panose="020B0602030504020204" pitchFamily="34" charset="0"/>
              </a:rPr>
              <a:t>Make it bland </a:t>
            </a:r>
            <a:r>
              <a:rPr lang="en-US" dirty="0">
                <a:latin typeface="Lucida Sans" panose="020B0602030504020204" pitchFamily="34" charset="0"/>
                <a:ea typeface="Lucida Sans" panose="020B0602030504020204" pitchFamily="34" charset="0"/>
                <a:cs typeface="Lucida Sans" panose="020B0602030504020204" pitchFamily="34" charset="0"/>
              </a:rPr>
              <a:t>and factual</a:t>
            </a:r>
          </a:p>
          <a:p>
            <a:pPr lvl="2">
              <a:buSzTx/>
              <a:defRPr/>
            </a:pPr>
            <a:r>
              <a:rPr lang="en-US" dirty="0">
                <a:latin typeface="Lucida Sans" panose="020B0602030504020204" pitchFamily="34" charset="0"/>
                <a:ea typeface="Lucida Sans" panose="020B0602030504020204" pitchFamily="34" charset="0"/>
                <a:cs typeface="Lucida Sans" panose="020B0602030504020204" pitchFamily="34" charset="0"/>
              </a:rPr>
              <a:t>Between formal and informal </a:t>
            </a:r>
          </a:p>
          <a:p>
            <a:pPr lvl="2">
              <a:buSzTx/>
              <a:defRPr/>
            </a:pPr>
            <a:r>
              <a:rPr lang="en-US" dirty="0">
                <a:latin typeface="Lucida Sans" panose="020B0602030504020204" pitchFamily="34" charset="0"/>
                <a:ea typeface="Lucida Sans" panose="020B0602030504020204" pitchFamily="34" charset="0"/>
                <a:cs typeface="Lucida Sans" panose="020B0602030504020204" pitchFamily="34" charset="0"/>
              </a:rPr>
              <a:t>Short sentences</a:t>
            </a:r>
          </a:p>
          <a:p>
            <a:pPr lvl="2">
              <a:buSzTx/>
              <a:defRPr/>
            </a:pPr>
            <a:r>
              <a:rPr lang="en-US" dirty="0">
                <a:latin typeface="Lucida Sans" panose="020B0602030504020204" pitchFamily="34" charset="0"/>
                <a:ea typeface="Lucida Sans" panose="020B0602030504020204" pitchFamily="34" charset="0"/>
                <a:cs typeface="Lucida Sans" panose="020B0602030504020204" pitchFamily="34" charset="0"/>
              </a:rPr>
              <a:t>Consistent expressions </a:t>
            </a:r>
          </a:p>
          <a:p>
            <a:pPr lvl="2">
              <a:buSzTx/>
              <a:defRPr/>
            </a:pPr>
            <a:r>
              <a:rPr lang="en-US" dirty="0">
                <a:latin typeface="Lucida Sans" panose="020B0602030504020204" pitchFamily="34" charset="0"/>
                <a:ea typeface="Lucida Sans" panose="020B0602030504020204" pitchFamily="34" charset="0"/>
                <a:cs typeface="Lucida Sans" panose="020B0602030504020204" pitchFamily="34" charset="0"/>
              </a:rPr>
              <a:t>Not too academic or technical</a:t>
            </a:r>
          </a:p>
          <a:p>
            <a:pPr lvl="1">
              <a:buSzTx/>
              <a:defRPr/>
            </a:pPr>
            <a:r>
              <a:rPr lang="en-US" dirty="0">
                <a:latin typeface="Lucida Sans" panose="020B0602030504020204" pitchFamily="34" charset="0"/>
                <a:ea typeface="Lucida Sans" panose="020B0602030504020204" pitchFamily="34" charset="0"/>
                <a:cs typeface="Lucida Sans" panose="020B0602030504020204" pitchFamily="34" charset="0"/>
              </a:rPr>
              <a:t>If possible, </a:t>
            </a:r>
            <a:r>
              <a:rPr lang="en-US" dirty="0" smtClean="0">
                <a:latin typeface="Lucida Sans" panose="020B0602030504020204" pitchFamily="34" charset="0"/>
                <a:ea typeface="Lucida Sans" panose="020B0602030504020204" pitchFamily="34" charset="0"/>
                <a:cs typeface="Lucida Sans" panose="020B0602030504020204" pitchFamily="34" charset="0"/>
              </a:rPr>
              <a:t>translate </a:t>
            </a:r>
            <a:r>
              <a:rPr lang="en-US" dirty="0">
                <a:latin typeface="Lucida Sans" panose="020B0602030504020204" pitchFamily="34" charset="0"/>
                <a:ea typeface="Lucida Sans" panose="020B0602030504020204" pitchFamily="34" charset="0"/>
                <a:cs typeface="Lucida Sans" panose="020B0602030504020204" pitchFamily="34" charset="0"/>
              </a:rPr>
              <a:t>into languages spoken by the majority of the customer base</a:t>
            </a:r>
          </a:p>
          <a:p>
            <a:pPr lvl="2">
              <a:buSzTx/>
              <a:defRPr/>
            </a:pPr>
            <a:r>
              <a:rPr lang="en-US" dirty="0">
                <a:latin typeface="Lucida Sans" panose="020B0602030504020204" pitchFamily="34" charset="0"/>
                <a:ea typeface="Lucida Sans" panose="020B0602030504020204" pitchFamily="34" charset="0"/>
                <a:cs typeface="Lucida Sans" panose="020B0602030504020204" pitchFamily="34" charset="0"/>
              </a:rPr>
              <a:t>Template text can help the translation</a:t>
            </a:r>
          </a:p>
          <a:p>
            <a:pPr lvl="2">
              <a:buSzTx/>
              <a:defRPr/>
            </a:pPr>
            <a:r>
              <a:rPr lang="en-US" dirty="0" smtClean="0">
                <a:latin typeface="Lucida Sans" panose="020B0602030504020204" pitchFamily="34" charset="0"/>
                <a:ea typeface="Lucida Sans" panose="020B0602030504020204" pitchFamily="34" charset="0"/>
                <a:cs typeface="Lucida Sans" panose="020B0602030504020204" pitchFamily="34" charset="0"/>
              </a:rPr>
              <a:t>Point </a:t>
            </a:r>
            <a:r>
              <a:rPr lang="en-US" dirty="0">
                <a:latin typeface="Lucida Sans" panose="020B0602030504020204" pitchFamily="34" charset="0"/>
                <a:ea typeface="Lucida Sans" panose="020B0602030504020204" pitchFamily="34" charset="0"/>
                <a:cs typeface="Lucida Sans" panose="020B0602030504020204" pitchFamily="34" charset="0"/>
              </a:rPr>
              <a:t>to the original English-language version</a:t>
            </a:r>
          </a:p>
        </p:txBody>
      </p:sp>
      <p:sp>
        <p:nvSpPr>
          <p:cNvPr id="5" name="Rectangle 4"/>
          <p:cNvSpPr/>
          <p:nvPr/>
        </p:nvSpPr>
        <p:spPr>
          <a:xfrm>
            <a:off x="0" y="6642556"/>
            <a:ext cx="3881804" cy="215444"/>
          </a:xfrm>
          <a:prstGeom prst="rect">
            <a:avLst/>
          </a:prstGeom>
        </p:spPr>
        <p:txBody>
          <a:bodyPr wrap="square">
            <a:spAutoFit/>
          </a:bodyPr>
          <a:lstStyle>
            <a:defPPr>
              <a:defRPr lang="en-US"/>
            </a:defPPr>
            <a:lvl1pPr algn="l" rtl="0" eaLnBrk="0" fontAlgn="base" hangingPunct="0">
              <a:spcBef>
                <a:spcPct val="0"/>
              </a:spcBef>
              <a:spcAft>
                <a:spcPct val="0"/>
              </a:spcAft>
              <a:defRPr kern="1200">
                <a:solidFill>
                  <a:schemeClr val="tx1"/>
                </a:solidFill>
                <a:latin typeface="Arial" charset="0"/>
                <a:ea typeface="ＭＳ Ｐゴシック" charset="-128"/>
                <a:cs typeface="+mn-cs"/>
              </a:defRPr>
            </a:lvl1pPr>
            <a:lvl2pPr marL="457200" algn="l" rtl="0" eaLnBrk="0" fontAlgn="base" hangingPunct="0">
              <a:spcBef>
                <a:spcPct val="0"/>
              </a:spcBef>
              <a:spcAft>
                <a:spcPct val="0"/>
              </a:spcAft>
              <a:defRPr kern="1200">
                <a:solidFill>
                  <a:schemeClr val="tx1"/>
                </a:solidFill>
                <a:latin typeface="Arial" charset="0"/>
                <a:ea typeface="ＭＳ Ｐゴシック" charset="-128"/>
                <a:cs typeface="+mn-cs"/>
              </a:defRPr>
            </a:lvl2pPr>
            <a:lvl3pPr marL="914400" algn="l" rtl="0" eaLnBrk="0" fontAlgn="base" hangingPunct="0">
              <a:spcBef>
                <a:spcPct val="0"/>
              </a:spcBef>
              <a:spcAft>
                <a:spcPct val="0"/>
              </a:spcAft>
              <a:defRPr kern="1200">
                <a:solidFill>
                  <a:schemeClr val="tx1"/>
                </a:solidFill>
                <a:latin typeface="Arial" charset="0"/>
                <a:ea typeface="ＭＳ Ｐゴシック" charset="-128"/>
                <a:cs typeface="+mn-cs"/>
              </a:defRPr>
            </a:lvl3pPr>
            <a:lvl4pPr marL="1371600" algn="l" rtl="0" eaLnBrk="0" fontAlgn="base" hangingPunct="0">
              <a:spcBef>
                <a:spcPct val="0"/>
              </a:spcBef>
              <a:spcAft>
                <a:spcPct val="0"/>
              </a:spcAft>
              <a:defRPr kern="1200">
                <a:solidFill>
                  <a:schemeClr val="tx1"/>
                </a:solidFill>
                <a:latin typeface="Arial" charset="0"/>
                <a:ea typeface="ＭＳ Ｐゴシック" charset="-128"/>
                <a:cs typeface="+mn-cs"/>
              </a:defRPr>
            </a:lvl4pPr>
            <a:lvl5pPr marL="1828800" algn="l" rtl="0" eaLnBrk="0" fontAlgn="base" hangingPunct="0">
              <a:spcBef>
                <a:spcPct val="0"/>
              </a:spcBef>
              <a:spcAft>
                <a:spcPct val="0"/>
              </a:spcAft>
              <a:defRPr kern="1200">
                <a:solidFill>
                  <a:schemeClr val="tx1"/>
                </a:solidFill>
                <a:latin typeface="Arial" charset="0"/>
                <a:ea typeface="ＭＳ Ｐゴシック" charset="-128"/>
                <a:cs typeface="+mn-cs"/>
              </a:defRPr>
            </a:lvl5pPr>
            <a:lvl6pPr marL="2286000" algn="l" defTabSz="914400" rtl="0" eaLnBrk="1" latinLnBrk="0" hangingPunct="1">
              <a:defRPr kern="1200">
                <a:solidFill>
                  <a:schemeClr val="tx1"/>
                </a:solidFill>
                <a:latin typeface="Arial" charset="0"/>
                <a:ea typeface="ＭＳ Ｐゴシック" charset="-128"/>
                <a:cs typeface="+mn-cs"/>
              </a:defRPr>
            </a:lvl6pPr>
            <a:lvl7pPr marL="2743200" algn="l" defTabSz="914400" rtl="0" eaLnBrk="1" latinLnBrk="0" hangingPunct="1">
              <a:defRPr kern="1200">
                <a:solidFill>
                  <a:schemeClr val="tx1"/>
                </a:solidFill>
                <a:latin typeface="Arial" charset="0"/>
                <a:ea typeface="ＭＳ Ｐゴシック" charset="-128"/>
                <a:cs typeface="+mn-cs"/>
              </a:defRPr>
            </a:lvl7pPr>
            <a:lvl8pPr marL="3200400" algn="l" defTabSz="914400" rtl="0" eaLnBrk="1" latinLnBrk="0" hangingPunct="1">
              <a:defRPr kern="1200">
                <a:solidFill>
                  <a:schemeClr val="tx1"/>
                </a:solidFill>
                <a:latin typeface="Arial" charset="0"/>
                <a:ea typeface="ＭＳ Ｐゴシック" charset="-128"/>
                <a:cs typeface="+mn-cs"/>
              </a:defRPr>
            </a:lvl8pPr>
            <a:lvl9pPr marL="3657600" algn="l" defTabSz="914400" rtl="0" eaLnBrk="1" latinLnBrk="0" hangingPunct="1">
              <a:defRPr kern="1200">
                <a:solidFill>
                  <a:schemeClr val="tx1"/>
                </a:solidFill>
                <a:latin typeface="Arial" charset="0"/>
                <a:ea typeface="ＭＳ Ｐゴシック" charset="-128"/>
                <a:cs typeface="+mn-cs"/>
              </a:defRPr>
            </a:lvl9pPr>
          </a:lstStyle>
          <a:p>
            <a:r>
              <a:rPr lang="en-US" sz="800" kern="1200" dirty="0" smtClean="0">
                <a:solidFill>
                  <a:schemeClr val="tx1">
                    <a:lumMod val="65000"/>
                    <a:lumOff val="35000"/>
                  </a:schemeClr>
                </a:solidFill>
                <a:effectLst/>
                <a:latin typeface="Lucida Sans"/>
                <a:ea typeface="ＭＳ Ｐゴシック" charset="-128"/>
                <a:cs typeface="+mn-cs"/>
              </a:rPr>
              <a:t>Training Module 3, CSIRT Operation, Version 2, © 2016 FIRST</a:t>
            </a:r>
            <a:endParaRPr lang="en-US" sz="800" kern="1200" dirty="0">
              <a:solidFill>
                <a:schemeClr val="tx1">
                  <a:lumMod val="65000"/>
                  <a:lumOff val="35000"/>
                </a:schemeClr>
              </a:solidFill>
              <a:effectLst/>
              <a:latin typeface="Lucida Sans"/>
              <a:ea typeface="ＭＳ Ｐゴシック" charset="-128"/>
              <a:cs typeface="+mn-cs"/>
            </a:endParaRPr>
          </a:p>
        </p:txBody>
      </p:sp>
      <p:pic>
        <p:nvPicPr>
          <p:cNvPr id="12" name="Picture 11"/>
          <p:cNvPicPr>
            <a:picLocks noChangeAspect="1"/>
          </p:cNvPicPr>
          <p:nvPr/>
        </p:nvPicPr>
        <p:blipFill>
          <a:blip r:embed="rId3">
            <a:alphaModFix amt="29000"/>
          </a:blip>
          <a:stretch>
            <a:fillRect/>
          </a:stretch>
        </p:blipFill>
        <p:spPr>
          <a:xfrm>
            <a:off x="4210627" y="4089400"/>
            <a:ext cx="3937000" cy="2768600"/>
          </a:xfrm>
          <a:prstGeom prst="rect">
            <a:avLst/>
          </a:prstGeom>
        </p:spPr>
      </p:pic>
    </p:spTree>
    <p:extLst>
      <p:ext uri="{BB962C8B-B14F-4D97-AF65-F5344CB8AC3E}">
        <p14:creationId xmlns:p14="http://schemas.microsoft.com/office/powerpoint/2010/main" val="1270797751"/>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9">
                                            <p:txEl>
                                              <p:pRg st="1" end="1"/>
                                            </p:txEl>
                                          </p:spTgt>
                                        </p:tgtEl>
                                        <p:attrNameLst>
                                          <p:attrName>style.visibility</p:attrName>
                                        </p:attrNameLst>
                                      </p:cBhvr>
                                      <p:to>
                                        <p:strVal val="visible"/>
                                      </p:to>
                                    </p:set>
                                    <p:animEffect transition="in" filter="fade">
                                      <p:cBhvr>
                                        <p:cTn id="7" dur="500"/>
                                        <p:tgtEl>
                                          <p:spTgt spid="9">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9">
                                            <p:txEl>
                                              <p:pRg st="2" end="2"/>
                                            </p:txEl>
                                          </p:spTgt>
                                        </p:tgtEl>
                                        <p:attrNameLst>
                                          <p:attrName>style.visibility</p:attrName>
                                        </p:attrNameLst>
                                      </p:cBhvr>
                                      <p:to>
                                        <p:strVal val="visible"/>
                                      </p:to>
                                    </p:set>
                                    <p:animEffect transition="in" filter="fade">
                                      <p:cBhvr>
                                        <p:cTn id="12" dur="500"/>
                                        <p:tgtEl>
                                          <p:spTgt spid="9">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9">
                                            <p:txEl>
                                              <p:pRg st="3" end="3"/>
                                            </p:txEl>
                                          </p:spTgt>
                                        </p:tgtEl>
                                        <p:attrNameLst>
                                          <p:attrName>style.visibility</p:attrName>
                                        </p:attrNameLst>
                                      </p:cBhvr>
                                      <p:to>
                                        <p:strVal val="visible"/>
                                      </p:to>
                                    </p:set>
                                    <p:animEffect transition="in" filter="fade">
                                      <p:cBhvr>
                                        <p:cTn id="17" dur="500"/>
                                        <p:tgtEl>
                                          <p:spTgt spid="9">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9">
                                            <p:txEl>
                                              <p:pRg st="4" end="4"/>
                                            </p:txEl>
                                          </p:spTgt>
                                        </p:tgtEl>
                                        <p:attrNameLst>
                                          <p:attrName>style.visibility</p:attrName>
                                        </p:attrNameLst>
                                      </p:cBhvr>
                                      <p:to>
                                        <p:strVal val="visible"/>
                                      </p:to>
                                    </p:set>
                                    <p:animEffect transition="in" filter="fade">
                                      <p:cBhvr>
                                        <p:cTn id="22" dur="500"/>
                                        <p:tgtEl>
                                          <p:spTgt spid="9">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9">
                                            <p:txEl>
                                              <p:pRg st="5" end="5"/>
                                            </p:txEl>
                                          </p:spTgt>
                                        </p:tgtEl>
                                        <p:attrNameLst>
                                          <p:attrName>style.visibility</p:attrName>
                                        </p:attrNameLst>
                                      </p:cBhvr>
                                      <p:to>
                                        <p:strVal val="visible"/>
                                      </p:to>
                                    </p:set>
                                    <p:animEffect transition="in" filter="fade">
                                      <p:cBhvr>
                                        <p:cTn id="27" dur="500"/>
                                        <p:tgtEl>
                                          <p:spTgt spid="9">
                                            <p:txEl>
                                              <p:pRg st="5" end="5"/>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9">
                                            <p:txEl>
                                              <p:pRg st="6" end="6"/>
                                            </p:txEl>
                                          </p:spTgt>
                                        </p:tgtEl>
                                        <p:attrNameLst>
                                          <p:attrName>style.visibility</p:attrName>
                                        </p:attrNameLst>
                                      </p:cBhvr>
                                      <p:to>
                                        <p:strVal val="visible"/>
                                      </p:to>
                                    </p:set>
                                    <p:animEffect transition="in" filter="fade">
                                      <p:cBhvr>
                                        <p:cTn id="32" dur="500"/>
                                        <p:tgtEl>
                                          <p:spTgt spid="9">
                                            <p:txEl>
                                              <p:pRg st="6" end="6"/>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9">
                                            <p:txEl>
                                              <p:pRg st="7" end="7"/>
                                            </p:txEl>
                                          </p:spTgt>
                                        </p:tgtEl>
                                        <p:attrNameLst>
                                          <p:attrName>style.visibility</p:attrName>
                                        </p:attrNameLst>
                                      </p:cBhvr>
                                      <p:to>
                                        <p:strVal val="visible"/>
                                      </p:to>
                                    </p:set>
                                    <p:animEffect transition="in" filter="fade">
                                      <p:cBhvr>
                                        <p:cTn id="37" dur="500"/>
                                        <p:tgtEl>
                                          <p:spTgt spid="9">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6"/>
          <p:cNvSpPr>
            <a:spLocks noGrp="1"/>
          </p:cNvSpPr>
          <p:nvPr>
            <p:ph type="title"/>
          </p:nvPr>
        </p:nvSpPr>
        <p:spPr/>
        <p:txBody>
          <a:bodyPr>
            <a:normAutofit fontScale="90000"/>
          </a:bodyPr>
          <a:lstStyle/>
          <a:p>
            <a:r>
              <a:rPr lang="en-US" altLang="en-US" dirty="0" smtClean="0"/>
              <a:t>Incident Management Processes</a:t>
            </a:r>
          </a:p>
        </p:txBody>
      </p:sp>
      <p:sp>
        <p:nvSpPr>
          <p:cNvPr id="13315" name="Content Placeholder 4"/>
          <p:cNvSpPr>
            <a:spLocks noGrp="1"/>
          </p:cNvSpPr>
          <p:nvPr>
            <p:ph type="body" sz="quarter" idx="10"/>
          </p:nvPr>
        </p:nvSpPr>
        <p:spPr>
          <a:xfrm>
            <a:off x="457200" y="1200150"/>
            <a:ext cx="8258175" cy="4773613"/>
          </a:xfrm>
        </p:spPr>
        <p:txBody>
          <a:bodyPr/>
          <a:lstStyle/>
          <a:p>
            <a:pPr marL="800100" lvl="1" indent="-457200">
              <a:buSzTx/>
              <a:buFont typeface="+mj-lt"/>
              <a:buAutoNum type="arabicPeriod"/>
              <a:defRPr/>
            </a:pPr>
            <a:r>
              <a:rPr lang="en-US" altLang="en-US" sz="2400" dirty="0" smtClean="0">
                <a:latin typeface="Lucida Sans" panose="020B0602030504020204" pitchFamily="34" charset="0"/>
                <a:ea typeface="Lucida Sans" panose="020B0602030504020204" pitchFamily="34" charset="0"/>
                <a:cs typeface="Lucida Sans" panose="020B0602030504020204" pitchFamily="34" charset="0"/>
              </a:rPr>
              <a:t>Plan and prepare</a:t>
            </a:r>
          </a:p>
          <a:p>
            <a:pPr marL="800100" lvl="1" indent="-457200">
              <a:buSzTx/>
              <a:buFont typeface="+mj-lt"/>
              <a:buAutoNum type="arabicPeriod"/>
              <a:defRPr/>
            </a:pPr>
            <a:r>
              <a:rPr lang="en-US" altLang="en-US" sz="2400" dirty="0" smtClean="0">
                <a:latin typeface="Lucida Sans" panose="020B0602030504020204" pitchFamily="34" charset="0"/>
                <a:ea typeface="Lucida Sans" panose="020B0602030504020204" pitchFamily="34" charset="0"/>
                <a:cs typeface="Lucida Sans" panose="020B0602030504020204" pitchFamily="34" charset="0"/>
              </a:rPr>
              <a:t>Detect</a:t>
            </a:r>
          </a:p>
          <a:p>
            <a:pPr marL="800100" lvl="1" indent="-457200">
              <a:buSzTx/>
              <a:buFont typeface="+mj-lt"/>
              <a:buAutoNum type="arabicPeriod"/>
              <a:defRPr/>
            </a:pPr>
            <a:r>
              <a:rPr lang="en-US" altLang="en-US" sz="2400" dirty="0" smtClean="0">
                <a:latin typeface="Lucida Sans" panose="020B0602030504020204" pitchFamily="34" charset="0"/>
                <a:ea typeface="Lucida Sans" panose="020B0602030504020204" pitchFamily="34" charset="0"/>
                <a:cs typeface="Lucida Sans" panose="020B0602030504020204" pitchFamily="34" charset="0"/>
              </a:rPr>
              <a:t>Triage</a:t>
            </a:r>
          </a:p>
          <a:p>
            <a:pPr marL="800100" lvl="1" indent="-457200">
              <a:buSzTx/>
              <a:buFont typeface="+mj-lt"/>
              <a:buAutoNum type="arabicPeriod"/>
              <a:defRPr/>
            </a:pPr>
            <a:r>
              <a:rPr lang="en-US" altLang="en-US" sz="2400" dirty="0" smtClean="0">
                <a:latin typeface="Lucida Sans" panose="020B0602030504020204" pitchFamily="34" charset="0"/>
                <a:ea typeface="Lucida Sans" panose="020B0602030504020204" pitchFamily="34" charset="0"/>
                <a:cs typeface="Lucida Sans" panose="020B0602030504020204" pitchFamily="34" charset="0"/>
              </a:rPr>
              <a:t>Analyze</a:t>
            </a:r>
          </a:p>
          <a:p>
            <a:pPr marL="800100" lvl="1" indent="-457200">
              <a:buSzTx/>
              <a:buFont typeface="+mj-lt"/>
              <a:buAutoNum type="arabicPeriod"/>
              <a:defRPr/>
            </a:pPr>
            <a:r>
              <a:rPr lang="en-US" altLang="en-US" sz="2400" dirty="0" smtClean="0">
                <a:latin typeface="Lucida Sans" panose="020B0602030504020204" pitchFamily="34" charset="0"/>
                <a:ea typeface="Lucida Sans" panose="020B0602030504020204" pitchFamily="34" charset="0"/>
                <a:cs typeface="Lucida Sans" panose="020B0602030504020204" pitchFamily="34" charset="0"/>
              </a:rPr>
              <a:t>Respond</a:t>
            </a:r>
          </a:p>
          <a:p>
            <a:pPr marL="800100" lvl="1" indent="-457200">
              <a:buSzTx/>
              <a:buFont typeface="+mj-lt"/>
              <a:buAutoNum type="arabicPeriod"/>
              <a:defRPr/>
            </a:pPr>
            <a:r>
              <a:rPr lang="en-US" altLang="en-US" sz="2400" dirty="0" smtClean="0">
                <a:latin typeface="Lucida Sans" panose="020B0602030504020204" pitchFamily="34" charset="0"/>
                <a:ea typeface="Lucida Sans" panose="020B0602030504020204" pitchFamily="34" charset="0"/>
                <a:cs typeface="Lucida Sans" panose="020B0602030504020204" pitchFamily="34" charset="0"/>
              </a:rPr>
              <a:t>Conduct post-mortems and lessons learned sessions</a:t>
            </a:r>
          </a:p>
          <a:p>
            <a:pPr marL="342900" lvl="1" indent="0">
              <a:buSzTx/>
              <a:buFont typeface="Arial" panose="020B0604020202020204" pitchFamily="34" charset="0"/>
              <a:buNone/>
              <a:defRPr/>
            </a:pPr>
            <a:r>
              <a:rPr lang="en-US" altLang="en-US" dirty="0">
                <a:latin typeface="Lucida Sans" panose="020B0602030504020204" pitchFamily="34" charset="0"/>
                <a:ea typeface="Lucida Sans" panose="020B0602030504020204" pitchFamily="34" charset="0"/>
                <a:cs typeface="Lucida Sans" panose="020B0602030504020204" pitchFamily="34" charset="0"/>
              </a:rPr>
              <a:t>	</a:t>
            </a:r>
            <a:endParaRPr lang="en-US" altLang="en-US" dirty="0" smtClean="0">
              <a:latin typeface="Lucida Sans" panose="020B0602030504020204" pitchFamily="34" charset="0"/>
              <a:ea typeface="Lucida Sans" panose="020B0602030504020204" pitchFamily="34" charset="0"/>
              <a:cs typeface="Lucida Sans" panose="020B0602030504020204" pitchFamily="34" charset="0"/>
            </a:endParaRPr>
          </a:p>
        </p:txBody>
      </p:sp>
    </p:spTree>
  </p:cSld>
  <p:clrMapOvr>
    <a:masterClrMapping/>
  </p:clrMapOvr>
  <p:transition spd="med">
    <p:fade/>
  </p:transition>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6"/>
          <p:cNvSpPr>
            <a:spLocks noGrp="1"/>
          </p:cNvSpPr>
          <p:nvPr>
            <p:ph type="title"/>
          </p:nvPr>
        </p:nvSpPr>
        <p:spPr/>
        <p:txBody>
          <a:bodyPr>
            <a:normAutofit fontScale="90000"/>
          </a:bodyPr>
          <a:lstStyle/>
          <a:p>
            <a:r>
              <a:rPr lang="en-US" altLang="en-US" dirty="0" smtClean="0"/>
              <a:t>Security Bulletins</a:t>
            </a:r>
            <a:r>
              <a:rPr lang="en-US" altLang="en-US" dirty="0"/>
              <a:t>: Internal </a:t>
            </a:r>
            <a:r>
              <a:rPr lang="en-US" altLang="en-US" dirty="0" smtClean="0"/>
              <a:t>Review </a:t>
            </a:r>
            <a:endParaRPr lang="en-US" altLang="en-US" dirty="0"/>
          </a:p>
        </p:txBody>
      </p:sp>
      <p:sp>
        <p:nvSpPr>
          <p:cNvPr id="9" name="Content Placeholder 4"/>
          <p:cNvSpPr>
            <a:spLocks noGrp="1"/>
          </p:cNvSpPr>
          <p:nvPr>
            <p:ph type="body" sz="quarter" idx="10"/>
          </p:nvPr>
        </p:nvSpPr>
        <p:spPr>
          <a:xfrm>
            <a:off x="3484208" y="1823564"/>
            <a:ext cx="5315670" cy="2793352"/>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rmAutofit fontScale="85000" lnSpcReduction="20000"/>
          </a:bodyPr>
          <a:lstStyle/>
          <a:p>
            <a:pPr lvl="1">
              <a:buSzTx/>
              <a:defRPr/>
            </a:pPr>
            <a:r>
              <a:rPr lang="en-US" dirty="0" smtClean="0">
                <a:latin typeface="Lucida Sans" panose="020B0602030504020204" pitchFamily="34" charset="0"/>
                <a:ea typeface="Lucida Sans" panose="020B0602030504020204" pitchFamily="34" charset="0"/>
                <a:cs typeface="Lucida Sans" panose="020B0602030504020204" pitchFamily="34" charset="0"/>
              </a:rPr>
              <a:t>Security bulletin </a:t>
            </a:r>
            <a:r>
              <a:rPr lang="en-US" dirty="0">
                <a:latin typeface="Lucida Sans" panose="020B0602030504020204" pitchFamily="34" charset="0"/>
                <a:ea typeface="Lucida Sans" panose="020B0602030504020204" pitchFamily="34" charset="0"/>
                <a:cs typeface="Lucida Sans" panose="020B0602030504020204" pitchFamily="34" charset="0"/>
              </a:rPr>
              <a:t>must be reviewed to ensure that it contains all the necessary information and is accurate</a:t>
            </a:r>
          </a:p>
          <a:p>
            <a:pPr lvl="2">
              <a:buSzTx/>
              <a:defRPr/>
            </a:pPr>
            <a:r>
              <a:rPr lang="en-US" dirty="0">
                <a:latin typeface="Lucida Sans" panose="020B0602030504020204" pitchFamily="34" charset="0"/>
                <a:ea typeface="Lucida Sans" panose="020B0602030504020204" pitchFamily="34" charset="0"/>
                <a:cs typeface="Lucida Sans" panose="020B0602030504020204" pitchFamily="34" charset="0"/>
              </a:rPr>
              <a:t>Developers </a:t>
            </a:r>
          </a:p>
          <a:p>
            <a:pPr lvl="2">
              <a:buSzTx/>
              <a:defRPr/>
            </a:pPr>
            <a:r>
              <a:rPr lang="en-US" dirty="0">
                <a:latin typeface="Lucida Sans" panose="020B0602030504020204" pitchFamily="34" charset="0"/>
                <a:ea typeface="Lucida Sans" panose="020B0602030504020204" pitchFamily="34" charset="0"/>
                <a:cs typeface="Lucida Sans" panose="020B0602030504020204" pitchFamily="34" charset="0"/>
              </a:rPr>
              <a:t>Customer support </a:t>
            </a:r>
          </a:p>
          <a:p>
            <a:pPr lvl="2">
              <a:buSzTx/>
              <a:defRPr/>
            </a:pPr>
            <a:r>
              <a:rPr lang="en-US" dirty="0">
                <a:latin typeface="Lucida Sans" panose="020B0602030504020204" pitchFamily="34" charset="0"/>
                <a:ea typeface="Lucida Sans" panose="020B0602030504020204" pitchFamily="34" charset="0"/>
                <a:cs typeface="Lucida Sans" panose="020B0602030504020204" pitchFamily="34" charset="0"/>
              </a:rPr>
              <a:t>Dedicated support people </a:t>
            </a:r>
          </a:p>
          <a:p>
            <a:pPr lvl="2">
              <a:buSzTx/>
              <a:defRPr/>
            </a:pPr>
            <a:r>
              <a:rPr lang="en-US" dirty="0">
                <a:latin typeface="Lucida Sans" panose="020B0602030504020204" pitchFamily="34" charset="0"/>
                <a:ea typeface="Lucida Sans" panose="020B0602030504020204" pitchFamily="34" charset="0"/>
                <a:cs typeface="Lucida Sans" panose="020B0602030504020204" pitchFamily="34" charset="0"/>
              </a:rPr>
              <a:t>Legal </a:t>
            </a:r>
          </a:p>
          <a:p>
            <a:pPr lvl="2">
              <a:buSzTx/>
              <a:defRPr/>
            </a:pPr>
            <a:r>
              <a:rPr lang="en-US" dirty="0">
                <a:latin typeface="Lucida Sans" panose="020B0602030504020204" pitchFamily="34" charset="0"/>
                <a:ea typeface="Lucida Sans" panose="020B0602030504020204" pitchFamily="34" charset="0"/>
                <a:cs typeface="Lucida Sans" panose="020B0602030504020204" pitchFamily="34" charset="0"/>
              </a:rPr>
              <a:t>PR</a:t>
            </a:r>
          </a:p>
          <a:p>
            <a:pPr lvl="1">
              <a:buSzTx/>
              <a:defRPr/>
            </a:pPr>
            <a:r>
              <a:rPr lang="en-US" dirty="0" smtClean="0">
                <a:latin typeface="Lucida Sans" panose="020B0602030504020204" pitchFamily="34" charset="0"/>
                <a:ea typeface="Lucida Sans" panose="020B0602030504020204" pitchFamily="34" charset="0"/>
                <a:cs typeface="Lucida Sans" panose="020B0602030504020204" pitchFamily="34" charset="0"/>
              </a:rPr>
              <a:t>CSIRT </a:t>
            </a:r>
            <a:r>
              <a:rPr lang="en-US" dirty="0">
                <a:latin typeface="Lucida Sans" panose="020B0602030504020204" pitchFamily="34" charset="0"/>
                <a:ea typeface="Lucida Sans" panose="020B0602030504020204" pitchFamily="34" charset="0"/>
                <a:cs typeface="Lucida Sans" panose="020B0602030504020204" pitchFamily="34" charset="0"/>
              </a:rPr>
              <a:t>owns the </a:t>
            </a:r>
            <a:r>
              <a:rPr lang="en-US" dirty="0" smtClean="0">
                <a:latin typeface="Lucida Sans" panose="020B0602030504020204" pitchFamily="34" charset="0"/>
                <a:ea typeface="Lucida Sans" panose="020B0602030504020204" pitchFamily="34" charset="0"/>
                <a:cs typeface="Lucida Sans" panose="020B0602030504020204" pitchFamily="34" charset="0"/>
              </a:rPr>
              <a:t>security bulletin</a:t>
            </a:r>
            <a:endParaRPr lang="en-US" dirty="0">
              <a:latin typeface="Lucida Sans" panose="020B0602030504020204" pitchFamily="34" charset="0"/>
              <a:ea typeface="Lucida Sans" panose="020B0602030504020204" pitchFamily="34" charset="0"/>
              <a:cs typeface="Lucida Sans" panose="020B0602030504020204" pitchFamily="34" charset="0"/>
            </a:endParaRPr>
          </a:p>
        </p:txBody>
      </p:sp>
      <p:pic>
        <p:nvPicPr>
          <p:cNvPr id="8" name="Picture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52954" y="2006520"/>
            <a:ext cx="2655210" cy="1913314"/>
          </a:xfrm>
          <a:prstGeom prst="rect">
            <a:avLst/>
          </a:prstGeom>
        </p:spPr>
      </p:pic>
    </p:spTree>
    <p:extLst>
      <p:ext uri="{BB962C8B-B14F-4D97-AF65-F5344CB8AC3E}">
        <p14:creationId xmlns:p14="http://schemas.microsoft.com/office/powerpoint/2010/main" val="3390299012"/>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9">
                                            <p:txEl>
                                              <p:pRg st="1" end="1"/>
                                            </p:txEl>
                                          </p:spTgt>
                                        </p:tgtEl>
                                        <p:attrNameLst>
                                          <p:attrName>style.visibility</p:attrName>
                                        </p:attrNameLst>
                                      </p:cBhvr>
                                      <p:to>
                                        <p:strVal val="visible"/>
                                      </p:to>
                                    </p:set>
                                    <p:animEffect transition="in" filter="fade">
                                      <p:cBhvr>
                                        <p:cTn id="7" dur="500"/>
                                        <p:tgtEl>
                                          <p:spTgt spid="9">
                                            <p:txEl>
                                              <p:pRg st="1" end="1"/>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9">
                                            <p:txEl>
                                              <p:pRg st="2" end="2"/>
                                            </p:txEl>
                                          </p:spTgt>
                                        </p:tgtEl>
                                        <p:attrNameLst>
                                          <p:attrName>style.visibility</p:attrName>
                                        </p:attrNameLst>
                                      </p:cBhvr>
                                      <p:to>
                                        <p:strVal val="visible"/>
                                      </p:to>
                                    </p:set>
                                    <p:animEffect transition="in" filter="fade">
                                      <p:cBhvr>
                                        <p:cTn id="10" dur="500"/>
                                        <p:tgtEl>
                                          <p:spTgt spid="9">
                                            <p:txEl>
                                              <p:pRg st="2" end="2"/>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9">
                                            <p:txEl>
                                              <p:pRg st="3" end="3"/>
                                            </p:txEl>
                                          </p:spTgt>
                                        </p:tgtEl>
                                        <p:attrNameLst>
                                          <p:attrName>style.visibility</p:attrName>
                                        </p:attrNameLst>
                                      </p:cBhvr>
                                      <p:to>
                                        <p:strVal val="visible"/>
                                      </p:to>
                                    </p:set>
                                    <p:animEffect transition="in" filter="fade">
                                      <p:cBhvr>
                                        <p:cTn id="13" dur="500"/>
                                        <p:tgtEl>
                                          <p:spTgt spid="9">
                                            <p:txEl>
                                              <p:pRg st="3" end="3"/>
                                            </p:txEl>
                                          </p:spTgt>
                                        </p:tgtEl>
                                      </p:cBhvr>
                                    </p:animEffect>
                                  </p:childTnLst>
                                </p:cTn>
                              </p:par>
                              <p:par>
                                <p:cTn id="14" presetID="10" presetClass="entr" presetSubtype="0" fill="hold" nodeType="withEffect">
                                  <p:stCondLst>
                                    <p:cond delay="0"/>
                                  </p:stCondLst>
                                  <p:childTnLst>
                                    <p:set>
                                      <p:cBhvr>
                                        <p:cTn id="15" dur="1" fill="hold">
                                          <p:stCondLst>
                                            <p:cond delay="0"/>
                                          </p:stCondLst>
                                        </p:cTn>
                                        <p:tgtEl>
                                          <p:spTgt spid="9">
                                            <p:txEl>
                                              <p:pRg st="4" end="4"/>
                                            </p:txEl>
                                          </p:spTgt>
                                        </p:tgtEl>
                                        <p:attrNameLst>
                                          <p:attrName>style.visibility</p:attrName>
                                        </p:attrNameLst>
                                      </p:cBhvr>
                                      <p:to>
                                        <p:strVal val="visible"/>
                                      </p:to>
                                    </p:set>
                                    <p:animEffect transition="in" filter="fade">
                                      <p:cBhvr>
                                        <p:cTn id="16" dur="500"/>
                                        <p:tgtEl>
                                          <p:spTgt spid="9">
                                            <p:txEl>
                                              <p:pRg st="4" end="4"/>
                                            </p:txEl>
                                          </p:spTgt>
                                        </p:tgtEl>
                                      </p:cBhvr>
                                    </p:animEffect>
                                  </p:childTnLst>
                                </p:cTn>
                              </p:par>
                              <p:par>
                                <p:cTn id="17" presetID="10" presetClass="entr" presetSubtype="0" fill="hold" nodeType="withEffect">
                                  <p:stCondLst>
                                    <p:cond delay="0"/>
                                  </p:stCondLst>
                                  <p:childTnLst>
                                    <p:set>
                                      <p:cBhvr>
                                        <p:cTn id="18" dur="1" fill="hold">
                                          <p:stCondLst>
                                            <p:cond delay="0"/>
                                          </p:stCondLst>
                                        </p:cTn>
                                        <p:tgtEl>
                                          <p:spTgt spid="9">
                                            <p:txEl>
                                              <p:pRg st="5" end="5"/>
                                            </p:txEl>
                                          </p:spTgt>
                                        </p:tgtEl>
                                        <p:attrNameLst>
                                          <p:attrName>style.visibility</p:attrName>
                                        </p:attrNameLst>
                                      </p:cBhvr>
                                      <p:to>
                                        <p:strVal val="visible"/>
                                      </p:to>
                                    </p:set>
                                    <p:animEffect transition="in" filter="fade">
                                      <p:cBhvr>
                                        <p:cTn id="19" dur="500"/>
                                        <p:tgtEl>
                                          <p:spTgt spid="9">
                                            <p:txEl>
                                              <p:pRg st="5" end="5"/>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nodeType="clickEffect">
                                  <p:stCondLst>
                                    <p:cond delay="0"/>
                                  </p:stCondLst>
                                  <p:childTnLst>
                                    <p:set>
                                      <p:cBhvr>
                                        <p:cTn id="23" dur="1" fill="hold">
                                          <p:stCondLst>
                                            <p:cond delay="0"/>
                                          </p:stCondLst>
                                        </p:cTn>
                                        <p:tgtEl>
                                          <p:spTgt spid="9">
                                            <p:txEl>
                                              <p:pRg st="6" end="6"/>
                                            </p:txEl>
                                          </p:spTgt>
                                        </p:tgtEl>
                                        <p:attrNameLst>
                                          <p:attrName>style.visibility</p:attrName>
                                        </p:attrNameLst>
                                      </p:cBhvr>
                                      <p:to>
                                        <p:strVal val="visible"/>
                                      </p:to>
                                    </p:set>
                                    <p:animEffect transition="in" filter="fade">
                                      <p:cBhvr>
                                        <p:cTn id="24" dur="500"/>
                                        <p:tgtEl>
                                          <p:spTgt spid="9">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Users\Alan\AppData\Local\Microsoft\Windows\INetCache\IE\PUB6HOUS\FMrf8[1].jpg"/>
          <p:cNvPicPr>
            <a:picLocks noChangeAspect="1" noChangeArrowheads="1"/>
          </p:cNvPicPr>
          <p:nvPr/>
        </p:nvPicPr>
        <p:blipFill>
          <a:blip r:embed="rId3" cstate="print">
            <a:extLst>
              <a:ext uri="{BEBA8EAE-BF5A-486C-A8C5-ECC9F3942E4B}">
                <a14:imgProps xmlns:a14="http://schemas.microsoft.com/office/drawing/2010/main">
                  <a14:imgLayer r:embed="rId4">
                    <a14:imgEffect>
                      <a14:saturation sat="33000"/>
                    </a14:imgEffect>
                  </a14:imgLayer>
                </a14:imgProps>
              </a:ext>
              <a:ext uri="{28A0092B-C50C-407E-A947-70E740481C1C}">
                <a14:useLocalDpi xmlns:a14="http://schemas.microsoft.com/office/drawing/2010/main" val="0"/>
              </a:ext>
            </a:extLst>
          </a:blip>
          <a:srcRect/>
          <a:stretch>
            <a:fillRect/>
          </a:stretch>
        </p:blipFill>
        <p:spPr bwMode="auto">
          <a:xfrm>
            <a:off x="6849374" y="897148"/>
            <a:ext cx="1966822" cy="1475116"/>
          </a:xfrm>
          <a:prstGeom prst="rect">
            <a:avLst/>
          </a:prstGeom>
          <a:noFill/>
          <a:extLst>
            <a:ext uri="{909E8E84-426E-40DD-AFC4-6F175D3DCCD1}">
              <a14:hiddenFill xmlns:a14="http://schemas.microsoft.com/office/drawing/2010/main">
                <a:solidFill>
                  <a:srgbClr val="FFFFFF"/>
                </a:solidFill>
              </a14:hiddenFill>
            </a:ext>
          </a:extLst>
        </p:spPr>
      </p:pic>
      <p:sp>
        <p:nvSpPr>
          <p:cNvPr id="17410" name="Title 6"/>
          <p:cNvSpPr>
            <a:spLocks noGrp="1"/>
          </p:cNvSpPr>
          <p:nvPr>
            <p:ph type="title"/>
          </p:nvPr>
        </p:nvSpPr>
        <p:spPr>
          <a:xfrm>
            <a:off x="457200" y="327654"/>
            <a:ext cx="8229600" cy="1038840"/>
          </a:xfrm>
        </p:spPr>
        <p:txBody>
          <a:bodyPr/>
          <a:lstStyle/>
          <a:p>
            <a:r>
              <a:rPr lang="en-US" altLang="en-US" dirty="0" smtClean="0"/>
              <a:t>Security Bulletins: Push and Pull Notifications</a:t>
            </a:r>
          </a:p>
        </p:txBody>
      </p:sp>
      <p:sp>
        <p:nvSpPr>
          <p:cNvPr id="9" name="Content Placeholder 4"/>
          <p:cNvSpPr>
            <a:spLocks noGrp="1"/>
          </p:cNvSpPr>
          <p:nvPr>
            <p:ph type="body" sz="quarter" idx="10"/>
          </p:nvPr>
        </p:nvSpPr>
        <p:spPr>
          <a:xfrm>
            <a:off x="662474" y="1823563"/>
            <a:ext cx="8258175" cy="3884509"/>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rmAutofit fontScale="92500" lnSpcReduction="10000"/>
          </a:bodyPr>
          <a:lstStyle/>
          <a:p>
            <a:pPr lvl="1">
              <a:buSzTx/>
              <a:defRPr/>
            </a:pPr>
            <a:r>
              <a:rPr lang="en-US" b="1" dirty="0">
                <a:latin typeface="Lucida Sans" panose="020B0602030504020204" pitchFamily="34" charset="0"/>
                <a:ea typeface="Lucida Sans" panose="020B0602030504020204" pitchFamily="34" charset="0"/>
                <a:cs typeface="Lucida Sans" panose="020B0602030504020204" pitchFamily="34" charset="0"/>
              </a:rPr>
              <a:t>Push model:</a:t>
            </a:r>
          </a:p>
          <a:p>
            <a:pPr lvl="2">
              <a:buSzTx/>
              <a:defRPr/>
            </a:pPr>
            <a:r>
              <a:rPr lang="en-US" dirty="0">
                <a:latin typeface="Lucida Sans" panose="020B0602030504020204" pitchFamily="34" charset="0"/>
                <a:ea typeface="Lucida Sans" panose="020B0602030504020204" pitchFamily="34" charset="0"/>
                <a:cs typeface="Lucida Sans" panose="020B0602030504020204" pitchFamily="34" charset="0"/>
              </a:rPr>
              <a:t>Can be configured to suit </a:t>
            </a:r>
            <a:r>
              <a:rPr lang="en-US" dirty="0" smtClean="0">
                <a:latin typeface="Lucida Sans" panose="020B0602030504020204" pitchFamily="34" charset="0"/>
                <a:ea typeface="Lucida Sans" panose="020B0602030504020204" pitchFamily="34" charset="0"/>
                <a:cs typeface="Lucida Sans" panose="020B0602030504020204" pitchFamily="34" charset="0"/>
              </a:rPr>
              <a:t>recipients</a:t>
            </a:r>
            <a:r>
              <a:rPr lang="en-US" dirty="0">
                <a:latin typeface="Lucida Sans" panose="020B0602030504020204" pitchFamily="34" charset="0"/>
                <a:ea typeface="Lucida Sans" panose="020B0602030504020204" pitchFamily="34" charset="0"/>
                <a:cs typeface="Lucida Sans" panose="020B0602030504020204" pitchFamily="34" charset="0"/>
              </a:rPr>
              <a:t>’ needs</a:t>
            </a:r>
          </a:p>
          <a:p>
            <a:pPr lvl="2">
              <a:buSzTx/>
              <a:defRPr/>
            </a:pPr>
            <a:r>
              <a:rPr lang="en-US" dirty="0">
                <a:latin typeface="Lucida Sans" panose="020B0602030504020204" pitchFamily="34" charset="0"/>
                <a:ea typeface="Lucida Sans" panose="020B0602030504020204" pitchFamily="34" charset="0"/>
                <a:cs typeface="Lucida Sans" panose="020B0602030504020204" pitchFamily="34" charset="0"/>
              </a:rPr>
              <a:t>Can be sent to pagers, mobile phones, and email</a:t>
            </a:r>
          </a:p>
          <a:p>
            <a:pPr lvl="1">
              <a:buSzTx/>
              <a:defRPr/>
            </a:pPr>
            <a:r>
              <a:rPr lang="en-US" b="1" dirty="0">
                <a:latin typeface="Lucida Sans" panose="020B0602030504020204" pitchFamily="34" charset="0"/>
                <a:ea typeface="Lucida Sans" panose="020B0602030504020204" pitchFamily="34" charset="0"/>
                <a:cs typeface="Lucida Sans" panose="020B0602030504020204" pitchFamily="34" charset="0"/>
              </a:rPr>
              <a:t>Pull model:</a:t>
            </a:r>
          </a:p>
          <a:p>
            <a:pPr lvl="2">
              <a:buSzTx/>
              <a:defRPr/>
            </a:pPr>
            <a:r>
              <a:rPr lang="en-US" dirty="0">
                <a:latin typeface="Lucida Sans" panose="020B0602030504020204" pitchFamily="34" charset="0"/>
                <a:ea typeface="Lucida Sans" panose="020B0602030504020204" pitchFamily="34" charset="0"/>
                <a:cs typeface="Lucida Sans" panose="020B0602030504020204" pitchFamily="34" charset="0"/>
              </a:rPr>
              <a:t>Device periodically checks for new </a:t>
            </a:r>
            <a:r>
              <a:rPr lang="en-US" dirty="0" smtClean="0">
                <a:latin typeface="Lucida Sans" panose="020B0602030504020204" pitchFamily="34" charset="0"/>
                <a:ea typeface="Lucida Sans" panose="020B0602030504020204" pitchFamily="34" charset="0"/>
                <a:cs typeface="Lucida Sans" panose="020B0602030504020204" pitchFamily="34" charset="0"/>
              </a:rPr>
              <a:t>security bulletins </a:t>
            </a:r>
            <a:endParaRPr lang="en-US" dirty="0">
              <a:latin typeface="Lucida Sans" panose="020B0602030504020204" pitchFamily="34" charset="0"/>
              <a:ea typeface="Lucida Sans" panose="020B0602030504020204" pitchFamily="34" charset="0"/>
              <a:cs typeface="Lucida Sans" panose="020B0602030504020204" pitchFamily="34" charset="0"/>
            </a:endParaRPr>
          </a:p>
          <a:p>
            <a:pPr lvl="2">
              <a:buSzTx/>
              <a:defRPr/>
            </a:pPr>
            <a:r>
              <a:rPr lang="en-US" dirty="0">
                <a:latin typeface="Lucida Sans" panose="020B0602030504020204" pitchFamily="34" charset="0"/>
                <a:ea typeface="Lucida Sans" panose="020B0602030504020204" pitchFamily="34" charset="0"/>
                <a:cs typeface="Lucida Sans" panose="020B0602030504020204" pitchFamily="34" charset="0"/>
              </a:rPr>
              <a:t>Can automate the process of receiving and preprocessing the </a:t>
            </a:r>
            <a:r>
              <a:rPr lang="en-US" dirty="0" smtClean="0">
                <a:latin typeface="Lucida Sans" panose="020B0602030504020204" pitchFamily="34" charset="0"/>
                <a:ea typeface="Lucida Sans" panose="020B0602030504020204" pitchFamily="34" charset="0"/>
                <a:cs typeface="Lucida Sans" panose="020B0602030504020204" pitchFamily="34" charset="0"/>
              </a:rPr>
              <a:t>security bulletin</a:t>
            </a:r>
            <a:endParaRPr lang="en-US" dirty="0">
              <a:latin typeface="Lucida Sans" panose="020B0602030504020204" pitchFamily="34" charset="0"/>
              <a:ea typeface="Lucida Sans" panose="020B0602030504020204" pitchFamily="34" charset="0"/>
              <a:cs typeface="Lucida Sans" panose="020B0602030504020204" pitchFamily="34" charset="0"/>
            </a:endParaRPr>
          </a:p>
          <a:p>
            <a:pPr lvl="1">
              <a:buSzTx/>
              <a:defRPr/>
            </a:pPr>
            <a:r>
              <a:rPr lang="en-US" dirty="0" smtClean="0">
                <a:latin typeface="Lucida Sans" panose="020B0602030504020204" pitchFamily="34" charset="0"/>
                <a:ea typeface="Lucida Sans" panose="020B0602030504020204" pitchFamily="34" charset="0"/>
                <a:cs typeface="Lucida Sans" panose="020B0602030504020204" pitchFamily="34" charset="0"/>
              </a:rPr>
              <a:t>Recipients </a:t>
            </a:r>
            <a:r>
              <a:rPr lang="en-US" dirty="0">
                <a:latin typeface="Lucida Sans" panose="020B0602030504020204" pitchFamily="34" charset="0"/>
                <a:ea typeface="Lucida Sans" panose="020B0602030504020204" pitchFamily="34" charset="0"/>
                <a:cs typeface="Lucida Sans" panose="020B0602030504020204" pitchFamily="34" charset="0"/>
              </a:rPr>
              <a:t>nominate who receives </a:t>
            </a:r>
            <a:r>
              <a:rPr lang="en-US" dirty="0" smtClean="0">
                <a:latin typeface="Lucida Sans" panose="020B0602030504020204" pitchFamily="34" charset="0"/>
                <a:ea typeface="Lucida Sans" panose="020B0602030504020204" pitchFamily="34" charset="0"/>
                <a:cs typeface="Lucida Sans" panose="020B0602030504020204" pitchFamily="34" charset="0"/>
              </a:rPr>
              <a:t>security bulletins</a:t>
            </a:r>
            <a:endParaRPr lang="en-US" dirty="0">
              <a:latin typeface="Lucida Sans" panose="020B0602030504020204" pitchFamily="34" charset="0"/>
              <a:ea typeface="Lucida Sans" panose="020B0602030504020204" pitchFamily="34" charset="0"/>
              <a:cs typeface="Lucida Sans" panose="020B0602030504020204" pitchFamily="34" charset="0"/>
            </a:endParaRPr>
          </a:p>
          <a:p>
            <a:pPr lvl="1">
              <a:buSzTx/>
              <a:defRPr/>
            </a:pPr>
            <a:r>
              <a:rPr lang="en-US" dirty="0">
                <a:latin typeface="Lucida Sans" panose="020B0602030504020204" pitchFamily="34" charset="0"/>
                <a:ea typeface="Lucida Sans" panose="020B0602030504020204" pitchFamily="34" charset="0"/>
                <a:cs typeface="Lucida Sans" panose="020B0602030504020204" pitchFamily="34" charset="0"/>
              </a:rPr>
              <a:t>S</a:t>
            </a:r>
            <a:r>
              <a:rPr lang="en-US" dirty="0" smtClean="0">
                <a:latin typeface="Lucida Sans" panose="020B0602030504020204" pitchFamily="34" charset="0"/>
                <a:ea typeface="Lucida Sans" panose="020B0602030504020204" pitchFamily="34" charset="0"/>
                <a:cs typeface="Lucida Sans" panose="020B0602030504020204" pitchFamily="34" charset="0"/>
              </a:rPr>
              <a:t>ecurity bulletins </a:t>
            </a:r>
            <a:r>
              <a:rPr lang="en-US" dirty="0">
                <a:latin typeface="Lucida Sans" panose="020B0602030504020204" pitchFamily="34" charset="0"/>
                <a:ea typeface="Lucida Sans" panose="020B0602030504020204" pitchFamily="34" charset="0"/>
                <a:cs typeface="Lucida Sans" panose="020B0602030504020204" pitchFamily="34" charset="0"/>
              </a:rPr>
              <a:t>sent to everyone should be available without registration; </a:t>
            </a:r>
            <a:r>
              <a:rPr lang="en-US" dirty="0" smtClean="0">
                <a:latin typeface="Lucida Sans" panose="020B0602030504020204" pitchFamily="34" charset="0"/>
                <a:ea typeface="Lucida Sans" panose="020B0602030504020204" pitchFamily="34" charset="0"/>
                <a:cs typeface="Lucida Sans" panose="020B0602030504020204" pitchFamily="34" charset="0"/>
              </a:rPr>
              <a:t>security bulletins </a:t>
            </a:r>
            <a:r>
              <a:rPr lang="en-US" dirty="0">
                <a:latin typeface="Lucida Sans" panose="020B0602030504020204" pitchFamily="34" charset="0"/>
                <a:ea typeface="Lucida Sans" panose="020B0602030504020204" pitchFamily="34" charset="0"/>
                <a:cs typeface="Lucida Sans" panose="020B0602030504020204" pitchFamily="34" charset="0"/>
              </a:rPr>
              <a:t>sent only to customers should require registration</a:t>
            </a:r>
          </a:p>
        </p:txBody>
      </p:sp>
    </p:spTree>
    <p:extLst>
      <p:ext uri="{BB962C8B-B14F-4D97-AF65-F5344CB8AC3E}">
        <p14:creationId xmlns:p14="http://schemas.microsoft.com/office/powerpoint/2010/main" val="1578014778"/>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9">
                                            <p:txEl>
                                              <p:pRg st="1" end="1"/>
                                            </p:txEl>
                                          </p:spTgt>
                                        </p:tgtEl>
                                        <p:attrNameLst>
                                          <p:attrName>style.visibility</p:attrName>
                                        </p:attrNameLst>
                                      </p:cBhvr>
                                      <p:to>
                                        <p:strVal val="visible"/>
                                      </p:to>
                                    </p:set>
                                    <p:animEffect transition="in" filter="fade">
                                      <p:cBhvr>
                                        <p:cTn id="7" dur="500"/>
                                        <p:tgtEl>
                                          <p:spTgt spid="9">
                                            <p:txEl>
                                              <p:pRg st="1" end="1"/>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9">
                                            <p:txEl>
                                              <p:pRg st="2" end="2"/>
                                            </p:txEl>
                                          </p:spTgt>
                                        </p:tgtEl>
                                        <p:attrNameLst>
                                          <p:attrName>style.visibility</p:attrName>
                                        </p:attrNameLst>
                                      </p:cBhvr>
                                      <p:to>
                                        <p:strVal val="visible"/>
                                      </p:to>
                                    </p:set>
                                    <p:animEffect transition="in" filter="fade">
                                      <p:cBhvr>
                                        <p:cTn id="10" dur="500"/>
                                        <p:tgtEl>
                                          <p:spTgt spid="9">
                                            <p:txEl>
                                              <p:pRg st="2" end="2"/>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9">
                                            <p:txEl>
                                              <p:pRg st="4" end="4"/>
                                            </p:txEl>
                                          </p:spTgt>
                                        </p:tgtEl>
                                        <p:attrNameLst>
                                          <p:attrName>style.visibility</p:attrName>
                                        </p:attrNameLst>
                                      </p:cBhvr>
                                      <p:to>
                                        <p:strVal val="visible"/>
                                      </p:to>
                                    </p:set>
                                    <p:animEffect transition="in" filter="fade">
                                      <p:cBhvr>
                                        <p:cTn id="15" dur="500"/>
                                        <p:tgtEl>
                                          <p:spTgt spid="9">
                                            <p:txEl>
                                              <p:pRg st="4" end="4"/>
                                            </p:txEl>
                                          </p:spTgt>
                                        </p:tgtEl>
                                      </p:cBhvr>
                                    </p:animEffect>
                                  </p:childTnLst>
                                </p:cTn>
                              </p:par>
                              <p:par>
                                <p:cTn id="16" presetID="10" presetClass="entr" presetSubtype="0" fill="hold" nodeType="withEffect">
                                  <p:stCondLst>
                                    <p:cond delay="0"/>
                                  </p:stCondLst>
                                  <p:childTnLst>
                                    <p:set>
                                      <p:cBhvr>
                                        <p:cTn id="17" dur="1" fill="hold">
                                          <p:stCondLst>
                                            <p:cond delay="0"/>
                                          </p:stCondLst>
                                        </p:cTn>
                                        <p:tgtEl>
                                          <p:spTgt spid="9">
                                            <p:txEl>
                                              <p:pRg st="5" end="5"/>
                                            </p:txEl>
                                          </p:spTgt>
                                        </p:tgtEl>
                                        <p:attrNameLst>
                                          <p:attrName>style.visibility</p:attrName>
                                        </p:attrNameLst>
                                      </p:cBhvr>
                                      <p:to>
                                        <p:strVal val="visible"/>
                                      </p:to>
                                    </p:set>
                                    <p:animEffect transition="in" filter="fade">
                                      <p:cBhvr>
                                        <p:cTn id="18" dur="500"/>
                                        <p:tgtEl>
                                          <p:spTgt spid="9">
                                            <p:txEl>
                                              <p:pRg st="5" end="5"/>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9">
                                            <p:txEl>
                                              <p:pRg st="6" end="6"/>
                                            </p:txEl>
                                          </p:spTgt>
                                        </p:tgtEl>
                                        <p:attrNameLst>
                                          <p:attrName>style.visibility</p:attrName>
                                        </p:attrNameLst>
                                      </p:cBhvr>
                                      <p:to>
                                        <p:strVal val="visible"/>
                                      </p:to>
                                    </p:set>
                                    <p:animEffect transition="in" filter="fade">
                                      <p:cBhvr>
                                        <p:cTn id="23" dur="500"/>
                                        <p:tgtEl>
                                          <p:spTgt spid="9">
                                            <p:txEl>
                                              <p:pRg st="6" end="6"/>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nodeType="clickEffect">
                                  <p:stCondLst>
                                    <p:cond delay="0"/>
                                  </p:stCondLst>
                                  <p:childTnLst>
                                    <p:set>
                                      <p:cBhvr>
                                        <p:cTn id="27" dur="1" fill="hold">
                                          <p:stCondLst>
                                            <p:cond delay="0"/>
                                          </p:stCondLst>
                                        </p:cTn>
                                        <p:tgtEl>
                                          <p:spTgt spid="9">
                                            <p:txEl>
                                              <p:pRg st="7" end="7"/>
                                            </p:txEl>
                                          </p:spTgt>
                                        </p:tgtEl>
                                        <p:attrNameLst>
                                          <p:attrName>style.visibility</p:attrName>
                                        </p:attrNameLst>
                                      </p:cBhvr>
                                      <p:to>
                                        <p:strVal val="visible"/>
                                      </p:to>
                                    </p:set>
                                    <p:animEffect transition="in" filter="fade">
                                      <p:cBhvr>
                                        <p:cTn id="28" dur="500"/>
                                        <p:tgtEl>
                                          <p:spTgt spid="9">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6"/>
          <p:cNvSpPr>
            <a:spLocks noGrp="1"/>
          </p:cNvSpPr>
          <p:nvPr>
            <p:ph type="title"/>
          </p:nvPr>
        </p:nvSpPr>
        <p:spPr/>
        <p:txBody>
          <a:bodyPr>
            <a:normAutofit fontScale="90000"/>
          </a:bodyPr>
          <a:lstStyle/>
          <a:p>
            <a:r>
              <a:rPr lang="en-US" altLang="en-US" dirty="0" smtClean="0"/>
              <a:t>Security Bulletin Maintenance</a:t>
            </a:r>
            <a:endParaRPr lang="en-US" altLang="en-US" dirty="0"/>
          </a:p>
        </p:txBody>
      </p:sp>
      <p:sp>
        <p:nvSpPr>
          <p:cNvPr id="9" name="Content Placeholder 4"/>
          <p:cNvSpPr>
            <a:spLocks noGrp="1"/>
          </p:cNvSpPr>
          <p:nvPr>
            <p:ph type="body" sz="quarter" idx="10"/>
          </p:nvPr>
        </p:nvSpPr>
        <p:spPr>
          <a:xfrm>
            <a:off x="662474" y="1357738"/>
            <a:ext cx="8258175" cy="2793352"/>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dirty="0" smtClean="0"/>
              <a:t>Decide:</a:t>
            </a:r>
          </a:p>
          <a:p>
            <a:pPr lvl="1">
              <a:buSzTx/>
              <a:defRPr/>
            </a:pPr>
            <a:r>
              <a:rPr lang="en-US" dirty="0">
                <a:latin typeface="Lucida Sans" panose="020B0602030504020204" pitchFamily="34" charset="0"/>
                <a:ea typeface="Lucida Sans" panose="020B0602030504020204" pitchFamily="34" charset="0"/>
                <a:cs typeface="Lucida Sans" panose="020B0602030504020204" pitchFamily="34" charset="0"/>
              </a:rPr>
              <a:t>When to change the document revision number</a:t>
            </a:r>
          </a:p>
          <a:p>
            <a:pPr lvl="1">
              <a:buSzTx/>
              <a:defRPr/>
            </a:pPr>
            <a:r>
              <a:rPr lang="en-US" dirty="0">
                <a:latin typeface="Lucida Sans" panose="020B0602030504020204" pitchFamily="34" charset="0"/>
                <a:ea typeface="Lucida Sans" panose="020B0602030504020204" pitchFamily="34" charset="0"/>
                <a:cs typeface="Lucida Sans" panose="020B0602030504020204" pitchFamily="34" charset="0"/>
              </a:rPr>
              <a:t>Whether </a:t>
            </a:r>
            <a:r>
              <a:rPr lang="en-US" dirty="0" smtClean="0">
                <a:latin typeface="Lucida Sans" panose="020B0602030504020204" pitchFamily="34" charset="0"/>
                <a:ea typeface="Lucida Sans" panose="020B0602030504020204" pitchFamily="34" charset="0"/>
                <a:cs typeface="Lucida Sans" panose="020B0602030504020204" pitchFamily="34" charset="0"/>
              </a:rPr>
              <a:t>recipients </a:t>
            </a:r>
            <a:r>
              <a:rPr lang="en-US" dirty="0">
                <a:latin typeface="Lucida Sans" panose="020B0602030504020204" pitchFamily="34" charset="0"/>
                <a:ea typeface="Lucida Sans" panose="020B0602030504020204" pitchFamily="34" charset="0"/>
                <a:cs typeface="Lucida Sans" panose="020B0602030504020204" pitchFamily="34" charset="0"/>
              </a:rPr>
              <a:t>need to be notified of the </a:t>
            </a:r>
            <a:r>
              <a:rPr lang="en-US" dirty="0" smtClean="0">
                <a:latin typeface="Lucida Sans" panose="020B0602030504020204" pitchFamily="34" charset="0"/>
                <a:ea typeface="Lucida Sans" panose="020B0602030504020204" pitchFamily="34" charset="0"/>
                <a:cs typeface="Lucida Sans" panose="020B0602030504020204" pitchFamily="34" charset="0"/>
              </a:rPr>
              <a:t>change</a:t>
            </a:r>
          </a:p>
          <a:p>
            <a:pPr indent="-342900">
              <a:buSzTx/>
              <a:defRPr/>
            </a:pPr>
            <a:r>
              <a:rPr lang="en-US" dirty="0" smtClean="0">
                <a:latin typeface="Lucida Sans" panose="020B0602030504020204" pitchFamily="34" charset="0"/>
                <a:ea typeface="Lucida Sans" panose="020B0602030504020204" pitchFamily="34" charset="0"/>
                <a:cs typeface="Lucida Sans" panose="020B0602030504020204" pitchFamily="34" charset="0"/>
              </a:rPr>
              <a:t>Depends on:</a:t>
            </a:r>
            <a:endParaRPr lang="en-US" dirty="0">
              <a:latin typeface="Lucida Sans" panose="020B0602030504020204" pitchFamily="34" charset="0"/>
              <a:ea typeface="Lucida Sans" panose="020B0602030504020204" pitchFamily="34" charset="0"/>
              <a:cs typeface="Lucida Sans" panose="020B0602030504020204" pitchFamily="34" charset="0"/>
            </a:endParaRPr>
          </a:p>
          <a:p>
            <a:pPr lvl="1">
              <a:buSzTx/>
              <a:defRPr/>
            </a:pPr>
            <a:r>
              <a:rPr lang="en-US" dirty="0">
                <a:latin typeface="Lucida Sans" panose="020B0602030504020204" pitchFamily="34" charset="0"/>
                <a:ea typeface="Lucida Sans" panose="020B0602030504020204" pitchFamily="34" charset="0"/>
                <a:cs typeface="Lucida Sans" panose="020B0602030504020204" pitchFamily="34" charset="0"/>
              </a:rPr>
              <a:t>Which kinds of changes warrant a revision number </a:t>
            </a:r>
          </a:p>
          <a:p>
            <a:pPr lvl="1">
              <a:buSzTx/>
              <a:defRPr/>
            </a:pPr>
            <a:r>
              <a:rPr lang="en-US" dirty="0">
                <a:latin typeface="Lucida Sans" panose="020B0602030504020204" pitchFamily="34" charset="0"/>
                <a:ea typeface="Lucida Sans" panose="020B0602030504020204" pitchFamily="34" charset="0"/>
                <a:cs typeface="Lucida Sans" panose="020B0602030504020204" pitchFamily="34" charset="0"/>
              </a:rPr>
              <a:t>When </a:t>
            </a:r>
            <a:r>
              <a:rPr lang="en-US" dirty="0" smtClean="0">
                <a:latin typeface="Lucida Sans" panose="020B0602030504020204" pitchFamily="34" charset="0"/>
                <a:ea typeface="Lucida Sans" panose="020B0602030504020204" pitchFamily="34" charset="0"/>
                <a:cs typeface="Lucida Sans" panose="020B0602030504020204" pitchFamily="34" charset="0"/>
              </a:rPr>
              <a:t>recipients </a:t>
            </a:r>
            <a:r>
              <a:rPr lang="en-US" dirty="0">
                <a:latin typeface="Lucida Sans" panose="020B0602030504020204" pitchFamily="34" charset="0"/>
                <a:ea typeface="Lucida Sans" panose="020B0602030504020204" pitchFamily="34" charset="0"/>
                <a:cs typeface="Lucida Sans" panose="020B0602030504020204" pitchFamily="34" charset="0"/>
              </a:rPr>
              <a:t>will be notified about changes</a:t>
            </a:r>
          </a:p>
        </p:txBody>
      </p:sp>
      <p:sp>
        <p:nvSpPr>
          <p:cNvPr id="5" name="Rectangle 4"/>
          <p:cNvSpPr/>
          <p:nvPr/>
        </p:nvSpPr>
        <p:spPr>
          <a:xfrm>
            <a:off x="0" y="6642556"/>
            <a:ext cx="3881804" cy="215444"/>
          </a:xfrm>
          <a:prstGeom prst="rect">
            <a:avLst/>
          </a:prstGeom>
        </p:spPr>
        <p:txBody>
          <a:bodyPr wrap="square">
            <a:spAutoFit/>
          </a:bodyPr>
          <a:lstStyle>
            <a:defPPr>
              <a:defRPr lang="en-US"/>
            </a:defPPr>
            <a:lvl1pPr algn="l" rtl="0" eaLnBrk="0" fontAlgn="base" hangingPunct="0">
              <a:spcBef>
                <a:spcPct val="0"/>
              </a:spcBef>
              <a:spcAft>
                <a:spcPct val="0"/>
              </a:spcAft>
              <a:defRPr kern="1200">
                <a:solidFill>
                  <a:schemeClr val="tx1"/>
                </a:solidFill>
                <a:latin typeface="Arial" charset="0"/>
                <a:ea typeface="ＭＳ Ｐゴシック" charset="-128"/>
                <a:cs typeface="+mn-cs"/>
              </a:defRPr>
            </a:lvl1pPr>
            <a:lvl2pPr marL="457200" algn="l" rtl="0" eaLnBrk="0" fontAlgn="base" hangingPunct="0">
              <a:spcBef>
                <a:spcPct val="0"/>
              </a:spcBef>
              <a:spcAft>
                <a:spcPct val="0"/>
              </a:spcAft>
              <a:defRPr kern="1200">
                <a:solidFill>
                  <a:schemeClr val="tx1"/>
                </a:solidFill>
                <a:latin typeface="Arial" charset="0"/>
                <a:ea typeface="ＭＳ Ｐゴシック" charset="-128"/>
                <a:cs typeface="+mn-cs"/>
              </a:defRPr>
            </a:lvl2pPr>
            <a:lvl3pPr marL="914400" algn="l" rtl="0" eaLnBrk="0" fontAlgn="base" hangingPunct="0">
              <a:spcBef>
                <a:spcPct val="0"/>
              </a:spcBef>
              <a:spcAft>
                <a:spcPct val="0"/>
              </a:spcAft>
              <a:defRPr kern="1200">
                <a:solidFill>
                  <a:schemeClr val="tx1"/>
                </a:solidFill>
                <a:latin typeface="Arial" charset="0"/>
                <a:ea typeface="ＭＳ Ｐゴシック" charset="-128"/>
                <a:cs typeface="+mn-cs"/>
              </a:defRPr>
            </a:lvl3pPr>
            <a:lvl4pPr marL="1371600" algn="l" rtl="0" eaLnBrk="0" fontAlgn="base" hangingPunct="0">
              <a:spcBef>
                <a:spcPct val="0"/>
              </a:spcBef>
              <a:spcAft>
                <a:spcPct val="0"/>
              </a:spcAft>
              <a:defRPr kern="1200">
                <a:solidFill>
                  <a:schemeClr val="tx1"/>
                </a:solidFill>
                <a:latin typeface="Arial" charset="0"/>
                <a:ea typeface="ＭＳ Ｐゴシック" charset="-128"/>
                <a:cs typeface="+mn-cs"/>
              </a:defRPr>
            </a:lvl4pPr>
            <a:lvl5pPr marL="1828800" algn="l" rtl="0" eaLnBrk="0" fontAlgn="base" hangingPunct="0">
              <a:spcBef>
                <a:spcPct val="0"/>
              </a:spcBef>
              <a:spcAft>
                <a:spcPct val="0"/>
              </a:spcAft>
              <a:defRPr kern="1200">
                <a:solidFill>
                  <a:schemeClr val="tx1"/>
                </a:solidFill>
                <a:latin typeface="Arial" charset="0"/>
                <a:ea typeface="ＭＳ Ｐゴシック" charset="-128"/>
                <a:cs typeface="+mn-cs"/>
              </a:defRPr>
            </a:lvl5pPr>
            <a:lvl6pPr marL="2286000" algn="l" defTabSz="914400" rtl="0" eaLnBrk="1" latinLnBrk="0" hangingPunct="1">
              <a:defRPr kern="1200">
                <a:solidFill>
                  <a:schemeClr val="tx1"/>
                </a:solidFill>
                <a:latin typeface="Arial" charset="0"/>
                <a:ea typeface="ＭＳ Ｐゴシック" charset="-128"/>
                <a:cs typeface="+mn-cs"/>
              </a:defRPr>
            </a:lvl6pPr>
            <a:lvl7pPr marL="2743200" algn="l" defTabSz="914400" rtl="0" eaLnBrk="1" latinLnBrk="0" hangingPunct="1">
              <a:defRPr kern="1200">
                <a:solidFill>
                  <a:schemeClr val="tx1"/>
                </a:solidFill>
                <a:latin typeface="Arial" charset="0"/>
                <a:ea typeface="ＭＳ Ｐゴシック" charset="-128"/>
                <a:cs typeface="+mn-cs"/>
              </a:defRPr>
            </a:lvl7pPr>
            <a:lvl8pPr marL="3200400" algn="l" defTabSz="914400" rtl="0" eaLnBrk="1" latinLnBrk="0" hangingPunct="1">
              <a:defRPr kern="1200">
                <a:solidFill>
                  <a:schemeClr val="tx1"/>
                </a:solidFill>
                <a:latin typeface="Arial" charset="0"/>
                <a:ea typeface="ＭＳ Ｐゴシック" charset="-128"/>
                <a:cs typeface="+mn-cs"/>
              </a:defRPr>
            </a:lvl8pPr>
            <a:lvl9pPr marL="3657600" algn="l" defTabSz="914400" rtl="0" eaLnBrk="1" latinLnBrk="0" hangingPunct="1">
              <a:defRPr kern="1200">
                <a:solidFill>
                  <a:schemeClr val="tx1"/>
                </a:solidFill>
                <a:latin typeface="Arial" charset="0"/>
                <a:ea typeface="ＭＳ Ｐゴシック" charset="-128"/>
                <a:cs typeface="+mn-cs"/>
              </a:defRPr>
            </a:lvl9pPr>
          </a:lstStyle>
          <a:p>
            <a:r>
              <a:rPr lang="en-US" sz="800" kern="1200" dirty="0" smtClean="0">
                <a:solidFill>
                  <a:schemeClr val="tx1">
                    <a:lumMod val="65000"/>
                    <a:lumOff val="35000"/>
                  </a:schemeClr>
                </a:solidFill>
                <a:effectLst/>
                <a:latin typeface="Lucida Sans"/>
                <a:ea typeface="ＭＳ Ｐゴシック" charset="-128"/>
                <a:cs typeface="+mn-cs"/>
              </a:rPr>
              <a:t>Training Module 3, CSIRT Operation, Version 2, © 2016 FIRST</a:t>
            </a:r>
            <a:endParaRPr lang="en-US" sz="800" kern="1200" dirty="0">
              <a:solidFill>
                <a:schemeClr val="tx1">
                  <a:lumMod val="65000"/>
                  <a:lumOff val="35000"/>
                </a:schemeClr>
              </a:solidFill>
              <a:effectLst/>
              <a:latin typeface="Lucida Sans"/>
              <a:ea typeface="ＭＳ Ｐゴシック" charset="-128"/>
              <a:cs typeface="+mn-cs"/>
            </a:endParaRPr>
          </a:p>
        </p:txBody>
      </p:sp>
      <p:pic>
        <p:nvPicPr>
          <p:cNvPr id="6" name="Picture 5"/>
          <p:cNvPicPr>
            <a:picLocks noChangeAspect="1"/>
          </p:cNvPicPr>
          <p:nvPr/>
        </p:nvPicPr>
        <p:blipFill>
          <a:blip r:embed="rId3"/>
          <a:stretch>
            <a:fillRect/>
          </a:stretch>
        </p:blipFill>
        <p:spPr>
          <a:xfrm>
            <a:off x="4210627" y="4089400"/>
            <a:ext cx="3937000" cy="2768600"/>
          </a:xfrm>
          <a:prstGeom prst="rect">
            <a:avLst/>
          </a:prstGeom>
        </p:spPr>
      </p:pic>
    </p:spTree>
    <p:extLst>
      <p:ext uri="{BB962C8B-B14F-4D97-AF65-F5344CB8AC3E}">
        <p14:creationId xmlns:p14="http://schemas.microsoft.com/office/powerpoint/2010/main" val="295240241"/>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9">
                                            <p:txEl>
                                              <p:pRg st="1" end="1"/>
                                            </p:txEl>
                                          </p:spTgt>
                                        </p:tgtEl>
                                        <p:attrNameLst>
                                          <p:attrName>style.visibility</p:attrName>
                                        </p:attrNameLst>
                                      </p:cBhvr>
                                      <p:to>
                                        <p:strVal val="visible"/>
                                      </p:to>
                                    </p:set>
                                    <p:animEffect transition="in" filter="fade">
                                      <p:cBhvr>
                                        <p:cTn id="7" dur="500"/>
                                        <p:tgtEl>
                                          <p:spTgt spid="9">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9">
                                            <p:txEl>
                                              <p:pRg st="2" end="2"/>
                                            </p:txEl>
                                          </p:spTgt>
                                        </p:tgtEl>
                                        <p:attrNameLst>
                                          <p:attrName>style.visibility</p:attrName>
                                        </p:attrNameLst>
                                      </p:cBhvr>
                                      <p:to>
                                        <p:strVal val="visible"/>
                                      </p:to>
                                    </p:set>
                                    <p:animEffect transition="in" filter="fade">
                                      <p:cBhvr>
                                        <p:cTn id="12" dur="500"/>
                                        <p:tgtEl>
                                          <p:spTgt spid="9">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9">
                                            <p:txEl>
                                              <p:pRg st="3" end="3"/>
                                            </p:txEl>
                                          </p:spTgt>
                                        </p:tgtEl>
                                        <p:attrNameLst>
                                          <p:attrName>style.visibility</p:attrName>
                                        </p:attrNameLst>
                                      </p:cBhvr>
                                      <p:to>
                                        <p:strVal val="visible"/>
                                      </p:to>
                                    </p:set>
                                    <p:animEffect transition="in" filter="fade">
                                      <p:cBhvr>
                                        <p:cTn id="17" dur="500"/>
                                        <p:tgtEl>
                                          <p:spTgt spid="9">
                                            <p:txEl>
                                              <p:pRg st="3" end="3"/>
                                            </p:txEl>
                                          </p:spTgt>
                                        </p:tgtEl>
                                      </p:cBhvr>
                                    </p:animEffect>
                                  </p:childTnLst>
                                </p:cTn>
                              </p:par>
                              <p:par>
                                <p:cTn id="18" presetID="10" presetClass="entr" presetSubtype="0" fill="hold" nodeType="withEffect">
                                  <p:stCondLst>
                                    <p:cond delay="0"/>
                                  </p:stCondLst>
                                  <p:childTnLst>
                                    <p:set>
                                      <p:cBhvr>
                                        <p:cTn id="19" dur="1" fill="hold">
                                          <p:stCondLst>
                                            <p:cond delay="0"/>
                                          </p:stCondLst>
                                        </p:cTn>
                                        <p:tgtEl>
                                          <p:spTgt spid="9">
                                            <p:txEl>
                                              <p:pRg st="4" end="4"/>
                                            </p:txEl>
                                          </p:spTgt>
                                        </p:tgtEl>
                                        <p:attrNameLst>
                                          <p:attrName>style.visibility</p:attrName>
                                        </p:attrNameLst>
                                      </p:cBhvr>
                                      <p:to>
                                        <p:strVal val="visible"/>
                                      </p:to>
                                    </p:set>
                                    <p:animEffect transition="in" filter="fade">
                                      <p:cBhvr>
                                        <p:cTn id="20" dur="500"/>
                                        <p:tgtEl>
                                          <p:spTgt spid="9">
                                            <p:txEl>
                                              <p:pRg st="4" end="4"/>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9">
                                            <p:txEl>
                                              <p:pRg st="5" end="5"/>
                                            </p:txEl>
                                          </p:spTgt>
                                        </p:tgtEl>
                                        <p:attrNameLst>
                                          <p:attrName>style.visibility</p:attrName>
                                        </p:attrNameLst>
                                      </p:cBhvr>
                                      <p:to>
                                        <p:strVal val="visible"/>
                                      </p:to>
                                    </p:set>
                                    <p:animEffect transition="in" filter="fade">
                                      <p:cBhvr>
                                        <p:cTn id="25" dur="500"/>
                                        <p:tgtEl>
                                          <p:spTgt spid="9">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idx="1"/>
          </p:nvPr>
        </p:nvSpPr>
        <p:spPr/>
        <p:txBody>
          <a:bodyPr/>
          <a:lstStyle/>
          <a:p>
            <a:pPr marL="0" indent="0">
              <a:buFont typeface="Arial" charset="0"/>
              <a:buNone/>
              <a:defRPr/>
            </a:pPr>
            <a:r>
              <a:rPr lang="en-US" dirty="0" smtClean="0">
                <a:solidFill>
                  <a:schemeClr val="bg1"/>
                </a:solidFill>
                <a:effectLst>
                  <a:outerShdw blurRad="38100" dist="38100" dir="2700000" algn="tl">
                    <a:srgbClr val="000000">
                      <a:alpha val="43137"/>
                    </a:srgbClr>
                  </a:outerShdw>
                </a:effectLst>
              </a:rPr>
              <a:t>What are some criteria that would increase the level of severity for a security bulletin?</a:t>
            </a:r>
            <a:endParaRPr lang="en-US" dirty="0">
              <a:solidFill>
                <a:schemeClr val="bg1"/>
              </a:solidFill>
              <a:effectLst>
                <a:outerShdw blurRad="38100" dist="38100" dir="2700000" algn="tl">
                  <a:srgbClr val="000000">
                    <a:alpha val="43137"/>
                  </a:srgbClr>
                </a:outerShdw>
              </a:effectLst>
            </a:endParaRPr>
          </a:p>
        </p:txBody>
      </p:sp>
      <p:sp>
        <p:nvSpPr>
          <p:cNvPr id="58370" name="Title 6"/>
          <p:cNvSpPr>
            <a:spLocks noGrp="1"/>
          </p:cNvSpPr>
          <p:nvPr>
            <p:ph type="title"/>
          </p:nvPr>
        </p:nvSpPr>
        <p:spPr/>
        <p:txBody>
          <a:bodyPr>
            <a:normAutofit/>
          </a:bodyPr>
          <a:lstStyle/>
          <a:p>
            <a:r>
              <a:rPr lang="en-US" altLang="en-US" dirty="0" smtClean="0"/>
              <a:t>Learning Check</a:t>
            </a:r>
          </a:p>
        </p:txBody>
      </p:sp>
      <p:sp>
        <p:nvSpPr>
          <p:cNvPr id="5" name="Rectangle 4"/>
          <p:cNvSpPr/>
          <p:nvPr/>
        </p:nvSpPr>
        <p:spPr>
          <a:xfrm>
            <a:off x="5262196" y="6642556"/>
            <a:ext cx="3881804" cy="215444"/>
          </a:xfrm>
          <a:prstGeom prst="rect">
            <a:avLst/>
          </a:prstGeom>
        </p:spPr>
        <p:txBody>
          <a:bodyPr wrap="square">
            <a:spAutoFit/>
          </a:bodyPr>
          <a:lstStyle>
            <a:defPPr>
              <a:defRPr lang="en-US"/>
            </a:defPPr>
            <a:lvl1pPr algn="l" rtl="0" eaLnBrk="0" fontAlgn="base" hangingPunct="0">
              <a:spcBef>
                <a:spcPct val="0"/>
              </a:spcBef>
              <a:spcAft>
                <a:spcPct val="0"/>
              </a:spcAft>
              <a:defRPr kern="1200">
                <a:solidFill>
                  <a:schemeClr val="tx1"/>
                </a:solidFill>
                <a:latin typeface="Arial" charset="0"/>
                <a:ea typeface="ＭＳ Ｐゴシック" charset="-128"/>
                <a:cs typeface="+mn-cs"/>
              </a:defRPr>
            </a:lvl1pPr>
            <a:lvl2pPr marL="457200" algn="l" rtl="0" eaLnBrk="0" fontAlgn="base" hangingPunct="0">
              <a:spcBef>
                <a:spcPct val="0"/>
              </a:spcBef>
              <a:spcAft>
                <a:spcPct val="0"/>
              </a:spcAft>
              <a:defRPr kern="1200">
                <a:solidFill>
                  <a:schemeClr val="tx1"/>
                </a:solidFill>
                <a:latin typeface="Arial" charset="0"/>
                <a:ea typeface="ＭＳ Ｐゴシック" charset="-128"/>
                <a:cs typeface="+mn-cs"/>
              </a:defRPr>
            </a:lvl2pPr>
            <a:lvl3pPr marL="914400" algn="l" rtl="0" eaLnBrk="0" fontAlgn="base" hangingPunct="0">
              <a:spcBef>
                <a:spcPct val="0"/>
              </a:spcBef>
              <a:spcAft>
                <a:spcPct val="0"/>
              </a:spcAft>
              <a:defRPr kern="1200">
                <a:solidFill>
                  <a:schemeClr val="tx1"/>
                </a:solidFill>
                <a:latin typeface="Arial" charset="0"/>
                <a:ea typeface="ＭＳ Ｐゴシック" charset="-128"/>
                <a:cs typeface="+mn-cs"/>
              </a:defRPr>
            </a:lvl3pPr>
            <a:lvl4pPr marL="1371600" algn="l" rtl="0" eaLnBrk="0" fontAlgn="base" hangingPunct="0">
              <a:spcBef>
                <a:spcPct val="0"/>
              </a:spcBef>
              <a:spcAft>
                <a:spcPct val="0"/>
              </a:spcAft>
              <a:defRPr kern="1200">
                <a:solidFill>
                  <a:schemeClr val="tx1"/>
                </a:solidFill>
                <a:latin typeface="Arial" charset="0"/>
                <a:ea typeface="ＭＳ Ｐゴシック" charset="-128"/>
                <a:cs typeface="+mn-cs"/>
              </a:defRPr>
            </a:lvl4pPr>
            <a:lvl5pPr marL="1828800" algn="l" rtl="0" eaLnBrk="0" fontAlgn="base" hangingPunct="0">
              <a:spcBef>
                <a:spcPct val="0"/>
              </a:spcBef>
              <a:spcAft>
                <a:spcPct val="0"/>
              </a:spcAft>
              <a:defRPr kern="1200">
                <a:solidFill>
                  <a:schemeClr val="tx1"/>
                </a:solidFill>
                <a:latin typeface="Arial" charset="0"/>
                <a:ea typeface="ＭＳ Ｐゴシック" charset="-128"/>
                <a:cs typeface="+mn-cs"/>
              </a:defRPr>
            </a:lvl5pPr>
            <a:lvl6pPr marL="2286000" algn="l" defTabSz="914400" rtl="0" eaLnBrk="1" latinLnBrk="0" hangingPunct="1">
              <a:defRPr kern="1200">
                <a:solidFill>
                  <a:schemeClr val="tx1"/>
                </a:solidFill>
                <a:latin typeface="Arial" charset="0"/>
                <a:ea typeface="ＭＳ Ｐゴシック" charset="-128"/>
                <a:cs typeface="+mn-cs"/>
              </a:defRPr>
            </a:lvl6pPr>
            <a:lvl7pPr marL="2743200" algn="l" defTabSz="914400" rtl="0" eaLnBrk="1" latinLnBrk="0" hangingPunct="1">
              <a:defRPr kern="1200">
                <a:solidFill>
                  <a:schemeClr val="tx1"/>
                </a:solidFill>
                <a:latin typeface="Arial" charset="0"/>
                <a:ea typeface="ＭＳ Ｐゴシック" charset="-128"/>
                <a:cs typeface="+mn-cs"/>
              </a:defRPr>
            </a:lvl7pPr>
            <a:lvl8pPr marL="3200400" algn="l" defTabSz="914400" rtl="0" eaLnBrk="1" latinLnBrk="0" hangingPunct="1">
              <a:defRPr kern="1200">
                <a:solidFill>
                  <a:schemeClr val="tx1"/>
                </a:solidFill>
                <a:latin typeface="Arial" charset="0"/>
                <a:ea typeface="ＭＳ Ｐゴシック" charset="-128"/>
                <a:cs typeface="+mn-cs"/>
              </a:defRPr>
            </a:lvl8pPr>
            <a:lvl9pPr marL="3657600" algn="l" defTabSz="914400" rtl="0" eaLnBrk="1" latinLnBrk="0" hangingPunct="1">
              <a:defRPr kern="1200">
                <a:solidFill>
                  <a:schemeClr val="tx1"/>
                </a:solidFill>
                <a:latin typeface="Arial" charset="0"/>
                <a:ea typeface="ＭＳ Ｐゴシック" charset="-128"/>
                <a:cs typeface="+mn-cs"/>
              </a:defRPr>
            </a:lvl9pPr>
          </a:lstStyle>
          <a:p>
            <a:pPr algn="r"/>
            <a:r>
              <a:rPr lang="en-US" sz="800" kern="1200" dirty="0" smtClean="0">
                <a:solidFill>
                  <a:schemeClr val="tx1">
                    <a:lumMod val="65000"/>
                    <a:lumOff val="35000"/>
                  </a:schemeClr>
                </a:solidFill>
                <a:effectLst/>
                <a:latin typeface="Lucida Sans"/>
                <a:ea typeface="ＭＳ Ｐゴシック" charset="-128"/>
                <a:cs typeface="+mn-cs"/>
              </a:rPr>
              <a:t>Training Module 3, CSIRT Operation, Version 2, © 2016 FIRST</a:t>
            </a:r>
            <a:endParaRPr lang="en-US" sz="800" kern="1200" dirty="0">
              <a:solidFill>
                <a:schemeClr val="tx1">
                  <a:lumMod val="65000"/>
                  <a:lumOff val="35000"/>
                </a:schemeClr>
              </a:solidFill>
              <a:effectLst/>
              <a:latin typeface="Lucida Sans"/>
              <a:ea typeface="ＭＳ Ｐゴシック" charset="-128"/>
              <a:cs typeface="+mn-cs"/>
            </a:endParaRPr>
          </a:p>
        </p:txBody>
      </p:sp>
    </p:spTree>
    <p:extLst>
      <p:ext uri="{BB962C8B-B14F-4D97-AF65-F5344CB8AC3E}">
        <p14:creationId xmlns:p14="http://schemas.microsoft.com/office/powerpoint/2010/main" val="4007075074"/>
      </p:ext>
    </p:extLst>
  </p:cSld>
  <p:clrMapOvr>
    <a:masterClrMapping/>
  </p:clrMapOvr>
  <p:transition spd="med">
    <p:fade/>
  </p:transition>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513983739"/>
      </p:ext>
    </p:extLst>
  </p:cSld>
  <p:clrMapOvr>
    <a:masterClrMapping/>
  </p:clrMapOvr>
  <p:transition spd="med">
    <p:fade/>
  </p:transition>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le 6"/>
          <p:cNvSpPr>
            <a:spLocks noGrp="1"/>
          </p:cNvSpPr>
          <p:nvPr>
            <p:ph type="title"/>
          </p:nvPr>
        </p:nvSpPr>
        <p:spPr/>
        <p:txBody>
          <a:bodyPr>
            <a:normAutofit fontScale="90000"/>
          </a:bodyPr>
          <a:lstStyle/>
          <a:p>
            <a:r>
              <a:rPr lang="en-US" altLang="en-US" dirty="0" smtClean="0"/>
              <a:t>In The News</a:t>
            </a:r>
          </a:p>
        </p:txBody>
      </p:sp>
      <p:sp>
        <p:nvSpPr>
          <p:cNvPr id="23555" name="Content Placeholder 4"/>
          <p:cNvSpPr>
            <a:spLocks noGrp="1"/>
          </p:cNvSpPr>
          <p:nvPr>
            <p:ph type="body" sz="quarter" idx="10"/>
          </p:nvPr>
        </p:nvSpPr>
        <p:spPr>
          <a:xfrm>
            <a:off x="167952" y="1535502"/>
            <a:ext cx="8770776" cy="5322498"/>
          </a:xfrm>
        </p:spPr>
        <p:txBody>
          <a:bodyPr/>
          <a:lstStyle/>
          <a:p>
            <a:pPr lvl="1">
              <a:buSzTx/>
            </a:pPr>
            <a:r>
              <a:rPr lang="en-US" altLang="en-US" sz="2400" dirty="0" smtClean="0"/>
              <a:t>Sometimes an incident can put your organization </a:t>
            </a:r>
            <a:br>
              <a:rPr lang="en-US" altLang="en-US" sz="2400" dirty="0" smtClean="0"/>
            </a:br>
            <a:r>
              <a:rPr lang="en-US" altLang="en-US" sz="2400" dirty="0" smtClean="0"/>
              <a:t>front and center in the news</a:t>
            </a:r>
          </a:p>
          <a:p>
            <a:pPr lvl="1">
              <a:buSzTx/>
            </a:pPr>
            <a:r>
              <a:rPr lang="en-US" altLang="en-US" sz="2400" dirty="0" smtClean="0"/>
              <a:t>What do you do?</a:t>
            </a:r>
          </a:p>
          <a:p>
            <a:pPr lvl="1">
              <a:buSzTx/>
            </a:pPr>
            <a:r>
              <a:rPr lang="en-US" altLang="en-US" sz="2400" dirty="0" smtClean="0"/>
              <a:t>What protocols do you follow?</a:t>
            </a:r>
          </a:p>
        </p:txBody>
      </p:sp>
      <p:pic>
        <p:nvPicPr>
          <p:cNvPr id="1028" name="Picture 4" descr="C:\Users\Alan\AppData\Local\Microsoft\Windows\INetCache\IE\GYSW225T\breakingnews[1].gif"/>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5425517" y="3577870"/>
            <a:ext cx="2182484" cy="218248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38583208"/>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3555">
                                            <p:txEl>
                                              <p:pRg st="1" end="1"/>
                                            </p:txEl>
                                          </p:spTgt>
                                        </p:tgtEl>
                                        <p:attrNameLst>
                                          <p:attrName>style.visibility</p:attrName>
                                        </p:attrNameLst>
                                      </p:cBhvr>
                                      <p:to>
                                        <p:strVal val="visible"/>
                                      </p:to>
                                    </p:set>
                                    <p:animEffect transition="in" filter="fade">
                                      <p:cBhvr>
                                        <p:cTn id="7" dur="500"/>
                                        <p:tgtEl>
                                          <p:spTgt spid="23555">
                                            <p:txEl>
                                              <p:pRg st="1" end="1"/>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23555">
                                            <p:txEl>
                                              <p:pRg st="2" end="2"/>
                                            </p:txEl>
                                          </p:spTgt>
                                        </p:tgtEl>
                                        <p:attrNameLst>
                                          <p:attrName>style.visibility</p:attrName>
                                        </p:attrNameLst>
                                      </p:cBhvr>
                                      <p:to>
                                        <p:strVal val="visible"/>
                                      </p:to>
                                    </p:set>
                                    <p:animEffect transition="in" filter="fade">
                                      <p:cBhvr>
                                        <p:cTn id="10" dur="500"/>
                                        <p:tgtEl>
                                          <p:spTgt spid="2355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le 6"/>
          <p:cNvSpPr>
            <a:spLocks noGrp="1"/>
          </p:cNvSpPr>
          <p:nvPr>
            <p:ph type="title"/>
          </p:nvPr>
        </p:nvSpPr>
        <p:spPr/>
        <p:txBody>
          <a:bodyPr>
            <a:normAutofit fontScale="90000"/>
          </a:bodyPr>
          <a:lstStyle/>
          <a:p>
            <a:r>
              <a:rPr lang="en-US" altLang="en-US" dirty="0" smtClean="0"/>
              <a:t>Public Relations</a:t>
            </a:r>
          </a:p>
        </p:txBody>
      </p:sp>
      <p:sp>
        <p:nvSpPr>
          <p:cNvPr id="23555" name="Content Placeholder 4"/>
          <p:cNvSpPr>
            <a:spLocks noGrp="1"/>
          </p:cNvSpPr>
          <p:nvPr>
            <p:ph type="body" sz="quarter" idx="10"/>
          </p:nvPr>
        </p:nvSpPr>
        <p:spPr>
          <a:xfrm>
            <a:off x="2587925" y="1328468"/>
            <a:ext cx="6331788" cy="5529532"/>
          </a:xfrm>
        </p:spPr>
        <p:txBody>
          <a:bodyPr/>
          <a:lstStyle/>
          <a:p>
            <a:pPr lvl="1">
              <a:buSzTx/>
            </a:pPr>
            <a:r>
              <a:rPr lang="en-US" altLang="en-US" dirty="0" smtClean="0"/>
              <a:t>Turn all </a:t>
            </a:r>
            <a:r>
              <a:rPr lang="en-US" altLang="en-US" dirty="0"/>
              <a:t>externally-facing communications over to your PR team</a:t>
            </a:r>
          </a:p>
          <a:p>
            <a:pPr lvl="1">
              <a:buSzTx/>
            </a:pPr>
            <a:r>
              <a:rPr lang="en-US" altLang="en-US" dirty="0"/>
              <a:t>Don’t reach out to the press unless authorized</a:t>
            </a:r>
          </a:p>
          <a:p>
            <a:pPr lvl="1">
              <a:buSzTx/>
            </a:pPr>
            <a:r>
              <a:rPr lang="en-US" altLang="en-US" dirty="0"/>
              <a:t>Redirect press to appropriate PR staff</a:t>
            </a:r>
          </a:p>
          <a:p>
            <a:pPr lvl="2">
              <a:buSzTx/>
            </a:pPr>
            <a:r>
              <a:rPr lang="en-US" altLang="en-US" dirty="0"/>
              <a:t>Prevents misinformation or speculation</a:t>
            </a:r>
          </a:p>
          <a:p>
            <a:pPr lvl="2">
              <a:buSzTx/>
            </a:pPr>
            <a:r>
              <a:rPr lang="en-US" altLang="en-US" dirty="0"/>
              <a:t>Stays clear and concise</a:t>
            </a:r>
          </a:p>
          <a:p>
            <a:pPr lvl="2">
              <a:buSzTx/>
            </a:pPr>
            <a:r>
              <a:rPr lang="en-US" altLang="en-US" dirty="0"/>
              <a:t>Aligns internal and external </a:t>
            </a:r>
            <a:r>
              <a:rPr lang="en-US" altLang="en-US" dirty="0" smtClean="0"/>
              <a:t>messages</a:t>
            </a:r>
          </a:p>
          <a:p>
            <a:pPr lvl="1">
              <a:buSzTx/>
            </a:pPr>
            <a:r>
              <a:rPr lang="en-US" altLang="en-US" dirty="0" smtClean="0"/>
              <a:t>Your </a:t>
            </a:r>
            <a:r>
              <a:rPr lang="en-US" altLang="en-US" dirty="0"/>
              <a:t>organization may designate </a:t>
            </a:r>
            <a:r>
              <a:rPr lang="en-US" altLang="en-US" dirty="0" smtClean="0"/>
              <a:t>you </a:t>
            </a:r>
            <a:br>
              <a:rPr lang="en-US" altLang="en-US" dirty="0" smtClean="0"/>
            </a:br>
            <a:r>
              <a:rPr lang="en-US" altLang="en-US" dirty="0" smtClean="0"/>
              <a:t>to speak</a:t>
            </a:r>
            <a:endParaRPr lang="en-US" altLang="en-US" dirty="0"/>
          </a:p>
          <a:p>
            <a:pPr lvl="1">
              <a:buSzTx/>
            </a:pPr>
            <a:endParaRPr lang="en-US" altLang="en-US" sz="2400" dirty="0"/>
          </a:p>
          <a:p>
            <a:pPr lvl="2">
              <a:buSzTx/>
            </a:pPr>
            <a:endParaRPr lang="en-US" altLang="en-US" sz="2400" dirty="0" smtClean="0"/>
          </a:p>
        </p:txBody>
      </p:sp>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96128" y="1466491"/>
            <a:ext cx="2320288" cy="1544126"/>
          </a:xfrm>
          <a:prstGeom prst="rect">
            <a:avLst/>
          </a:prstGeom>
        </p:spPr>
      </p:pic>
    </p:spTree>
    <p:extLst>
      <p:ext uri="{BB962C8B-B14F-4D97-AF65-F5344CB8AC3E}">
        <p14:creationId xmlns:p14="http://schemas.microsoft.com/office/powerpoint/2010/main" val="2844636887"/>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3555">
                                            <p:txEl>
                                              <p:pRg st="1" end="1"/>
                                            </p:txEl>
                                          </p:spTgt>
                                        </p:tgtEl>
                                        <p:attrNameLst>
                                          <p:attrName>style.visibility</p:attrName>
                                        </p:attrNameLst>
                                      </p:cBhvr>
                                      <p:to>
                                        <p:strVal val="visible"/>
                                      </p:to>
                                    </p:set>
                                    <p:animEffect transition="in" filter="fade">
                                      <p:cBhvr>
                                        <p:cTn id="7" dur="500"/>
                                        <p:tgtEl>
                                          <p:spTgt spid="23555">
                                            <p:txEl>
                                              <p:pRg st="1" end="1"/>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23555">
                                            <p:txEl>
                                              <p:pRg st="2" end="2"/>
                                            </p:txEl>
                                          </p:spTgt>
                                        </p:tgtEl>
                                        <p:attrNameLst>
                                          <p:attrName>style.visibility</p:attrName>
                                        </p:attrNameLst>
                                      </p:cBhvr>
                                      <p:to>
                                        <p:strVal val="visible"/>
                                      </p:to>
                                    </p:set>
                                    <p:animEffect transition="in" filter="fade">
                                      <p:cBhvr>
                                        <p:cTn id="10" dur="500"/>
                                        <p:tgtEl>
                                          <p:spTgt spid="23555">
                                            <p:txEl>
                                              <p:pRg st="2" end="2"/>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23555">
                                            <p:txEl>
                                              <p:pRg st="3" end="3"/>
                                            </p:txEl>
                                          </p:spTgt>
                                        </p:tgtEl>
                                        <p:attrNameLst>
                                          <p:attrName>style.visibility</p:attrName>
                                        </p:attrNameLst>
                                      </p:cBhvr>
                                      <p:to>
                                        <p:strVal val="visible"/>
                                      </p:to>
                                    </p:set>
                                    <p:animEffect transition="in" filter="fade">
                                      <p:cBhvr>
                                        <p:cTn id="15" dur="500"/>
                                        <p:tgtEl>
                                          <p:spTgt spid="23555">
                                            <p:txEl>
                                              <p:pRg st="3" end="3"/>
                                            </p:txEl>
                                          </p:spTgt>
                                        </p:tgtEl>
                                      </p:cBhvr>
                                    </p:animEffect>
                                  </p:childTnLst>
                                </p:cTn>
                              </p:par>
                              <p:par>
                                <p:cTn id="16" presetID="10" presetClass="entr" presetSubtype="0" fill="hold" nodeType="withEffect">
                                  <p:stCondLst>
                                    <p:cond delay="0"/>
                                  </p:stCondLst>
                                  <p:childTnLst>
                                    <p:set>
                                      <p:cBhvr>
                                        <p:cTn id="17" dur="1" fill="hold">
                                          <p:stCondLst>
                                            <p:cond delay="0"/>
                                          </p:stCondLst>
                                        </p:cTn>
                                        <p:tgtEl>
                                          <p:spTgt spid="23555">
                                            <p:txEl>
                                              <p:pRg st="4" end="4"/>
                                            </p:txEl>
                                          </p:spTgt>
                                        </p:tgtEl>
                                        <p:attrNameLst>
                                          <p:attrName>style.visibility</p:attrName>
                                        </p:attrNameLst>
                                      </p:cBhvr>
                                      <p:to>
                                        <p:strVal val="visible"/>
                                      </p:to>
                                    </p:set>
                                    <p:animEffect transition="in" filter="fade">
                                      <p:cBhvr>
                                        <p:cTn id="18" dur="500"/>
                                        <p:tgtEl>
                                          <p:spTgt spid="23555">
                                            <p:txEl>
                                              <p:pRg st="4" end="4"/>
                                            </p:txEl>
                                          </p:spTgt>
                                        </p:tgtEl>
                                      </p:cBhvr>
                                    </p:animEffect>
                                  </p:childTnLst>
                                </p:cTn>
                              </p:par>
                              <p:par>
                                <p:cTn id="19" presetID="10" presetClass="entr" presetSubtype="0" fill="hold" nodeType="withEffect">
                                  <p:stCondLst>
                                    <p:cond delay="0"/>
                                  </p:stCondLst>
                                  <p:childTnLst>
                                    <p:set>
                                      <p:cBhvr>
                                        <p:cTn id="20" dur="1" fill="hold">
                                          <p:stCondLst>
                                            <p:cond delay="0"/>
                                          </p:stCondLst>
                                        </p:cTn>
                                        <p:tgtEl>
                                          <p:spTgt spid="23555">
                                            <p:txEl>
                                              <p:pRg st="5" end="5"/>
                                            </p:txEl>
                                          </p:spTgt>
                                        </p:tgtEl>
                                        <p:attrNameLst>
                                          <p:attrName>style.visibility</p:attrName>
                                        </p:attrNameLst>
                                      </p:cBhvr>
                                      <p:to>
                                        <p:strVal val="visible"/>
                                      </p:to>
                                    </p:set>
                                    <p:animEffect transition="in" filter="fade">
                                      <p:cBhvr>
                                        <p:cTn id="21" dur="500"/>
                                        <p:tgtEl>
                                          <p:spTgt spid="23555">
                                            <p:txEl>
                                              <p:pRg st="5" end="5"/>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nodeType="clickEffect">
                                  <p:stCondLst>
                                    <p:cond delay="0"/>
                                  </p:stCondLst>
                                  <p:childTnLst>
                                    <p:set>
                                      <p:cBhvr>
                                        <p:cTn id="25" dur="1" fill="hold">
                                          <p:stCondLst>
                                            <p:cond delay="0"/>
                                          </p:stCondLst>
                                        </p:cTn>
                                        <p:tgtEl>
                                          <p:spTgt spid="23555">
                                            <p:txEl>
                                              <p:pRg st="6" end="6"/>
                                            </p:txEl>
                                          </p:spTgt>
                                        </p:tgtEl>
                                        <p:attrNameLst>
                                          <p:attrName>style.visibility</p:attrName>
                                        </p:attrNameLst>
                                      </p:cBhvr>
                                      <p:to>
                                        <p:strVal val="visible"/>
                                      </p:to>
                                    </p:set>
                                    <p:animEffect transition="in" filter="fade">
                                      <p:cBhvr>
                                        <p:cTn id="26" dur="500"/>
                                        <p:tgtEl>
                                          <p:spTgt spid="23555">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le 6"/>
          <p:cNvSpPr>
            <a:spLocks noGrp="1"/>
          </p:cNvSpPr>
          <p:nvPr>
            <p:ph type="title"/>
          </p:nvPr>
        </p:nvSpPr>
        <p:spPr/>
        <p:txBody>
          <a:bodyPr>
            <a:normAutofit fontScale="90000"/>
          </a:bodyPr>
          <a:lstStyle/>
          <a:p>
            <a:r>
              <a:rPr lang="en-US" altLang="en-US" dirty="0" smtClean="0"/>
              <a:t>Handling the Press</a:t>
            </a:r>
          </a:p>
        </p:txBody>
      </p:sp>
      <p:sp>
        <p:nvSpPr>
          <p:cNvPr id="23555" name="Content Placeholder 4"/>
          <p:cNvSpPr>
            <a:spLocks noGrp="1"/>
          </p:cNvSpPr>
          <p:nvPr>
            <p:ph type="body" sz="quarter" idx="10"/>
          </p:nvPr>
        </p:nvSpPr>
        <p:spPr>
          <a:xfrm>
            <a:off x="167951" y="1200150"/>
            <a:ext cx="8944957" cy="5657850"/>
          </a:xfrm>
        </p:spPr>
        <p:txBody>
          <a:bodyPr/>
          <a:lstStyle/>
          <a:p>
            <a:pPr marL="571500" lvl="1">
              <a:buSzTx/>
            </a:pPr>
            <a:r>
              <a:rPr lang="en-US" altLang="en-US" dirty="0" smtClean="0"/>
              <a:t>Speak only </a:t>
            </a:r>
            <a:r>
              <a:rPr lang="en-US" altLang="en-US" dirty="0"/>
              <a:t>if you are designated to speak to the </a:t>
            </a:r>
            <a:r>
              <a:rPr lang="en-US" altLang="en-US" dirty="0" smtClean="0"/>
              <a:t>press</a:t>
            </a:r>
            <a:endParaRPr lang="en-US" altLang="en-US" dirty="0"/>
          </a:p>
          <a:p>
            <a:pPr marL="571500" lvl="1">
              <a:buSzTx/>
            </a:pPr>
            <a:r>
              <a:rPr lang="en-US" altLang="en-US" dirty="0"/>
              <a:t>Only say what can be printed</a:t>
            </a:r>
          </a:p>
          <a:p>
            <a:pPr marL="571500" lvl="1">
              <a:buSzTx/>
            </a:pPr>
            <a:r>
              <a:rPr lang="en-US" altLang="en-US" dirty="0"/>
              <a:t>Prepare your answers </a:t>
            </a:r>
          </a:p>
          <a:p>
            <a:pPr marL="571500" lvl="1">
              <a:buSzTx/>
            </a:pPr>
            <a:r>
              <a:rPr lang="en-US" altLang="en-US" dirty="0"/>
              <a:t>Ask for questions in advance</a:t>
            </a:r>
          </a:p>
          <a:p>
            <a:pPr marL="571500" lvl="1">
              <a:buSzTx/>
            </a:pPr>
            <a:r>
              <a:rPr lang="en-US" altLang="en-US" dirty="0" smtClean="0"/>
              <a:t>Only </a:t>
            </a:r>
            <a:r>
              <a:rPr lang="en-US" altLang="en-US" dirty="0"/>
              <a:t>the truth</a:t>
            </a:r>
          </a:p>
          <a:p>
            <a:pPr marL="571500" lvl="1">
              <a:buSzTx/>
            </a:pPr>
            <a:r>
              <a:rPr lang="en-US" altLang="en-US" dirty="0"/>
              <a:t>Only the facts</a:t>
            </a:r>
          </a:p>
          <a:p>
            <a:pPr marL="571500" lvl="1">
              <a:buSzTx/>
            </a:pPr>
            <a:r>
              <a:rPr lang="en-US" altLang="en-US" dirty="0"/>
              <a:t>Create a </a:t>
            </a:r>
            <a:r>
              <a:rPr lang="en-US" altLang="en-US" dirty="0" smtClean="0"/>
              <a:t>“holding” statement</a:t>
            </a:r>
          </a:p>
          <a:p>
            <a:pPr marL="571500" lvl="1">
              <a:buSzTx/>
            </a:pPr>
            <a:r>
              <a:rPr lang="en-US" altLang="en-US" dirty="0" smtClean="0"/>
              <a:t>Review </a:t>
            </a:r>
            <a:r>
              <a:rPr lang="en-US" altLang="en-US" dirty="0"/>
              <a:t>the final article </a:t>
            </a:r>
            <a:endParaRPr lang="en-US" altLang="en-US" sz="2400" dirty="0"/>
          </a:p>
          <a:p>
            <a:pPr lvl="2">
              <a:buSzTx/>
            </a:pPr>
            <a:endParaRPr lang="en-US" altLang="en-US" sz="2400" dirty="0" smtClean="0"/>
          </a:p>
          <a:p>
            <a:pPr lvl="2">
              <a:buSzTx/>
            </a:pPr>
            <a:endParaRPr lang="en-US" altLang="en-US" sz="2400" dirty="0" smtClean="0"/>
          </a:p>
        </p:txBody>
      </p:sp>
      <p:sp>
        <p:nvSpPr>
          <p:cNvPr id="7" name="Rectangle 6"/>
          <p:cNvSpPr/>
          <p:nvPr/>
        </p:nvSpPr>
        <p:spPr>
          <a:xfrm>
            <a:off x="0" y="6642556"/>
            <a:ext cx="3881804" cy="215444"/>
          </a:xfrm>
          <a:prstGeom prst="rect">
            <a:avLst/>
          </a:prstGeom>
        </p:spPr>
        <p:txBody>
          <a:bodyPr wrap="square">
            <a:spAutoFit/>
          </a:bodyPr>
          <a:lstStyle>
            <a:defPPr>
              <a:defRPr lang="en-US"/>
            </a:defPPr>
            <a:lvl1pPr algn="l" rtl="0" eaLnBrk="0" fontAlgn="base" hangingPunct="0">
              <a:spcBef>
                <a:spcPct val="0"/>
              </a:spcBef>
              <a:spcAft>
                <a:spcPct val="0"/>
              </a:spcAft>
              <a:defRPr kern="1200">
                <a:solidFill>
                  <a:schemeClr val="tx1"/>
                </a:solidFill>
                <a:latin typeface="Arial" charset="0"/>
                <a:ea typeface="ＭＳ Ｐゴシック" charset="-128"/>
                <a:cs typeface="+mn-cs"/>
              </a:defRPr>
            </a:lvl1pPr>
            <a:lvl2pPr marL="457200" algn="l" rtl="0" eaLnBrk="0" fontAlgn="base" hangingPunct="0">
              <a:spcBef>
                <a:spcPct val="0"/>
              </a:spcBef>
              <a:spcAft>
                <a:spcPct val="0"/>
              </a:spcAft>
              <a:defRPr kern="1200">
                <a:solidFill>
                  <a:schemeClr val="tx1"/>
                </a:solidFill>
                <a:latin typeface="Arial" charset="0"/>
                <a:ea typeface="ＭＳ Ｐゴシック" charset="-128"/>
                <a:cs typeface="+mn-cs"/>
              </a:defRPr>
            </a:lvl2pPr>
            <a:lvl3pPr marL="914400" algn="l" rtl="0" eaLnBrk="0" fontAlgn="base" hangingPunct="0">
              <a:spcBef>
                <a:spcPct val="0"/>
              </a:spcBef>
              <a:spcAft>
                <a:spcPct val="0"/>
              </a:spcAft>
              <a:defRPr kern="1200">
                <a:solidFill>
                  <a:schemeClr val="tx1"/>
                </a:solidFill>
                <a:latin typeface="Arial" charset="0"/>
                <a:ea typeface="ＭＳ Ｐゴシック" charset="-128"/>
                <a:cs typeface="+mn-cs"/>
              </a:defRPr>
            </a:lvl3pPr>
            <a:lvl4pPr marL="1371600" algn="l" rtl="0" eaLnBrk="0" fontAlgn="base" hangingPunct="0">
              <a:spcBef>
                <a:spcPct val="0"/>
              </a:spcBef>
              <a:spcAft>
                <a:spcPct val="0"/>
              </a:spcAft>
              <a:defRPr kern="1200">
                <a:solidFill>
                  <a:schemeClr val="tx1"/>
                </a:solidFill>
                <a:latin typeface="Arial" charset="0"/>
                <a:ea typeface="ＭＳ Ｐゴシック" charset="-128"/>
                <a:cs typeface="+mn-cs"/>
              </a:defRPr>
            </a:lvl4pPr>
            <a:lvl5pPr marL="1828800" algn="l" rtl="0" eaLnBrk="0" fontAlgn="base" hangingPunct="0">
              <a:spcBef>
                <a:spcPct val="0"/>
              </a:spcBef>
              <a:spcAft>
                <a:spcPct val="0"/>
              </a:spcAft>
              <a:defRPr kern="1200">
                <a:solidFill>
                  <a:schemeClr val="tx1"/>
                </a:solidFill>
                <a:latin typeface="Arial" charset="0"/>
                <a:ea typeface="ＭＳ Ｐゴシック" charset="-128"/>
                <a:cs typeface="+mn-cs"/>
              </a:defRPr>
            </a:lvl5pPr>
            <a:lvl6pPr marL="2286000" algn="l" defTabSz="914400" rtl="0" eaLnBrk="1" latinLnBrk="0" hangingPunct="1">
              <a:defRPr kern="1200">
                <a:solidFill>
                  <a:schemeClr val="tx1"/>
                </a:solidFill>
                <a:latin typeface="Arial" charset="0"/>
                <a:ea typeface="ＭＳ Ｐゴシック" charset="-128"/>
                <a:cs typeface="+mn-cs"/>
              </a:defRPr>
            </a:lvl6pPr>
            <a:lvl7pPr marL="2743200" algn="l" defTabSz="914400" rtl="0" eaLnBrk="1" latinLnBrk="0" hangingPunct="1">
              <a:defRPr kern="1200">
                <a:solidFill>
                  <a:schemeClr val="tx1"/>
                </a:solidFill>
                <a:latin typeface="Arial" charset="0"/>
                <a:ea typeface="ＭＳ Ｐゴシック" charset="-128"/>
                <a:cs typeface="+mn-cs"/>
              </a:defRPr>
            </a:lvl7pPr>
            <a:lvl8pPr marL="3200400" algn="l" defTabSz="914400" rtl="0" eaLnBrk="1" latinLnBrk="0" hangingPunct="1">
              <a:defRPr kern="1200">
                <a:solidFill>
                  <a:schemeClr val="tx1"/>
                </a:solidFill>
                <a:latin typeface="Arial" charset="0"/>
                <a:ea typeface="ＭＳ Ｐゴシック" charset="-128"/>
                <a:cs typeface="+mn-cs"/>
              </a:defRPr>
            </a:lvl8pPr>
            <a:lvl9pPr marL="3657600" algn="l" defTabSz="914400" rtl="0" eaLnBrk="1" latinLnBrk="0" hangingPunct="1">
              <a:defRPr kern="1200">
                <a:solidFill>
                  <a:schemeClr val="tx1"/>
                </a:solidFill>
                <a:latin typeface="Arial" charset="0"/>
                <a:ea typeface="ＭＳ Ｐゴシック" charset="-128"/>
                <a:cs typeface="+mn-cs"/>
              </a:defRPr>
            </a:lvl9pPr>
          </a:lstStyle>
          <a:p>
            <a:r>
              <a:rPr lang="en-US" sz="800" kern="1200" dirty="0" smtClean="0">
                <a:solidFill>
                  <a:schemeClr val="tx1">
                    <a:lumMod val="65000"/>
                    <a:lumOff val="35000"/>
                  </a:schemeClr>
                </a:solidFill>
                <a:effectLst/>
                <a:latin typeface="Lucida Sans"/>
                <a:ea typeface="ＭＳ Ｐゴシック" charset="-128"/>
                <a:cs typeface="+mn-cs"/>
              </a:rPr>
              <a:t>Training Module 3, CSIRT Operation, Version 2, © 2016 FIRST</a:t>
            </a:r>
            <a:endParaRPr lang="en-US" sz="800" kern="1200" dirty="0">
              <a:solidFill>
                <a:schemeClr val="tx1">
                  <a:lumMod val="65000"/>
                  <a:lumOff val="35000"/>
                </a:schemeClr>
              </a:solidFill>
              <a:effectLst/>
              <a:latin typeface="Lucida Sans"/>
              <a:ea typeface="ＭＳ Ｐゴシック" charset="-128"/>
              <a:cs typeface="+mn-cs"/>
            </a:endParaRPr>
          </a:p>
        </p:txBody>
      </p:sp>
      <p:pic>
        <p:nvPicPr>
          <p:cNvPr id="2" name="Picture 1"/>
          <p:cNvPicPr>
            <a:picLocks noChangeAspect="1"/>
          </p:cNvPicPr>
          <p:nvPr/>
        </p:nvPicPr>
        <p:blipFill>
          <a:blip r:embed="rId3"/>
          <a:stretch>
            <a:fillRect/>
          </a:stretch>
        </p:blipFill>
        <p:spPr>
          <a:xfrm>
            <a:off x="3732069" y="4495800"/>
            <a:ext cx="3924300" cy="2362200"/>
          </a:xfrm>
          <a:prstGeom prst="rect">
            <a:avLst/>
          </a:prstGeom>
        </p:spPr>
      </p:pic>
    </p:spTree>
    <p:extLst>
      <p:ext uri="{BB962C8B-B14F-4D97-AF65-F5344CB8AC3E}">
        <p14:creationId xmlns:p14="http://schemas.microsoft.com/office/powerpoint/2010/main" val="3287341842"/>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3555">
                                            <p:txEl>
                                              <p:pRg st="1" end="1"/>
                                            </p:txEl>
                                          </p:spTgt>
                                        </p:tgtEl>
                                        <p:attrNameLst>
                                          <p:attrName>style.visibility</p:attrName>
                                        </p:attrNameLst>
                                      </p:cBhvr>
                                      <p:to>
                                        <p:strVal val="visible"/>
                                      </p:to>
                                    </p:set>
                                    <p:animEffect transition="in" filter="fade">
                                      <p:cBhvr>
                                        <p:cTn id="7" dur="500"/>
                                        <p:tgtEl>
                                          <p:spTgt spid="23555">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3555">
                                            <p:txEl>
                                              <p:pRg st="2" end="2"/>
                                            </p:txEl>
                                          </p:spTgt>
                                        </p:tgtEl>
                                        <p:attrNameLst>
                                          <p:attrName>style.visibility</p:attrName>
                                        </p:attrNameLst>
                                      </p:cBhvr>
                                      <p:to>
                                        <p:strVal val="visible"/>
                                      </p:to>
                                    </p:set>
                                    <p:animEffect transition="in" filter="fade">
                                      <p:cBhvr>
                                        <p:cTn id="12" dur="500"/>
                                        <p:tgtEl>
                                          <p:spTgt spid="23555">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3555">
                                            <p:txEl>
                                              <p:pRg st="3" end="3"/>
                                            </p:txEl>
                                          </p:spTgt>
                                        </p:tgtEl>
                                        <p:attrNameLst>
                                          <p:attrName>style.visibility</p:attrName>
                                        </p:attrNameLst>
                                      </p:cBhvr>
                                      <p:to>
                                        <p:strVal val="visible"/>
                                      </p:to>
                                    </p:set>
                                    <p:animEffect transition="in" filter="fade">
                                      <p:cBhvr>
                                        <p:cTn id="17" dur="500"/>
                                        <p:tgtEl>
                                          <p:spTgt spid="23555">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23555">
                                            <p:txEl>
                                              <p:pRg st="4" end="4"/>
                                            </p:txEl>
                                          </p:spTgt>
                                        </p:tgtEl>
                                        <p:attrNameLst>
                                          <p:attrName>style.visibility</p:attrName>
                                        </p:attrNameLst>
                                      </p:cBhvr>
                                      <p:to>
                                        <p:strVal val="visible"/>
                                      </p:to>
                                    </p:set>
                                    <p:animEffect transition="in" filter="fade">
                                      <p:cBhvr>
                                        <p:cTn id="22" dur="500"/>
                                        <p:tgtEl>
                                          <p:spTgt spid="23555">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23555">
                                            <p:txEl>
                                              <p:pRg st="5" end="5"/>
                                            </p:txEl>
                                          </p:spTgt>
                                        </p:tgtEl>
                                        <p:attrNameLst>
                                          <p:attrName>style.visibility</p:attrName>
                                        </p:attrNameLst>
                                      </p:cBhvr>
                                      <p:to>
                                        <p:strVal val="visible"/>
                                      </p:to>
                                    </p:set>
                                    <p:animEffect transition="in" filter="fade">
                                      <p:cBhvr>
                                        <p:cTn id="27" dur="500"/>
                                        <p:tgtEl>
                                          <p:spTgt spid="23555">
                                            <p:txEl>
                                              <p:pRg st="5" end="5"/>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23555">
                                            <p:txEl>
                                              <p:pRg st="6" end="6"/>
                                            </p:txEl>
                                          </p:spTgt>
                                        </p:tgtEl>
                                        <p:attrNameLst>
                                          <p:attrName>style.visibility</p:attrName>
                                        </p:attrNameLst>
                                      </p:cBhvr>
                                      <p:to>
                                        <p:strVal val="visible"/>
                                      </p:to>
                                    </p:set>
                                    <p:animEffect transition="in" filter="fade">
                                      <p:cBhvr>
                                        <p:cTn id="32" dur="500"/>
                                        <p:tgtEl>
                                          <p:spTgt spid="23555">
                                            <p:txEl>
                                              <p:pRg st="6" end="6"/>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23555">
                                            <p:txEl>
                                              <p:pRg st="7" end="7"/>
                                            </p:txEl>
                                          </p:spTgt>
                                        </p:tgtEl>
                                        <p:attrNameLst>
                                          <p:attrName>style.visibility</p:attrName>
                                        </p:attrNameLst>
                                      </p:cBhvr>
                                      <p:to>
                                        <p:strVal val="visible"/>
                                      </p:to>
                                    </p:set>
                                    <p:animEffect transition="in" filter="fade">
                                      <p:cBhvr>
                                        <p:cTn id="37" dur="500"/>
                                        <p:tgtEl>
                                          <p:spTgt spid="23555">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idx="1"/>
          </p:nvPr>
        </p:nvSpPr>
        <p:spPr/>
        <p:txBody>
          <a:bodyPr/>
          <a:lstStyle/>
          <a:p>
            <a:pPr marL="0" indent="0">
              <a:buFont typeface="Arial" charset="0"/>
              <a:buNone/>
              <a:defRPr/>
            </a:pPr>
            <a:r>
              <a:rPr lang="en-US" dirty="0" smtClean="0">
                <a:solidFill>
                  <a:schemeClr val="bg1"/>
                </a:solidFill>
                <a:effectLst>
                  <a:outerShdw blurRad="38100" dist="38100" dir="2700000" algn="tl">
                    <a:srgbClr val="000000">
                      <a:alpha val="43137"/>
                    </a:srgbClr>
                  </a:outerShdw>
                </a:effectLst>
              </a:rPr>
              <a:t>How does your organization handle incidents that involve the press?</a:t>
            </a:r>
            <a:endParaRPr lang="en-US" dirty="0">
              <a:solidFill>
                <a:schemeClr val="bg1"/>
              </a:solidFill>
              <a:effectLst>
                <a:outerShdw blurRad="38100" dist="38100" dir="2700000" algn="tl">
                  <a:srgbClr val="000000">
                    <a:alpha val="43137"/>
                  </a:srgbClr>
                </a:outerShdw>
              </a:effectLst>
            </a:endParaRPr>
          </a:p>
        </p:txBody>
      </p:sp>
      <p:sp>
        <p:nvSpPr>
          <p:cNvPr id="58370" name="Title 6"/>
          <p:cNvSpPr>
            <a:spLocks noGrp="1"/>
          </p:cNvSpPr>
          <p:nvPr>
            <p:ph type="title"/>
          </p:nvPr>
        </p:nvSpPr>
        <p:spPr/>
        <p:txBody>
          <a:bodyPr>
            <a:normAutofit/>
          </a:bodyPr>
          <a:lstStyle/>
          <a:p>
            <a:r>
              <a:rPr lang="en-US" altLang="en-US" dirty="0" smtClean="0"/>
              <a:t>Learning Check</a:t>
            </a:r>
          </a:p>
        </p:txBody>
      </p:sp>
      <p:sp>
        <p:nvSpPr>
          <p:cNvPr id="5" name="Rectangle 4"/>
          <p:cNvSpPr/>
          <p:nvPr/>
        </p:nvSpPr>
        <p:spPr>
          <a:xfrm>
            <a:off x="5262196" y="6642556"/>
            <a:ext cx="3881804" cy="215444"/>
          </a:xfrm>
          <a:prstGeom prst="rect">
            <a:avLst/>
          </a:prstGeom>
        </p:spPr>
        <p:txBody>
          <a:bodyPr wrap="square">
            <a:spAutoFit/>
          </a:bodyPr>
          <a:lstStyle>
            <a:defPPr>
              <a:defRPr lang="en-US"/>
            </a:defPPr>
            <a:lvl1pPr algn="l" rtl="0" eaLnBrk="0" fontAlgn="base" hangingPunct="0">
              <a:spcBef>
                <a:spcPct val="0"/>
              </a:spcBef>
              <a:spcAft>
                <a:spcPct val="0"/>
              </a:spcAft>
              <a:defRPr kern="1200">
                <a:solidFill>
                  <a:schemeClr val="tx1"/>
                </a:solidFill>
                <a:latin typeface="Arial" charset="0"/>
                <a:ea typeface="ＭＳ Ｐゴシック" charset="-128"/>
                <a:cs typeface="+mn-cs"/>
              </a:defRPr>
            </a:lvl1pPr>
            <a:lvl2pPr marL="457200" algn="l" rtl="0" eaLnBrk="0" fontAlgn="base" hangingPunct="0">
              <a:spcBef>
                <a:spcPct val="0"/>
              </a:spcBef>
              <a:spcAft>
                <a:spcPct val="0"/>
              </a:spcAft>
              <a:defRPr kern="1200">
                <a:solidFill>
                  <a:schemeClr val="tx1"/>
                </a:solidFill>
                <a:latin typeface="Arial" charset="0"/>
                <a:ea typeface="ＭＳ Ｐゴシック" charset="-128"/>
                <a:cs typeface="+mn-cs"/>
              </a:defRPr>
            </a:lvl2pPr>
            <a:lvl3pPr marL="914400" algn="l" rtl="0" eaLnBrk="0" fontAlgn="base" hangingPunct="0">
              <a:spcBef>
                <a:spcPct val="0"/>
              </a:spcBef>
              <a:spcAft>
                <a:spcPct val="0"/>
              </a:spcAft>
              <a:defRPr kern="1200">
                <a:solidFill>
                  <a:schemeClr val="tx1"/>
                </a:solidFill>
                <a:latin typeface="Arial" charset="0"/>
                <a:ea typeface="ＭＳ Ｐゴシック" charset="-128"/>
                <a:cs typeface="+mn-cs"/>
              </a:defRPr>
            </a:lvl3pPr>
            <a:lvl4pPr marL="1371600" algn="l" rtl="0" eaLnBrk="0" fontAlgn="base" hangingPunct="0">
              <a:spcBef>
                <a:spcPct val="0"/>
              </a:spcBef>
              <a:spcAft>
                <a:spcPct val="0"/>
              </a:spcAft>
              <a:defRPr kern="1200">
                <a:solidFill>
                  <a:schemeClr val="tx1"/>
                </a:solidFill>
                <a:latin typeface="Arial" charset="0"/>
                <a:ea typeface="ＭＳ Ｐゴシック" charset="-128"/>
                <a:cs typeface="+mn-cs"/>
              </a:defRPr>
            </a:lvl4pPr>
            <a:lvl5pPr marL="1828800" algn="l" rtl="0" eaLnBrk="0" fontAlgn="base" hangingPunct="0">
              <a:spcBef>
                <a:spcPct val="0"/>
              </a:spcBef>
              <a:spcAft>
                <a:spcPct val="0"/>
              </a:spcAft>
              <a:defRPr kern="1200">
                <a:solidFill>
                  <a:schemeClr val="tx1"/>
                </a:solidFill>
                <a:latin typeface="Arial" charset="0"/>
                <a:ea typeface="ＭＳ Ｐゴシック" charset="-128"/>
                <a:cs typeface="+mn-cs"/>
              </a:defRPr>
            </a:lvl5pPr>
            <a:lvl6pPr marL="2286000" algn="l" defTabSz="914400" rtl="0" eaLnBrk="1" latinLnBrk="0" hangingPunct="1">
              <a:defRPr kern="1200">
                <a:solidFill>
                  <a:schemeClr val="tx1"/>
                </a:solidFill>
                <a:latin typeface="Arial" charset="0"/>
                <a:ea typeface="ＭＳ Ｐゴシック" charset="-128"/>
                <a:cs typeface="+mn-cs"/>
              </a:defRPr>
            </a:lvl6pPr>
            <a:lvl7pPr marL="2743200" algn="l" defTabSz="914400" rtl="0" eaLnBrk="1" latinLnBrk="0" hangingPunct="1">
              <a:defRPr kern="1200">
                <a:solidFill>
                  <a:schemeClr val="tx1"/>
                </a:solidFill>
                <a:latin typeface="Arial" charset="0"/>
                <a:ea typeface="ＭＳ Ｐゴシック" charset="-128"/>
                <a:cs typeface="+mn-cs"/>
              </a:defRPr>
            </a:lvl7pPr>
            <a:lvl8pPr marL="3200400" algn="l" defTabSz="914400" rtl="0" eaLnBrk="1" latinLnBrk="0" hangingPunct="1">
              <a:defRPr kern="1200">
                <a:solidFill>
                  <a:schemeClr val="tx1"/>
                </a:solidFill>
                <a:latin typeface="Arial" charset="0"/>
                <a:ea typeface="ＭＳ Ｐゴシック" charset="-128"/>
                <a:cs typeface="+mn-cs"/>
              </a:defRPr>
            </a:lvl8pPr>
            <a:lvl9pPr marL="3657600" algn="l" defTabSz="914400" rtl="0" eaLnBrk="1" latinLnBrk="0" hangingPunct="1">
              <a:defRPr kern="1200">
                <a:solidFill>
                  <a:schemeClr val="tx1"/>
                </a:solidFill>
                <a:latin typeface="Arial" charset="0"/>
                <a:ea typeface="ＭＳ Ｐゴシック" charset="-128"/>
                <a:cs typeface="+mn-cs"/>
              </a:defRPr>
            </a:lvl9pPr>
          </a:lstStyle>
          <a:p>
            <a:pPr algn="r"/>
            <a:r>
              <a:rPr lang="en-US" sz="800" kern="1200" dirty="0" smtClean="0">
                <a:solidFill>
                  <a:schemeClr val="tx1">
                    <a:lumMod val="65000"/>
                    <a:lumOff val="35000"/>
                  </a:schemeClr>
                </a:solidFill>
                <a:effectLst/>
                <a:latin typeface="Lucida Sans"/>
                <a:ea typeface="ＭＳ Ｐゴシック" charset="-128"/>
                <a:cs typeface="+mn-cs"/>
              </a:rPr>
              <a:t>Training Module 3, CSIRT Operation, Version 2, © 2016 FIRST</a:t>
            </a:r>
            <a:endParaRPr lang="en-US" sz="800" kern="1200" dirty="0">
              <a:solidFill>
                <a:schemeClr val="tx1">
                  <a:lumMod val="65000"/>
                  <a:lumOff val="35000"/>
                </a:schemeClr>
              </a:solidFill>
              <a:effectLst/>
              <a:latin typeface="Lucida Sans"/>
              <a:ea typeface="ＭＳ Ｐゴシック" charset="-128"/>
              <a:cs typeface="+mn-cs"/>
            </a:endParaRPr>
          </a:p>
        </p:txBody>
      </p:sp>
    </p:spTree>
    <p:extLst>
      <p:ext uri="{BB962C8B-B14F-4D97-AF65-F5344CB8AC3E}">
        <p14:creationId xmlns:p14="http://schemas.microsoft.com/office/powerpoint/2010/main" val="3652466957"/>
      </p:ext>
    </p:extLst>
  </p:cSld>
  <p:clrMapOvr>
    <a:masterClrMapping/>
  </p:clrMapOvr>
  <p:transition spd="med">
    <p:fade/>
  </p:transition>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922719903"/>
      </p:ext>
    </p:extLst>
  </p:cSld>
  <p:clrMapOvr>
    <a:masterClrMapping/>
  </p:clrMapOvr>
  <p:transition spd="med">
    <p:fad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6"/>
          <p:cNvSpPr>
            <a:spLocks noGrp="1"/>
          </p:cNvSpPr>
          <p:nvPr>
            <p:ph type="title"/>
          </p:nvPr>
        </p:nvSpPr>
        <p:spPr/>
        <p:txBody>
          <a:bodyPr>
            <a:normAutofit fontScale="90000"/>
          </a:bodyPr>
          <a:lstStyle/>
          <a:p>
            <a:r>
              <a:rPr lang="en-US" altLang="en-US" dirty="0" smtClean="0"/>
              <a:t>Incident Management Processes</a:t>
            </a:r>
          </a:p>
        </p:txBody>
      </p:sp>
      <p:grpSp>
        <p:nvGrpSpPr>
          <p:cNvPr id="12" name="Group 11"/>
          <p:cNvGrpSpPr/>
          <p:nvPr/>
        </p:nvGrpSpPr>
        <p:grpSpPr>
          <a:xfrm>
            <a:off x="1813213" y="980902"/>
            <a:ext cx="5517573" cy="5437216"/>
            <a:chOff x="1619250" y="857250"/>
            <a:chExt cx="5810250" cy="5810250"/>
          </a:xfrm>
        </p:grpSpPr>
        <p:sp>
          <p:nvSpPr>
            <p:cNvPr id="13" name="Oval 12"/>
            <p:cNvSpPr/>
            <p:nvPr/>
          </p:nvSpPr>
          <p:spPr>
            <a:xfrm>
              <a:off x="1619250" y="857250"/>
              <a:ext cx="5810250" cy="5810250"/>
            </a:xfrm>
            <a:prstGeom prst="ellipse">
              <a:avLst/>
            </a:prstGeom>
            <a:solidFill>
              <a:srgbClr val="42C000"/>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endParaRPr lang="en-US" dirty="0"/>
            </a:p>
          </p:txBody>
        </p:sp>
        <p:sp>
          <p:nvSpPr>
            <p:cNvPr id="15" name="Oval 14"/>
            <p:cNvSpPr/>
            <p:nvPr/>
          </p:nvSpPr>
          <p:spPr>
            <a:xfrm>
              <a:off x="3305175" y="2409825"/>
              <a:ext cx="2438400" cy="24384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TextBox 16"/>
            <p:cNvSpPr txBox="1"/>
            <p:nvPr/>
          </p:nvSpPr>
          <p:spPr bwMode="auto">
            <a:xfrm>
              <a:off x="4097815" y="1411765"/>
              <a:ext cx="1645760" cy="646331"/>
            </a:xfrm>
            <a:prstGeom prst="rect">
              <a:avLst/>
            </a:prstGeom>
            <a:noFill/>
            <a:ln w="9525">
              <a:noFill/>
              <a:miter lim="800000"/>
              <a:headEnd/>
              <a:tailEnd/>
            </a:ln>
          </p:spPr>
          <p:txBody>
            <a:bodyPr vert="horz" wrap="square" lIns="91440" tIns="45720" rIns="91440" bIns="45720" numCol="1" rtlCol="0" anchor="b" anchorCtr="0" compatLnSpc="1">
              <a:prstTxWarp prst="textNoShape">
                <a:avLst/>
              </a:prstTxWarp>
              <a:spAutoFit/>
            </a:bodyPr>
            <a:lstStyle>
              <a:defPPr>
                <a:defRPr lang="en-US"/>
              </a:defPPr>
              <a:lvl1pPr indent="-114300">
                <a:defRPr>
                  <a:solidFill>
                    <a:srgbClr val="EB8325"/>
                  </a:solidFill>
                  <a:latin typeface="Lucida Sans" panose="020B0602030504020204" pitchFamily="34" charset="0"/>
                  <a:ea typeface="Lucida Sans" panose="020B0602030504020204" pitchFamily="34" charset="0"/>
                  <a:cs typeface="Lucida Sans" panose="020B0602030504020204" pitchFamily="34" charset="0"/>
                </a:defRPr>
              </a:lvl1pPr>
            </a:lstStyle>
            <a:p>
              <a:pPr marL="400050" indent="-342900">
                <a:buFont typeface="+mj-lt"/>
                <a:buAutoNum type="arabicPeriod"/>
              </a:pPr>
              <a:r>
                <a:rPr lang="en-US" dirty="0">
                  <a:solidFill>
                    <a:schemeClr val="accent2">
                      <a:lumMod val="50000"/>
                    </a:schemeClr>
                  </a:solidFill>
                </a:rPr>
                <a:t>Plan and p</a:t>
              </a:r>
              <a:r>
                <a:rPr lang="en-US" dirty="0" smtClean="0">
                  <a:solidFill>
                    <a:schemeClr val="accent2">
                      <a:lumMod val="50000"/>
                    </a:schemeClr>
                  </a:solidFill>
                </a:rPr>
                <a:t>repare</a:t>
              </a:r>
              <a:endParaRPr lang="en-US" dirty="0">
                <a:solidFill>
                  <a:schemeClr val="accent2">
                    <a:lumMod val="50000"/>
                  </a:schemeClr>
                </a:solidFill>
              </a:endParaRPr>
            </a:p>
          </p:txBody>
        </p:sp>
        <p:sp>
          <p:nvSpPr>
            <p:cNvPr id="18" name="TextBox 17"/>
            <p:cNvSpPr txBox="1"/>
            <p:nvPr/>
          </p:nvSpPr>
          <p:spPr bwMode="auto">
            <a:xfrm>
              <a:off x="5379646" y="4367040"/>
              <a:ext cx="1706954" cy="1200329"/>
            </a:xfrm>
            <a:prstGeom prst="rect">
              <a:avLst/>
            </a:prstGeom>
            <a:noFill/>
            <a:ln w="9525">
              <a:noFill/>
              <a:miter lim="800000"/>
              <a:headEnd/>
              <a:tailEnd/>
            </a:ln>
          </p:spPr>
          <p:txBody>
            <a:bodyPr vert="horz" wrap="square" lIns="91440" tIns="45720" rIns="91440" bIns="45720" numCol="1" rtlCol="0" anchor="b" anchorCtr="0" compatLnSpc="1">
              <a:prstTxWarp prst="textNoShape">
                <a:avLst/>
              </a:prstTxWarp>
              <a:spAutoFit/>
            </a:bodyPr>
            <a:lstStyle>
              <a:defPPr>
                <a:defRPr lang="en-US"/>
              </a:defPPr>
              <a:lvl1pPr indent="-114300">
                <a:defRPr>
                  <a:solidFill>
                    <a:srgbClr val="EB8325"/>
                  </a:solidFill>
                  <a:latin typeface="Lucida Sans" panose="020B0602030504020204" pitchFamily="34" charset="0"/>
                  <a:ea typeface="Lucida Sans" panose="020B0602030504020204" pitchFamily="34" charset="0"/>
                  <a:cs typeface="Lucida Sans" panose="020B0602030504020204" pitchFamily="34" charset="0"/>
                </a:defRPr>
              </a:lvl1pPr>
            </a:lstStyle>
            <a:p>
              <a:pPr marL="400050" indent="-342900">
                <a:buFont typeface="+mj-lt"/>
                <a:buAutoNum type="arabicPeriod" startAt="2"/>
              </a:pPr>
              <a:r>
                <a:rPr lang="en-US" altLang="en-US" dirty="0" smtClean="0">
                  <a:solidFill>
                    <a:schemeClr val="accent2">
                      <a:lumMod val="50000"/>
                    </a:schemeClr>
                  </a:solidFill>
                </a:rPr>
                <a:t>Detect</a:t>
              </a:r>
            </a:p>
            <a:p>
              <a:pPr marL="400050" indent="-342900">
                <a:buFont typeface="+mj-lt"/>
                <a:buAutoNum type="arabicPeriod" startAt="2"/>
              </a:pPr>
              <a:r>
                <a:rPr lang="en-US" altLang="en-US" dirty="0" smtClean="0">
                  <a:solidFill>
                    <a:schemeClr val="accent2">
                      <a:lumMod val="50000"/>
                    </a:schemeClr>
                  </a:solidFill>
                </a:rPr>
                <a:t>Triage</a:t>
              </a:r>
              <a:endParaRPr lang="en-US" altLang="en-US" dirty="0">
                <a:solidFill>
                  <a:schemeClr val="accent2">
                    <a:lumMod val="50000"/>
                  </a:schemeClr>
                </a:solidFill>
              </a:endParaRPr>
            </a:p>
            <a:p>
              <a:pPr marL="400050" indent="-342900">
                <a:buFont typeface="+mj-lt"/>
                <a:buAutoNum type="arabicPeriod" startAt="2"/>
              </a:pPr>
              <a:r>
                <a:rPr lang="en-US" altLang="en-US" dirty="0">
                  <a:solidFill>
                    <a:schemeClr val="accent2">
                      <a:lumMod val="50000"/>
                    </a:schemeClr>
                  </a:solidFill>
                </a:rPr>
                <a:t>Analyze</a:t>
              </a:r>
            </a:p>
            <a:p>
              <a:pPr marL="400050" indent="-342900">
                <a:buFont typeface="+mj-lt"/>
                <a:buAutoNum type="arabicPeriod" startAt="2"/>
              </a:pPr>
              <a:r>
                <a:rPr lang="en-US" altLang="en-US" dirty="0">
                  <a:solidFill>
                    <a:schemeClr val="accent2">
                      <a:lumMod val="50000"/>
                    </a:schemeClr>
                  </a:solidFill>
                </a:rPr>
                <a:t>Respond</a:t>
              </a:r>
            </a:p>
          </p:txBody>
        </p:sp>
        <p:sp>
          <p:nvSpPr>
            <p:cNvPr id="21" name="TextBox 20"/>
            <p:cNvSpPr txBox="1"/>
            <p:nvPr/>
          </p:nvSpPr>
          <p:spPr bwMode="auto">
            <a:xfrm>
              <a:off x="1682724" y="3271222"/>
              <a:ext cx="2059873" cy="1969770"/>
            </a:xfrm>
            <a:prstGeom prst="rect">
              <a:avLst/>
            </a:prstGeom>
            <a:noFill/>
            <a:ln w="9525">
              <a:noFill/>
              <a:miter lim="800000"/>
              <a:headEnd/>
              <a:tailEnd/>
            </a:ln>
          </p:spPr>
          <p:txBody>
            <a:bodyPr vert="horz" wrap="square" lIns="91440" tIns="45720" rIns="91440" bIns="45720" numCol="1" rtlCol="0" anchor="b" anchorCtr="0" compatLnSpc="1">
              <a:prstTxWarp prst="textNoShape">
                <a:avLst/>
              </a:prstTxWarp>
              <a:spAutoFit/>
            </a:bodyPr>
            <a:lstStyle/>
            <a:p>
              <a:pPr marL="400050" indent="-342900">
                <a:buFont typeface="+mj-lt"/>
                <a:buAutoNum type="arabicPeriod" startAt="6"/>
                <a:defRPr/>
              </a:pPr>
              <a:r>
                <a:rPr lang="en-US" altLang="en-US" dirty="0">
                  <a:solidFill>
                    <a:schemeClr val="accent2">
                      <a:lumMod val="50000"/>
                    </a:schemeClr>
                  </a:solidFill>
                  <a:latin typeface="Lucida Sans" panose="020B0602030504020204" pitchFamily="34" charset="0"/>
                  <a:ea typeface="Lucida Sans" panose="020B0602030504020204" pitchFamily="34" charset="0"/>
                  <a:cs typeface="Lucida Sans" panose="020B0602030504020204" pitchFamily="34" charset="0"/>
                </a:rPr>
                <a:t>Conduct </a:t>
              </a:r>
              <a:br>
                <a:rPr lang="en-US" altLang="en-US" dirty="0">
                  <a:solidFill>
                    <a:schemeClr val="accent2">
                      <a:lumMod val="50000"/>
                    </a:schemeClr>
                  </a:solidFill>
                  <a:latin typeface="Lucida Sans" panose="020B0602030504020204" pitchFamily="34" charset="0"/>
                  <a:ea typeface="Lucida Sans" panose="020B0602030504020204" pitchFamily="34" charset="0"/>
                  <a:cs typeface="Lucida Sans" panose="020B0602030504020204" pitchFamily="34" charset="0"/>
                </a:rPr>
              </a:br>
              <a:r>
                <a:rPr lang="en-US" altLang="en-US" dirty="0" smtClean="0">
                  <a:solidFill>
                    <a:schemeClr val="accent2">
                      <a:lumMod val="50000"/>
                    </a:schemeClr>
                  </a:solidFill>
                  <a:latin typeface="Lucida Sans" panose="020B0602030504020204" pitchFamily="34" charset="0"/>
                  <a:ea typeface="Lucida Sans" panose="020B0602030504020204" pitchFamily="34" charset="0"/>
                  <a:cs typeface="Lucida Sans" panose="020B0602030504020204" pitchFamily="34" charset="0"/>
                </a:rPr>
                <a:t>post-</a:t>
              </a:r>
              <a:br>
                <a:rPr lang="en-US" altLang="en-US" dirty="0" smtClean="0">
                  <a:solidFill>
                    <a:schemeClr val="accent2">
                      <a:lumMod val="50000"/>
                    </a:schemeClr>
                  </a:solidFill>
                  <a:latin typeface="Lucida Sans" panose="020B0602030504020204" pitchFamily="34" charset="0"/>
                  <a:ea typeface="Lucida Sans" panose="020B0602030504020204" pitchFamily="34" charset="0"/>
                  <a:cs typeface="Lucida Sans" panose="020B0602030504020204" pitchFamily="34" charset="0"/>
                </a:rPr>
              </a:br>
              <a:r>
                <a:rPr lang="en-US" altLang="en-US" dirty="0" smtClean="0">
                  <a:solidFill>
                    <a:schemeClr val="accent2">
                      <a:lumMod val="50000"/>
                    </a:schemeClr>
                  </a:solidFill>
                  <a:latin typeface="Lucida Sans" panose="020B0602030504020204" pitchFamily="34" charset="0"/>
                  <a:ea typeface="Lucida Sans" panose="020B0602030504020204" pitchFamily="34" charset="0"/>
                  <a:cs typeface="Lucida Sans" panose="020B0602030504020204" pitchFamily="34" charset="0"/>
                </a:rPr>
                <a:t>mortems </a:t>
              </a:r>
              <a:r>
                <a:rPr lang="en-US" altLang="en-US" dirty="0">
                  <a:solidFill>
                    <a:schemeClr val="accent2">
                      <a:lumMod val="50000"/>
                    </a:schemeClr>
                  </a:solidFill>
                  <a:latin typeface="Lucida Sans" panose="020B0602030504020204" pitchFamily="34" charset="0"/>
                  <a:ea typeface="Lucida Sans" panose="020B0602030504020204" pitchFamily="34" charset="0"/>
                  <a:cs typeface="Lucida Sans" panose="020B0602030504020204" pitchFamily="34" charset="0"/>
                </a:rPr>
                <a:t/>
              </a:r>
              <a:br>
                <a:rPr lang="en-US" altLang="en-US" dirty="0">
                  <a:solidFill>
                    <a:schemeClr val="accent2">
                      <a:lumMod val="50000"/>
                    </a:schemeClr>
                  </a:solidFill>
                  <a:latin typeface="Lucida Sans" panose="020B0602030504020204" pitchFamily="34" charset="0"/>
                  <a:ea typeface="Lucida Sans" panose="020B0602030504020204" pitchFamily="34" charset="0"/>
                  <a:cs typeface="Lucida Sans" panose="020B0602030504020204" pitchFamily="34" charset="0"/>
                </a:rPr>
              </a:br>
              <a:r>
                <a:rPr lang="en-US" altLang="en-US" dirty="0">
                  <a:solidFill>
                    <a:schemeClr val="accent2">
                      <a:lumMod val="50000"/>
                    </a:schemeClr>
                  </a:solidFill>
                  <a:latin typeface="Lucida Sans" panose="020B0602030504020204" pitchFamily="34" charset="0"/>
                  <a:ea typeface="Lucida Sans" panose="020B0602030504020204" pitchFamily="34" charset="0"/>
                  <a:cs typeface="Lucida Sans" panose="020B0602030504020204" pitchFamily="34" charset="0"/>
                </a:rPr>
                <a:t>and </a:t>
              </a:r>
              <a:r>
                <a:rPr lang="en-US" altLang="en-US" dirty="0" smtClean="0">
                  <a:solidFill>
                    <a:schemeClr val="accent2">
                      <a:lumMod val="50000"/>
                    </a:schemeClr>
                  </a:solidFill>
                  <a:latin typeface="Lucida Sans" panose="020B0602030504020204" pitchFamily="34" charset="0"/>
                  <a:ea typeface="Lucida Sans" panose="020B0602030504020204" pitchFamily="34" charset="0"/>
                  <a:cs typeface="Lucida Sans" panose="020B0602030504020204" pitchFamily="34" charset="0"/>
                </a:rPr>
                <a:t>lessons     </a:t>
              </a:r>
              <a:r>
                <a:rPr lang="en-US" altLang="en-US" dirty="0">
                  <a:solidFill>
                    <a:schemeClr val="accent2">
                      <a:lumMod val="50000"/>
                    </a:schemeClr>
                  </a:solidFill>
                  <a:latin typeface="Lucida Sans" panose="020B0602030504020204" pitchFamily="34" charset="0"/>
                  <a:ea typeface="Lucida Sans" panose="020B0602030504020204" pitchFamily="34" charset="0"/>
                  <a:cs typeface="Lucida Sans" panose="020B0602030504020204" pitchFamily="34" charset="0"/>
                </a:rPr>
                <a:t/>
              </a:r>
              <a:br>
                <a:rPr lang="en-US" altLang="en-US" dirty="0">
                  <a:solidFill>
                    <a:schemeClr val="accent2">
                      <a:lumMod val="50000"/>
                    </a:schemeClr>
                  </a:solidFill>
                  <a:latin typeface="Lucida Sans" panose="020B0602030504020204" pitchFamily="34" charset="0"/>
                  <a:ea typeface="Lucida Sans" panose="020B0602030504020204" pitchFamily="34" charset="0"/>
                  <a:cs typeface="Lucida Sans" panose="020B0602030504020204" pitchFamily="34" charset="0"/>
                </a:rPr>
              </a:br>
              <a:r>
                <a:rPr lang="en-US" altLang="en-US" dirty="0" smtClean="0">
                  <a:solidFill>
                    <a:schemeClr val="accent2">
                      <a:lumMod val="50000"/>
                    </a:schemeClr>
                  </a:solidFill>
                  <a:latin typeface="Lucida Sans" panose="020B0602030504020204" pitchFamily="34" charset="0"/>
                  <a:ea typeface="Lucida Sans" panose="020B0602030504020204" pitchFamily="34" charset="0"/>
                  <a:cs typeface="Lucida Sans" panose="020B0602030504020204" pitchFamily="34" charset="0"/>
                </a:rPr>
                <a:t>learned sessions</a:t>
              </a:r>
              <a:endParaRPr lang="en-US" altLang="en-US" dirty="0">
                <a:solidFill>
                  <a:schemeClr val="accent2">
                    <a:lumMod val="50000"/>
                  </a:schemeClr>
                </a:solidFill>
                <a:latin typeface="Lucida Sans" panose="020B0602030504020204" pitchFamily="34" charset="0"/>
                <a:ea typeface="Lucida Sans" panose="020B0602030504020204" pitchFamily="34" charset="0"/>
                <a:cs typeface="Lucida Sans" panose="020B0602030504020204" pitchFamily="34" charset="0"/>
              </a:endParaRPr>
            </a:p>
            <a:p>
              <a:pPr marL="0" marR="0" indent="0" algn="l" defTabSz="914400" rtl="0" eaLnBrk="1" fontAlgn="base" latinLnBrk="0" hangingPunct="1">
                <a:lnSpc>
                  <a:spcPct val="100000"/>
                </a:lnSpc>
                <a:spcBef>
                  <a:spcPct val="0"/>
                </a:spcBef>
                <a:spcAft>
                  <a:spcPct val="0"/>
                </a:spcAft>
                <a:buClrTx/>
                <a:buSzTx/>
                <a:buFontTx/>
                <a:buNone/>
                <a:tabLst/>
              </a:pPr>
              <a:endParaRPr kumimoji="0" lang="en-US" sz="1400" b="1" i="0" u="none" strike="noStrike" kern="1200" cap="none" spc="0" normalizeH="0" baseline="0" noProof="0" dirty="0" smtClean="0">
                <a:ln>
                  <a:noFill/>
                </a:ln>
                <a:solidFill>
                  <a:schemeClr val="accent2">
                    <a:lumMod val="50000"/>
                  </a:schemeClr>
                </a:solidFill>
                <a:effectLst/>
                <a:uLnTx/>
                <a:uFillTx/>
                <a:latin typeface="TradeGothic" pitchFamily="50" charset="0"/>
                <a:ea typeface="+mj-ea"/>
                <a:cs typeface="+mj-cs"/>
              </a:endParaRPr>
            </a:p>
          </p:txBody>
        </p:sp>
        <p:sp>
          <p:nvSpPr>
            <p:cNvPr id="22" name="Down Arrow 21"/>
            <p:cNvSpPr/>
            <p:nvPr/>
          </p:nvSpPr>
          <p:spPr>
            <a:xfrm rot="13230447">
              <a:off x="2521182" y="1685273"/>
              <a:ext cx="1190248" cy="757927"/>
            </a:xfrm>
            <a:prstGeom prst="downArrow">
              <a:avLst/>
            </a:prstGeom>
            <a:solidFill>
              <a:srgbClr val="E39517"/>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accent2">
                    <a:lumMod val="50000"/>
                  </a:schemeClr>
                </a:solidFill>
              </a:endParaRPr>
            </a:p>
          </p:txBody>
        </p:sp>
        <p:sp>
          <p:nvSpPr>
            <p:cNvPr id="23" name="Down Arrow 22"/>
            <p:cNvSpPr/>
            <p:nvPr/>
          </p:nvSpPr>
          <p:spPr>
            <a:xfrm rot="20094636">
              <a:off x="5840382" y="2704876"/>
              <a:ext cx="1305124" cy="747008"/>
            </a:xfrm>
            <a:prstGeom prst="downArrow">
              <a:avLst/>
            </a:prstGeom>
            <a:solidFill>
              <a:srgbClr val="E39517"/>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accent2">
                    <a:lumMod val="50000"/>
                  </a:schemeClr>
                </a:solidFill>
              </a:endParaRPr>
            </a:p>
          </p:txBody>
        </p:sp>
        <p:sp>
          <p:nvSpPr>
            <p:cNvPr id="24" name="Down Arrow 23"/>
            <p:cNvSpPr/>
            <p:nvPr/>
          </p:nvSpPr>
          <p:spPr>
            <a:xfrm rot="5926369">
              <a:off x="3347784" y="5310390"/>
              <a:ext cx="1564288" cy="733533"/>
            </a:xfrm>
            <a:prstGeom prst="downArrow">
              <a:avLst/>
            </a:prstGeom>
            <a:solidFill>
              <a:srgbClr val="E39517"/>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accent2">
                    <a:lumMod val="50000"/>
                  </a:schemeClr>
                </a:solidFill>
              </a:endParaRPr>
            </a:p>
          </p:txBody>
        </p:sp>
      </p:grpSp>
    </p:spTree>
    <p:extLst>
      <p:ext uri="{BB962C8B-B14F-4D97-AF65-F5344CB8AC3E}">
        <p14:creationId xmlns:p14="http://schemas.microsoft.com/office/powerpoint/2010/main" val="3821120745"/>
      </p:ext>
    </p:extLst>
  </p:cSld>
  <p:clrMapOvr>
    <a:masterClrMapping/>
  </p:clrMapOvr>
  <p:transition spd="med">
    <p:fade/>
  </p:transition>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p:cNvSpPr>
            <a:spLocks noGrp="1"/>
          </p:cNvSpPr>
          <p:nvPr>
            <p:ph type="title"/>
          </p:nvPr>
        </p:nvSpPr>
        <p:spPr/>
        <p:txBody>
          <a:bodyPr/>
          <a:lstStyle/>
          <a:p>
            <a:r>
              <a:rPr lang="en-US" altLang="en-US" dirty="0" smtClean="0"/>
              <a:t>Section 5: </a:t>
            </a:r>
            <a:br>
              <a:rPr lang="en-US" altLang="en-US" dirty="0" smtClean="0"/>
            </a:br>
            <a:r>
              <a:rPr lang="en-US" altLang="en-US" dirty="0" smtClean="0"/>
              <a:t>Testing, Verifying, and Improving </a:t>
            </a:r>
            <a:br>
              <a:rPr lang="en-US" altLang="en-US" dirty="0" smtClean="0"/>
            </a:br>
            <a:r>
              <a:rPr lang="en-US" altLang="en-US" dirty="0" smtClean="0"/>
              <a:t>Your Process</a:t>
            </a:r>
          </a:p>
        </p:txBody>
      </p:sp>
    </p:spTree>
    <p:extLst>
      <p:ext uri="{BB962C8B-B14F-4D97-AF65-F5344CB8AC3E}">
        <p14:creationId xmlns:p14="http://schemas.microsoft.com/office/powerpoint/2010/main" val="3427171472"/>
      </p:ext>
    </p:extLst>
  </p:cSld>
  <p:clrMapOvr>
    <a:masterClrMapping/>
  </p:clrMapOvr>
  <p:transition spd="med">
    <p:fade/>
  </p:transition>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Title 6"/>
          <p:cNvSpPr>
            <a:spLocks noGrp="1"/>
          </p:cNvSpPr>
          <p:nvPr>
            <p:ph type="title"/>
          </p:nvPr>
        </p:nvSpPr>
        <p:spPr/>
        <p:txBody>
          <a:bodyPr>
            <a:normAutofit fontScale="90000"/>
          </a:bodyPr>
          <a:lstStyle/>
          <a:p>
            <a:r>
              <a:rPr lang="en-US" altLang="en-US" dirty="0" smtClean="0"/>
              <a:t>Ongoing Assessment</a:t>
            </a:r>
          </a:p>
        </p:txBody>
      </p:sp>
      <p:sp>
        <p:nvSpPr>
          <p:cNvPr id="37891" name="Content Placeholder 4"/>
          <p:cNvSpPr>
            <a:spLocks noGrp="1"/>
          </p:cNvSpPr>
          <p:nvPr>
            <p:ph type="body" sz="quarter" idx="10"/>
          </p:nvPr>
        </p:nvSpPr>
        <p:spPr>
          <a:xfrm>
            <a:off x="457201" y="1318437"/>
            <a:ext cx="7617124" cy="4101953"/>
          </a:xfrm>
        </p:spPr>
        <p:txBody>
          <a:bodyPr/>
          <a:lstStyle/>
          <a:p>
            <a:pPr lvl="1">
              <a:buSzTx/>
              <a:defRPr/>
            </a:pPr>
            <a:r>
              <a:rPr lang="en-US" altLang="en-US" dirty="0" smtClean="0">
                <a:latin typeface="Lucida Sans" panose="020B0602030504020204" pitchFamily="34" charset="0"/>
                <a:ea typeface="Lucida Sans" panose="020B0602030504020204" pitchFamily="34" charset="0"/>
                <a:cs typeface="Lucida Sans" panose="020B0602030504020204" pitchFamily="34" charset="0"/>
              </a:rPr>
              <a:t>Schedule </a:t>
            </a:r>
            <a:r>
              <a:rPr lang="en-US" altLang="en-US" dirty="0">
                <a:latin typeface="Lucida Sans" panose="020B0602030504020204" pitchFamily="34" charset="0"/>
                <a:ea typeface="Lucida Sans" panose="020B0602030504020204" pitchFamily="34" charset="0"/>
                <a:cs typeface="Lucida Sans" panose="020B0602030504020204" pitchFamily="34" charset="0"/>
              </a:rPr>
              <a:t>regular checking and testing of </a:t>
            </a:r>
            <a:r>
              <a:rPr lang="en-US" altLang="en-US" dirty="0" smtClean="0">
                <a:latin typeface="Lucida Sans" panose="020B0602030504020204" pitchFamily="34" charset="0"/>
                <a:ea typeface="Lucida Sans" panose="020B0602030504020204" pitchFamily="34" charset="0"/>
                <a:cs typeface="Lucida Sans" panose="020B0602030504020204" pitchFamily="34" charset="0"/>
              </a:rPr>
              <a:t>information </a:t>
            </a:r>
            <a:r>
              <a:rPr lang="en-US" altLang="en-US" dirty="0">
                <a:latin typeface="Lucida Sans" panose="020B0602030504020204" pitchFamily="34" charset="0"/>
                <a:ea typeface="Lucida Sans" panose="020B0602030504020204" pitchFamily="34" charset="0"/>
                <a:cs typeface="Lucida Sans" panose="020B0602030504020204" pitchFamily="34" charset="0"/>
              </a:rPr>
              <a:t>security incident management processes and </a:t>
            </a:r>
            <a:r>
              <a:rPr lang="en-US" altLang="en-US" dirty="0" smtClean="0">
                <a:latin typeface="Lucida Sans" panose="020B0602030504020204" pitchFamily="34" charset="0"/>
                <a:ea typeface="Lucida Sans" panose="020B0602030504020204" pitchFamily="34" charset="0"/>
                <a:cs typeface="Lucida Sans" panose="020B0602030504020204" pitchFamily="34" charset="0"/>
              </a:rPr>
              <a:t>procedures to highlight potential flaws and problems that can arise during the management of information security events, incidents, and vulnerabilities</a:t>
            </a:r>
            <a:endParaRPr lang="en-US" altLang="en-US" dirty="0">
              <a:latin typeface="Lucida Sans" panose="020B0602030504020204" pitchFamily="34" charset="0"/>
              <a:ea typeface="Lucida Sans" panose="020B0602030504020204" pitchFamily="34" charset="0"/>
              <a:cs typeface="Lucida Sans" panose="020B0602030504020204" pitchFamily="34" charset="0"/>
            </a:endParaRPr>
          </a:p>
        </p:txBody>
      </p:sp>
      <p:sp>
        <p:nvSpPr>
          <p:cNvPr id="11" name="Content Placeholder 4"/>
          <p:cNvSpPr txBox="1">
            <a:spLocks/>
          </p:cNvSpPr>
          <p:nvPr/>
        </p:nvSpPr>
        <p:spPr bwMode="auto">
          <a:xfrm>
            <a:off x="4123421" y="3181745"/>
            <a:ext cx="4589253" cy="32018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l" rtl="0" eaLnBrk="0" fontAlgn="base" hangingPunct="0">
              <a:lnSpc>
                <a:spcPct val="114000"/>
              </a:lnSpc>
              <a:spcBef>
                <a:spcPct val="20000"/>
              </a:spcBef>
              <a:spcAft>
                <a:spcPct val="0"/>
              </a:spcAft>
              <a:buClr>
                <a:srgbClr val="F38127"/>
              </a:buClr>
              <a:buSzPct val="100000"/>
              <a:buFont typeface="Arial" pitchFamily="34" charset="0"/>
              <a:buNone/>
              <a:defRPr sz="2000" kern="1200" baseline="0">
                <a:solidFill>
                  <a:schemeClr val="tx1"/>
                </a:solidFill>
                <a:latin typeface="Lucida Sans" panose="020B0602040502020204" pitchFamily="34" charset="0"/>
                <a:ea typeface="Lucida Sans" panose="020B0602040502020204" pitchFamily="34" charset="0"/>
                <a:cs typeface="Lucida Sans" panose="020B0602040502020204" pitchFamily="34" charset="0"/>
              </a:defRPr>
            </a:lvl1pPr>
            <a:lvl2pPr marL="685800" indent="-342900" algn="l" rtl="0" eaLnBrk="0" fontAlgn="base" hangingPunct="0">
              <a:lnSpc>
                <a:spcPct val="114000"/>
              </a:lnSpc>
              <a:spcBef>
                <a:spcPct val="20000"/>
              </a:spcBef>
              <a:spcAft>
                <a:spcPct val="0"/>
              </a:spcAft>
              <a:buClr>
                <a:schemeClr val="tx1"/>
              </a:buClr>
              <a:buSzPct val="100000"/>
              <a:buFont typeface="Arial" panose="020B0604020202020204" pitchFamily="34" charset="0"/>
              <a:buChar char="•"/>
              <a:defRPr sz="2000" kern="1200" baseline="0">
                <a:solidFill>
                  <a:schemeClr val="tx1"/>
                </a:solidFill>
                <a:latin typeface="Lucida Sans" panose="020B0602040502020204" pitchFamily="34" charset="0"/>
                <a:ea typeface="Lucida Sans" panose="020B0602040502020204" pitchFamily="34" charset="0"/>
                <a:cs typeface="Lucida Sans" panose="020B0602040502020204" pitchFamily="34" charset="0"/>
              </a:defRPr>
            </a:lvl2pPr>
            <a:lvl3pPr marL="1143000" indent="-400050" algn="l" rtl="0" eaLnBrk="0" fontAlgn="base" hangingPunct="0">
              <a:lnSpc>
                <a:spcPct val="114000"/>
              </a:lnSpc>
              <a:spcBef>
                <a:spcPct val="20000"/>
              </a:spcBef>
              <a:spcAft>
                <a:spcPct val="0"/>
              </a:spcAft>
              <a:buClr>
                <a:schemeClr val="tx1"/>
              </a:buClr>
              <a:buSzPct val="100000"/>
              <a:buFont typeface="Aharoni" panose="02010803020104030203" pitchFamily="2" charset="-79"/>
              <a:buChar char="—"/>
              <a:defRPr sz="2000" kern="1200" baseline="0">
                <a:solidFill>
                  <a:schemeClr val="tx1"/>
                </a:solidFill>
                <a:latin typeface="Lucida Sans" panose="020B0602040502020204" pitchFamily="34" charset="0"/>
                <a:ea typeface="Lucida Sans" panose="020B0602040502020204" pitchFamily="34" charset="0"/>
                <a:cs typeface="Lucida Sans" panose="020B0602040502020204" pitchFamily="34" charset="0"/>
              </a:defRPr>
            </a:lvl3pPr>
            <a:lvl4pPr marL="1485900" indent="-285750" algn="l" rtl="0" eaLnBrk="0" fontAlgn="base" hangingPunct="0">
              <a:lnSpc>
                <a:spcPct val="114000"/>
              </a:lnSpc>
              <a:spcBef>
                <a:spcPct val="20000"/>
              </a:spcBef>
              <a:spcAft>
                <a:spcPct val="0"/>
              </a:spcAft>
              <a:buClr>
                <a:schemeClr val="tx1"/>
              </a:buClr>
              <a:buSzPct val="100000"/>
              <a:buFont typeface="Arial" panose="020B0604020202020204" pitchFamily="34" charset="0"/>
              <a:buChar char="•"/>
              <a:defRPr sz="2000" kern="1200" baseline="0">
                <a:solidFill>
                  <a:schemeClr val="tx1"/>
                </a:solidFill>
                <a:latin typeface="Lucida Sans" panose="020B0602040502020204" pitchFamily="34" charset="0"/>
                <a:ea typeface="Arial" pitchFamily="-109" charset="0"/>
                <a:cs typeface="Lucida Sans" panose="020B0602040502020204" pitchFamily="34" charset="0"/>
              </a:defRPr>
            </a:lvl4pPr>
            <a:lvl5pPr marL="1433513" indent="-234950" algn="l" rtl="0" eaLnBrk="0" fontAlgn="base" hangingPunct="0">
              <a:lnSpc>
                <a:spcPct val="114000"/>
              </a:lnSpc>
              <a:spcBef>
                <a:spcPct val="20000"/>
              </a:spcBef>
              <a:spcAft>
                <a:spcPct val="0"/>
              </a:spcAft>
              <a:buClr>
                <a:schemeClr val="tx1">
                  <a:lumMod val="65000"/>
                  <a:lumOff val="35000"/>
                </a:schemeClr>
              </a:buClr>
              <a:buSzPct val="100000"/>
              <a:buFont typeface="Arial" charset="0"/>
              <a:buChar char="–"/>
              <a:defRPr sz="2400" kern="1200" baseline="0">
                <a:solidFill>
                  <a:srgbClr val="005596"/>
                </a:solidFill>
                <a:latin typeface="Aharoni" panose="02010803020104030203" pitchFamily="2" charset="-79"/>
                <a:ea typeface="Arial" pitchFamily="-109" charset="0"/>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lvl="1">
              <a:buSzTx/>
              <a:defRPr/>
            </a:pPr>
            <a:r>
              <a:rPr lang="en-US" altLang="en-US" dirty="0">
                <a:latin typeface="Lucida Sans" panose="020B0602030504020204" pitchFamily="34" charset="0"/>
                <a:ea typeface="Lucida Sans" panose="020B0602030504020204" pitchFamily="34" charset="0"/>
                <a:cs typeface="Lucida Sans" panose="020B0602030504020204" pitchFamily="34" charset="0"/>
              </a:rPr>
              <a:t>Treat your </a:t>
            </a:r>
            <a:r>
              <a:rPr lang="en-US" altLang="en-US" dirty="0" smtClean="0">
                <a:latin typeface="Lucida Sans" panose="020B0602030504020204" pitchFamily="34" charset="0"/>
                <a:ea typeface="Lucida Sans" panose="020B0602030504020204" pitchFamily="34" charset="0"/>
                <a:cs typeface="Lucida Sans" panose="020B0602030504020204" pitchFamily="34" charset="0"/>
              </a:rPr>
              <a:t>CSIRT </a:t>
            </a:r>
            <a:r>
              <a:rPr lang="en-US" altLang="en-US" dirty="0">
                <a:latin typeface="Lucida Sans" panose="020B0602030504020204" pitchFamily="34" charset="0"/>
                <a:ea typeface="Lucida Sans" panose="020B0602030504020204" pitchFamily="34" charset="0"/>
                <a:cs typeface="Lucida Sans" panose="020B0602030504020204" pitchFamily="34" charset="0"/>
              </a:rPr>
              <a:t>similar to a city emergency response </a:t>
            </a:r>
            <a:r>
              <a:rPr lang="en-US" altLang="en-US" dirty="0" smtClean="0">
                <a:latin typeface="Lucida Sans" panose="020B0602030504020204" pitchFamily="34" charset="0"/>
                <a:ea typeface="Lucida Sans" panose="020B0602030504020204" pitchFamily="34" charset="0"/>
                <a:cs typeface="Lucida Sans" panose="020B0602030504020204" pitchFamily="34" charset="0"/>
              </a:rPr>
              <a:t>team</a:t>
            </a:r>
            <a:endParaRPr lang="en-US" altLang="en-US" dirty="0">
              <a:latin typeface="Lucida Sans" panose="020B0602030504020204" pitchFamily="34" charset="0"/>
              <a:ea typeface="Lucida Sans" panose="020B0602030504020204" pitchFamily="34" charset="0"/>
              <a:cs typeface="Lucida Sans" panose="020B0602030504020204" pitchFamily="34" charset="0"/>
            </a:endParaRPr>
          </a:p>
          <a:p>
            <a:pPr lvl="1">
              <a:buSzTx/>
              <a:defRPr/>
            </a:pPr>
            <a:r>
              <a:rPr lang="en-US" altLang="en-US" dirty="0" smtClean="0">
                <a:latin typeface="Lucida Sans" panose="020B0602030504020204" pitchFamily="34" charset="0"/>
                <a:ea typeface="Lucida Sans" panose="020B0602030504020204" pitchFamily="34" charset="0"/>
                <a:cs typeface="Lucida Sans" panose="020B0602030504020204" pitchFamily="34" charset="0"/>
              </a:rPr>
              <a:t>Foster </a:t>
            </a:r>
            <a:r>
              <a:rPr lang="en-US" altLang="en-US" dirty="0">
                <a:latin typeface="Lucida Sans" panose="020B0602030504020204" pitchFamily="34" charset="0"/>
                <a:ea typeface="Lucida Sans" panose="020B0602030504020204" pitchFamily="34" charset="0"/>
                <a:cs typeface="Lucida Sans" panose="020B0602030504020204" pitchFamily="34" charset="0"/>
              </a:rPr>
              <a:t>smooth and effective communications between other teams, internally and </a:t>
            </a:r>
            <a:r>
              <a:rPr lang="en-US" altLang="en-US" dirty="0" smtClean="0">
                <a:latin typeface="Lucida Sans" panose="020B0602030504020204" pitchFamily="34" charset="0"/>
                <a:ea typeface="Lucida Sans" panose="020B0602030504020204" pitchFamily="34" charset="0"/>
                <a:cs typeface="Lucida Sans" panose="020B0602030504020204" pitchFamily="34" charset="0"/>
              </a:rPr>
              <a:t>externally</a:t>
            </a:r>
            <a:endParaRPr lang="en-US" altLang="en-US" dirty="0">
              <a:latin typeface="Lucida Sans" panose="020B0602030504020204" pitchFamily="34" charset="0"/>
              <a:ea typeface="Lucida Sans" panose="020B0602030504020204" pitchFamily="34" charset="0"/>
              <a:cs typeface="Lucida Sans" panose="020B0602030504020204" pitchFamily="34" charset="0"/>
            </a:endParaRPr>
          </a:p>
        </p:txBody>
      </p:sp>
      <p:pic>
        <p:nvPicPr>
          <p:cNvPr id="2" name="Picture 1"/>
          <p:cNvPicPr>
            <a:picLocks noChangeAspect="1"/>
          </p:cNvPicPr>
          <p:nvPr/>
        </p:nvPicPr>
        <p:blipFill>
          <a:blip r:embed="rId3"/>
          <a:stretch>
            <a:fillRect/>
          </a:stretch>
        </p:blipFill>
        <p:spPr>
          <a:xfrm>
            <a:off x="641620" y="2745959"/>
            <a:ext cx="3810000" cy="3810000"/>
          </a:xfrm>
          <a:prstGeom prst="rect">
            <a:avLst/>
          </a:prstGeom>
        </p:spPr>
      </p:pic>
    </p:spTree>
    <p:extLst>
      <p:ext uri="{BB962C8B-B14F-4D97-AF65-F5344CB8AC3E}">
        <p14:creationId xmlns:p14="http://schemas.microsoft.com/office/powerpoint/2010/main" val="1363017187"/>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animEffect transition="in" filter="fade">
                                      <p:cBhvr>
                                        <p:cTn id="7" dur="500"/>
                                        <p:tgtEl>
                                          <p:spTgt spid="11">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1">
                                            <p:txEl>
                                              <p:pRg st="1" end="1"/>
                                            </p:txEl>
                                          </p:spTgt>
                                        </p:tgtEl>
                                        <p:attrNameLst>
                                          <p:attrName>style.visibility</p:attrName>
                                        </p:attrNameLst>
                                      </p:cBhvr>
                                      <p:to>
                                        <p:strVal val="visible"/>
                                      </p:to>
                                    </p:set>
                                    <p:animEffect transition="in" filter="fade">
                                      <p:cBhvr>
                                        <p:cTn id="12" dur="500"/>
                                        <p:tgtEl>
                                          <p:spTgt spid="11">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Title 6"/>
          <p:cNvSpPr>
            <a:spLocks noGrp="1"/>
          </p:cNvSpPr>
          <p:nvPr>
            <p:ph type="title"/>
          </p:nvPr>
        </p:nvSpPr>
        <p:spPr/>
        <p:txBody>
          <a:bodyPr>
            <a:normAutofit fontScale="90000"/>
          </a:bodyPr>
          <a:lstStyle/>
          <a:p>
            <a:r>
              <a:rPr lang="en-US" altLang="en-US" dirty="0" smtClean="0"/>
              <a:t>Ongoing Assessment</a:t>
            </a:r>
          </a:p>
        </p:txBody>
      </p:sp>
      <p:sp>
        <p:nvSpPr>
          <p:cNvPr id="37891" name="Content Placeholder 4"/>
          <p:cNvSpPr>
            <a:spLocks noGrp="1"/>
          </p:cNvSpPr>
          <p:nvPr>
            <p:ph type="body" sz="quarter" idx="10"/>
          </p:nvPr>
        </p:nvSpPr>
        <p:spPr>
          <a:xfrm>
            <a:off x="457201" y="1318437"/>
            <a:ext cx="7617124" cy="4101953"/>
          </a:xfrm>
        </p:spPr>
        <p:txBody>
          <a:bodyPr/>
          <a:lstStyle/>
          <a:p>
            <a:pPr lvl="1">
              <a:buSzTx/>
              <a:defRPr/>
            </a:pPr>
            <a:r>
              <a:rPr lang="en-US" altLang="en-US" dirty="0" smtClean="0">
                <a:latin typeface="Lucida Sans" panose="020B0602030504020204" pitchFamily="34" charset="0"/>
                <a:ea typeface="Lucida Sans" panose="020B0602030504020204" pitchFamily="34" charset="0"/>
                <a:cs typeface="Lucida Sans" panose="020B0602030504020204" pitchFamily="34" charset="0"/>
              </a:rPr>
              <a:t>Check </a:t>
            </a:r>
            <a:r>
              <a:rPr lang="en-US" altLang="en-US" dirty="0">
                <a:latin typeface="Lucida Sans" panose="020B0602030504020204" pitchFamily="34" charset="0"/>
                <a:ea typeface="Lucida Sans" panose="020B0602030504020204" pitchFamily="34" charset="0"/>
                <a:cs typeface="Lucida Sans" panose="020B0602030504020204" pitchFamily="34" charset="0"/>
              </a:rPr>
              <a:t>for trends and patterns </a:t>
            </a:r>
            <a:r>
              <a:rPr lang="en-US" altLang="en-US" dirty="0" smtClean="0">
                <a:latin typeface="Lucida Sans" panose="020B0602030504020204" pitchFamily="34" charset="0"/>
                <a:ea typeface="Lucida Sans" panose="020B0602030504020204" pitchFamily="34" charset="0"/>
                <a:cs typeface="Lucida Sans" panose="020B0602030504020204" pitchFamily="34" charset="0"/>
              </a:rPr>
              <a:t>that </a:t>
            </a:r>
            <a:r>
              <a:rPr lang="en-US" altLang="en-US" dirty="0">
                <a:latin typeface="Lucida Sans" panose="020B0602030504020204" pitchFamily="34" charset="0"/>
                <a:ea typeface="Lucida Sans" panose="020B0602030504020204" pitchFamily="34" charset="0"/>
                <a:cs typeface="Lucida Sans" panose="020B0602030504020204" pitchFamily="34" charset="0"/>
              </a:rPr>
              <a:t>may help identify the need for controls or approach </a:t>
            </a:r>
            <a:r>
              <a:rPr lang="en-US" altLang="en-US" dirty="0" smtClean="0">
                <a:latin typeface="Lucida Sans" panose="020B0602030504020204" pitchFamily="34" charset="0"/>
                <a:ea typeface="Lucida Sans" panose="020B0602030504020204" pitchFamily="34" charset="0"/>
                <a:cs typeface="Lucida Sans" panose="020B0602030504020204" pitchFamily="34" charset="0"/>
              </a:rPr>
              <a:t>changes</a:t>
            </a:r>
          </a:p>
          <a:p>
            <a:pPr lvl="1">
              <a:buSzTx/>
              <a:defRPr/>
            </a:pPr>
            <a:r>
              <a:rPr lang="en-US" altLang="en-US" dirty="0" smtClean="0">
                <a:latin typeface="Lucida Sans" panose="020B0602030504020204" pitchFamily="34" charset="0"/>
                <a:ea typeface="Lucida Sans" panose="020B0602030504020204" pitchFamily="34" charset="0"/>
                <a:cs typeface="Lucida Sans" panose="020B0602030504020204" pitchFamily="34" charset="0"/>
              </a:rPr>
              <a:t>Conduct </a:t>
            </a:r>
            <a:r>
              <a:rPr lang="en-US" altLang="en-US" dirty="0">
                <a:latin typeface="Lucida Sans" panose="020B0602030504020204" pitchFamily="34" charset="0"/>
                <a:ea typeface="Lucida Sans" panose="020B0602030504020204" pitchFamily="34" charset="0"/>
                <a:cs typeface="Lucida Sans" panose="020B0602030504020204" pitchFamily="34" charset="0"/>
              </a:rPr>
              <a:t>information security testing, particularly </a:t>
            </a:r>
            <a:r>
              <a:rPr lang="en-US" altLang="en-US" dirty="0" smtClean="0">
                <a:latin typeface="Lucida Sans" panose="020B0602030504020204" pitchFamily="34" charset="0"/>
                <a:ea typeface="Lucida Sans" panose="020B0602030504020204" pitchFamily="34" charset="0"/>
                <a:cs typeface="Lucida Sans" panose="020B0602030504020204" pitchFamily="34" charset="0"/>
              </a:rPr>
              <a:t>vulnerability assessment, </a:t>
            </a:r>
            <a:r>
              <a:rPr lang="en-US" altLang="en-US" dirty="0">
                <a:latin typeface="Lucida Sans" panose="020B0602030504020204" pitchFamily="34" charset="0"/>
                <a:ea typeface="Lucida Sans" panose="020B0602030504020204" pitchFamily="34" charset="0"/>
                <a:cs typeface="Lucida Sans" panose="020B0602030504020204" pitchFamily="34" charset="0"/>
              </a:rPr>
              <a:t>following an IT-oriented information security </a:t>
            </a:r>
            <a:r>
              <a:rPr lang="en-US" altLang="en-US" dirty="0" smtClean="0">
                <a:latin typeface="Lucida Sans" panose="020B0602030504020204" pitchFamily="34" charset="0"/>
                <a:ea typeface="Lucida Sans" panose="020B0602030504020204" pitchFamily="34" charset="0"/>
                <a:cs typeface="Lucida Sans" panose="020B0602030504020204" pitchFamily="34" charset="0"/>
              </a:rPr>
              <a:t>incident</a:t>
            </a:r>
            <a:endParaRPr lang="en-US" altLang="en-US" dirty="0">
              <a:latin typeface="Lucida Sans" panose="020B0602030504020204" pitchFamily="34" charset="0"/>
              <a:ea typeface="Lucida Sans" panose="020B0602030504020204" pitchFamily="34" charset="0"/>
              <a:cs typeface="Lucida Sans" panose="020B0602030504020204" pitchFamily="34" charset="0"/>
            </a:endParaRPr>
          </a:p>
        </p:txBody>
      </p:sp>
      <p:sp>
        <p:nvSpPr>
          <p:cNvPr id="11" name="Content Placeholder 4"/>
          <p:cNvSpPr txBox="1">
            <a:spLocks/>
          </p:cNvSpPr>
          <p:nvPr/>
        </p:nvSpPr>
        <p:spPr bwMode="auto">
          <a:xfrm>
            <a:off x="4123421" y="3181745"/>
            <a:ext cx="4589253" cy="32018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algn="l" rtl="0" eaLnBrk="0" fontAlgn="base" hangingPunct="0">
              <a:lnSpc>
                <a:spcPct val="114000"/>
              </a:lnSpc>
              <a:spcBef>
                <a:spcPct val="20000"/>
              </a:spcBef>
              <a:spcAft>
                <a:spcPct val="0"/>
              </a:spcAft>
              <a:buClr>
                <a:srgbClr val="F38127"/>
              </a:buClr>
              <a:buSzPct val="100000"/>
              <a:buFont typeface="Arial" pitchFamily="34" charset="0"/>
              <a:buNone/>
              <a:defRPr sz="2000" kern="1200" baseline="0">
                <a:solidFill>
                  <a:schemeClr val="tx1"/>
                </a:solidFill>
                <a:latin typeface="Lucida Sans" panose="020B0602040502020204" pitchFamily="34" charset="0"/>
                <a:ea typeface="Lucida Sans" panose="020B0602040502020204" pitchFamily="34" charset="0"/>
                <a:cs typeface="Lucida Sans" panose="020B0602040502020204" pitchFamily="34" charset="0"/>
              </a:defRPr>
            </a:lvl1pPr>
            <a:lvl2pPr marL="685800" indent="-342900" algn="l" rtl="0" eaLnBrk="0" fontAlgn="base" hangingPunct="0">
              <a:lnSpc>
                <a:spcPct val="114000"/>
              </a:lnSpc>
              <a:spcBef>
                <a:spcPct val="20000"/>
              </a:spcBef>
              <a:spcAft>
                <a:spcPct val="0"/>
              </a:spcAft>
              <a:buClr>
                <a:schemeClr val="tx1"/>
              </a:buClr>
              <a:buSzPct val="100000"/>
              <a:buFont typeface="Arial" panose="020B0604020202020204" pitchFamily="34" charset="0"/>
              <a:buChar char="•"/>
              <a:defRPr sz="2000" kern="1200" baseline="0">
                <a:solidFill>
                  <a:schemeClr val="tx1"/>
                </a:solidFill>
                <a:latin typeface="Lucida Sans" panose="020B0602040502020204" pitchFamily="34" charset="0"/>
                <a:ea typeface="Lucida Sans" panose="020B0602040502020204" pitchFamily="34" charset="0"/>
                <a:cs typeface="Lucida Sans" panose="020B0602040502020204" pitchFamily="34" charset="0"/>
              </a:defRPr>
            </a:lvl2pPr>
            <a:lvl3pPr marL="1143000" indent="-400050" algn="l" rtl="0" eaLnBrk="0" fontAlgn="base" hangingPunct="0">
              <a:lnSpc>
                <a:spcPct val="114000"/>
              </a:lnSpc>
              <a:spcBef>
                <a:spcPct val="20000"/>
              </a:spcBef>
              <a:spcAft>
                <a:spcPct val="0"/>
              </a:spcAft>
              <a:buClr>
                <a:schemeClr val="tx1"/>
              </a:buClr>
              <a:buSzPct val="100000"/>
              <a:buFont typeface="Aharoni" panose="02010803020104030203" pitchFamily="2" charset="-79"/>
              <a:buChar char="—"/>
              <a:defRPr sz="2000" kern="1200" baseline="0">
                <a:solidFill>
                  <a:schemeClr val="tx1"/>
                </a:solidFill>
                <a:latin typeface="Lucida Sans" panose="020B0602040502020204" pitchFamily="34" charset="0"/>
                <a:ea typeface="Lucida Sans" panose="020B0602040502020204" pitchFamily="34" charset="0"/>
                <a:cs typeface="Lucida Sans" panose="020B0602040502020204" pitchFamily="34" charset="0"/>
              </a:defRPr>
            </a:lvl3pPr>
            <a:lvl4pPr marL="1485900" indent="-285750" algn="l" rtl="0" eaLnBrk="0" fontAlgn="base" hangingPunct="0">
              <a:lnSpc>
                <a:spcPct val="114000"/>
              </a:lnSpc>
              <a:spcBef>
                <a:spcPct val="20000"/>
              </a:spcBef>
              <a:spcAft>
                <a:spcPct val="0"/>
              </a:spcAft>
              <a:buClr>
                <a:schemeClr val="tx1"/>
              </a:buClr>
              <a:buSzPct val="100000"/>
              <a:buFont typeface="Arial" panose="020B0604020202020204" pitchFamily="34" charset="0"/>
              <a:buChar char="•"/>
              <a:defRPr sz="2000" kern="1200" baseline="0">
                <a:solidFill>
                  <a:schemeClr val="tx1"/>
                </a:solidFill>
                <a:latin typeface="Lucida Sans" panose="020B0602040502020204" pitchFamily="34" charset="0"/>
                <a:ea typeface="Arial" pitchFamily="-109" charset="0"/>
                <a:cs typeface="Lucida Sans" panose="020B0602040502020204" pitchFamily="34" charset="0"/>
              </a:defRPr>
            </a:lvl4pPr>
            <a:lvl5pPr marL="1433513" indent="-234950" algn="l" rtl="0" eaLnBrk="0" fontAlgn="base" hangingPunct="0">
              <a:lnSpc>
                <a:spcPct val="114000"/>
              </a:lnSpc>
              <a:spcBef>
                <a:spcPct val="20000"/>
              </a:spcBef>
              <a:spcAft>
                <a:spcPct val="0"/>
              </a:spcAft>
              <a:buClr>
                <a:schemeClr val="tx1">
                  <a:lumMod val="65000"/>
                  <a:lumOff val="35000"/>
                </a:schemeClr>
              </a:buClr>
              <a:buSzPct val="100000"/>
              <a:buFont typeface="Arial" charset="0"/>
              <a:buChar char="–"/>
              <a:defRPr sz="2400" kern="1200" baseline="0">
                <a:solidFill>
                  <a:srgbClr val="005596"/>
                </a:solidFill>
                <a:latin typeface="Aharoni" panose="02010803020104030203" pitchFamily="2" charset="-79"/>
                <a:ea typeface="Arial" pitchFamily="-109" charset="0"/>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lvl="1">
              <a:buSzTx/>
              <a:defRPr/>
            </a:pPr>
            <a:r>
              <a:rPr lang="en-US" altLang="en-US" dirty="0" smtClean="0">
                <a:latin typeface="Lucida Sans" panose="020B0602030504020204" pitchFamily="34" charset="0"/>
                <a:ea typeface="Lucida Sans" panose="020B0602030504020204" pitchFamily="34" charset="0"/>
                <a:cs typeface="Lucida Sans" panose="020B0602030504020204" pitchFamily="34" charset="0"/>
              </a:rPr>
              <a:t>Conduct vulnerability assessments on a regular basis, not just in response to incidents</a:t>
            </a:r>
          </a:p>
          <a:p>
            <a:pPr lvl="1">
              <a:buSzTx/>
              <a:defRPr/>
            </a:pPr>
            <a:r>
              <a:rPr lang="en-US" altLang="en-US" dirty="0" smtClean="0">
                <a:latin typeface="Lucida Sans" panose="020B0602030504020204" pitchFamily="34" charset="0"/>
                <a:ea typeface="Lucida Sans" panose="020B0602030504020204" pitchFamily="34" charset="0"/>
                <a:cs typeface="Lucida Sans" panose="020B0602030504020204" pitchFamily="34" charset="0"/>
              </a:rPr>
              <a:t>Regularly check and test processes and procedures around information security incident management</a:t>
            </a:r>
            <a:endParaRPr lang="en-US" altLang="en-US" dirty="0">
              <a:latin typeface="Lucida Sans" panose="020B0602030504020204" pitchFamily="34" charset="0"/>
              <a:ea typeface="Lucida Sans" panose="020B0602030504020204" pitchFamily="34" charset="0"/>
              <a:cs typeface="Lucida Sans" panose="020B0602030504020204" pitchFamily="34" charset="0"/>
            </a:endParaRPr>
          </a:p>
        </p:txBody>
      </p:sp>
      <p:pic>
        <p:nvPicPr>
          <p:cNvPr id="6" name="Picture 5"/>
          <p:cNvPicPr>
            <a:picLocks noChangeAspect="1"/>
          </p:cNvPicPr>
          <p:nvPr/>
        </p:nvPicPr>
        <p:blipFill>
          <a:blip r:embed="rId3"/>
          <a:stretch>
            <a:fillRect/>
          </a:stretch>
        </p:blipFill>
        <p:spPr>
          <a:xfrm>
            <a:off x="641620" y="2745959"/>
            <a:ext cx="3810000" cy="3810000"/>
          </a:xfrm>
          <a:prstGeom prst="rect">
            <a:avLst/>
          </a:prstGeom>
        </p:spPr>
      </p:pic>
    </p:spTree>
    <p:extLst>
      <p:ext uri="{BB962C8B-B14F-4D97-AF65-F5344CB8AC3E}">
        <p14:creationId xmlns:p14="http://schemas.microsoft.com/office/powerpoint/2010/main" val="3054848962"/>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7891">
                                            <p:txEl>
                                              <p:pRg st="1" end="1"/>
                                            </p:txEl>
                                          </p:spTgt>
                                        </p:tgtEl>
                                        <p:attrNameLst>
                                          <p:attrName>style.visibility</p:attrName>
                                        </p:attrNameLst>
                                      </p:cBhvr>
                                      <p:to>
                                        <p:strVal val="visible"/>
                                      </p:to>
                                    </p:set>
                                    <p:animEffect transition="in" filter="fade">
                                      <p:cBhvr>
                                        <p:cTn id="7" dur="500"/>
                                        <p:tgtEl>
                                          <p:spTgt spid="37891">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1">
                                            <p:txEl>
                                              <p:pRg st="0" end="0"/>
                                            </p:txEl>
                                          </p:spTgt>
                                        </p:tgtEl>
                                        <p:attrNameLst>
                                          <p:attrName>style.visibility</p:attrName>
                                        </p:attrNameLst>
                                      </p:cBhvr>
                                      <p:to>
                                        <p:strVal val="visible"/>
                                      </p:to>
                                    </p:set>
                                    <p:animEffect transition="in" filter="fade">
                                      <p:cBhvr>
                                        <p:cTn id="12" dur="500"/>
                                        <p:tgtEl>
                                          <p:spTgt spid="11">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1">
                                            <p:txEl>
                                              <p:pRg st="1" end="1"/>
                                            </p:txEl>
                                          </p:spTgt>
                                        </p:tgtEl>
                                        <p:attrNameLst>
                                          <p:attrName>style.visibility</p:attrName>
                                        </p:attrNameLst>
                                      </p:cBhvr>
                                      <p:to>
                                        <p:strVal val="visible"/>
                                      </p:to>
                                    </p:set>
                                    <p:animEffect transition="in" filter="fade">
                                      <p:cBhvr>
                                        <p:cTn id="17" dur="500"/>
                                        <p:tgtEl>
                                          <p:spTgt spid="11">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6"/>
          <p:cNvSpPr>
            <a:spLocks noGrp="1"/>
          </p:cNvSpPr>
          <p:nvPr>
            <p:ph type="title"/>
          </p:nvPr>
        </p:nvSpPr>
        <p:spPr>
          <a:xfrm>
            <a:off x="457200" y="209293"/>
            <a:ext cx="8229600" cy="1038840"/>
          </a:xfrm>
        </p:spPr>
        <p:txBody>
          <a:bodyPr/>
          <a:lstStyle/>
          <a:p>
            <a:r>
              <a:rPr lang="en-US" altLang="en-US" dirty="0"/>
              <a:t>Incident Response </a:t>
            </a:r>
            <a:r>
              <a:rPr lang="en-US" altLang="en-US" dirty="0" smtClean="0"/>
              <a:t>Mock Exercise Structure</a:t>
            </a:r>
          </a:p>
        </p:txBody>
      </p:sp>
      <p:sp>
        <p:nvSpPr>
          <p:cNvPr id="9" name="Content Placeholder 4"/>
          <p:cNvSpPr>
            <a:spLocks noGrp="1"/>
          </p:cNvSpPr>
          <p:nvPr>
            <p:ph type="body" sz="quarter" idx="10"/>
          </p:nvPr>
        </p:nvSpPr>
        <p:spPr>
          <a:xfrm>
            <a:off x="662474" y="1587259"/>
            <a:ext cx="8258175" cy="4094787"/>
          </a:xfrm>
        </p:spPr>
        <p:txBody>
          <a:bodyPr>
            <a:normAutofit/>
          </a:bodyPr>
          <a:lstStyle/>
          <a:p>
            <a:pPr marL="571500" lvl="1">
              <a:buSzTx/>
            </a:pPr>
            <a:r>
              <a:rPr lang="en-US" dirty="0" smtClean="0"/>
              <a:t>Goals:</a:t>
            </a:r>
            <a:endParaRPr lang="en-US" dirty="0"/>
          </a:p>
          <a:p>
            <a:pPr marL="1028700" lvl="2">
              <a:buSzTx/>
            </a:pPr>
            <a:r>
              <a:rPr lang="en-US" dirty="0" smtClean="0"/>
              <a:t>Validation </a:t>
            </a:r>
            <a:endParaRPr lang="en-US" dirty="0"/>
          </a:p>
          <a:p>
            <a:pPr marL="1028700" lvl="2">
              <a:buSzTx/>
            </a:pPr>
            <a:r>
              <a:rPr lang="en-US" dirty="0" smtClean="0"/>
              <a:t>Training</a:t>
            </a:r>
          </a:p>
          <a:p>
            <a:pPr marL="1028700" lvl="2">
              <a:buSzTx/>
            </a:pPr>
            <a:r>
              <a:rPr lang="en-US" dirty="0" smtClean="0"/>
              <a:t>Testing</a:t>
            </a:r>
            <a:endParaRPr lang="en-US" dirty="0"/>
          </a:p>
          <a:p>
            <a:pPr marL="571500" lvl="1">
              <a:buSzTx/>
            </a:pPr>
            <a:r>
              <a:rPr lang="en-US" dirty="0" smtClean="0"/>
              <a:t>Types </a:t>
            </a:r>
            <a:r>
              <a:rPr lang="en-US" dirty="0"/>
              <a:t>of exercises: </a:t>
            </a:r>
          </a:p>
          <a:p>
            <a:pPr marL="1028700" lvl="2">
              <a:buSzTx/>
            </a:pPr>
            <a:r>
              <a:rPr lang="en-US" dirty="0" smtClean="0"/>
              <a:t>Discussion-based</a:t>
            </a:r>
            <a:endParaRPr lang="en-US" dirty="0"/>
          </a:p>
          <a:p>
            <a:pPr marL="1028700" lvl="2">
              <a:buSzTx/>
            </a:pPr>
            <a:r>
              <a:rPr lang="en-US" dirty="0" smtClean="0"/>
              <a:t>Tabletop</a:t>
            </a:r>
            <a:endParaRPr lang="en-US" dirty="0"/>
          </a:p>
          <a:p>
            <a:pPr marL="1028700" lvl="2">
              <a:buSzTx/>
            </a:pPr>
            <a:r>
              <a:rPr lang="en-US" dirty="0" smtClean="0"/>
              <a:t>Live</a:t>
            </a:r>
            <a:endParaRPr lang="en-US" dirty="0"/>
          </a:p>
          <a:p>
            <a:pPr marL="1028700" lvl="2">
              <a:buSzTx/>
            </a:pPr>
            <a:r>
              <a:rPr lang="en-US" dirty="0" smtClean="0"/>
              <a:t>Combination</a:t>
            </a:r>
            <a:endParaRPr lang="en-US" dirty="0"/>
          </a:p>
          <a:p>
            <a:pPr marL="342900" lvl="1" indent="0">
              <a:buSzTx/>
              <a:buFont typeface="Arial" charset="0"/>
              <a:buNone/>
            </a:pPr>
            <a:endParaRPr lang="en-US" altLang="en-US" sz="4000" dirty="0" smtClean="0">
              <a:solidFill>
                <a:srgbClr val="FF0000"/>
              </a:solidFill>
            </a:endParaRPr>
          </a:p>
        </p:txBody>
      </p:sp>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456616" y="4485067"/>
            <a:ext cx="2230184" cy="1486242"/>
          </a:xfrm>
          <a:prstGeom prst="rect">
            <a:avLst/>
          </a:prstGeom>
        </p:spPr>
      </p:pic>
    </p:spTree>
    <p:extLst>
      <p:ext uri="{BB962C8B-B14F-4D97-AF65-F5344CB8AC3E}">
        <p14:creationId xmlns:p14="http://schemas.microsoft.com/office/powerpoint/2010/main" val="60159163"/>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9">
                                            <p:txEl>
                                              <p:pRg st="1" end="1"/>
                                            </p:txEl>
                                          </p:spTgt>
                                        </p:tgtEl>
                                        <p:attrNameLst>
                                          <p:attrName>style.visibility</p:attrName>
                                        </p:attrNameLst>
                                      </p:cBhvr>
                                      <p:to>
                                        <p:strVal val="visible"/>
                                      </p:to>
                                    </p:set>
                                    <p:animEffect transition="in" filter="fade">
                                      <p:cBhvr>
                                        <p:cTn id="7" dur="500"/>
                                        <p:tgtEl>
                                          <p:spTgt spid="9">
                                            <p:txEl>
                                              <p:pRg st="1" end="1"/>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9">
                                            <p:txEl>
                                              <p:pRg st="2" end="2"/>
                                            </p:txEl>
                                          </p:spTgt>
                                        </p:tgtEl>
                                        <p:attrNameLst>
                                          <p:attrName>style.visibility</p:attrName>
                                        </p:attrNameLst>
                                      </p:cBhvr>
                                      <p:to>
                                        <p:strVal val="visible"/>
                                      </p:to>
                                    </p:set>
                                    <p:animEffect transition="in" filter="fade">
                                      <p:cBhvr>
                                        <p:cTn id="10" dur="500"/>
                                        <p:tgtEl>
                                          <p:spTgt spid="9">
                                            <p:txEl>
                                              <p:pRg st="2" end="2"/>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9">
                                            <p:txEl>
                                              <p:pRg st="3" end="3"/>
                                            </p:txEl>
                                          </p:spTgt>
                                        </p:tgtEl>
                                        <p:attrNameLst>
                                          <p:attrName>style.visibility</p:attrName>
                                        </p:attrNameLst>
                                      </p:cBhvr>
                                      <p:to>
                                        <p:strVal val="visible"/>
                                      </p:to>
                                    </p:set>
                                    <p:animEffect transition="in" filter="fade">
                                      <p:cBhvr>
                                        <p:cTn id="13" dur="500"/>
                                        <p:tgtEl>
                                          <p:spTgt spid="9">
                                            <p:txEl>
                                              <p:pRg st="3" end="3"/>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9">
                                            <p:txEl>
                                              <p:pRg st="4" end="4"/>
                                            </p:txEl>
                                          </p:spTgt>
                                        </p:tgtEl>
                                        <p:attrNameLst>
                                          <p:attrName>style.visibility</p:attrName>
                                        </p:attrNameLst>
                                      </p:cBhvr>
                                      <p:to>
                                        <p:strVal val="visible"/>
                                      </p:to>
                                    </p:set>
                                    <p:animEffect transition="in" filter="fade">
                                      <p:cBhvr>
                                        <p:cTn id="18" dur="500"/>
                                        <p:tgtEl>
                                          <p:spTgt spid="9">
                                            <p:txEl>
                                              <p:pRg st="4" end="4"/>
                                            </p:txEl>
                                          </p:spTgt>
                                        </p:tgtEl>
                                      </p:cBhvr>
                                    </p:animEffect>
                                  </p:childTnLst>
                                </p:cTn>
                              </p:par>
                              <p:par>
                                <p:cTn id="19" presetID="10" presetClass="entr" presetSubtype="0" fill="hold" nodeType="withEffect">
                                  <p:stCondLst>
                                    <p:cond delay="0"/>
                                  </p:stCondLst>
                                  <p:childTnLst>
                                    <p:set>
                                      <p:cBhvr>
                                        <p:cTn id="20" dur="1" fill="hold">
                                          <p:stCondLst>
                                            <p:cond delay="0"/>
                                          </p:stCondLst>
                                        </p:cTn>
                                        <p:tgtEl>
                                          <p:spTgt spid="9">
                                            <p:txEl>
                                              <p:pRg st="5" end="5"/>
                                            </p:txEl>
                                          </p:spTgt>
                                        </p:tgtEl>
                                        <p:attrNameLst>
                                          <p:attrName>style.visibility</p:attrName>
                                        </p:attrNameLst>
                                      </p:cBhvr>
                                      <p:to>
                                        <p:strVal val="visible"/>
                                      </p:to>
                                    </p:set>
                                    <p:animEffect transition="in" filter="fade">
                                      <p:cBhvr>
                                        <p:cTn id="21" dur="500"/>
                                        <p:tgtEl>
                                          <p:spTgt spid="9">
                                            <p:txEl>
                                              <p:pRg st="5" end="5"/>
                                            </p:txEl>
                                          </p:spTgt>
                                        </p:tgtEl>
                                      </p:cBhvr>
                                    </p:animEffect>
                                  </p:childTnLst>
                                </p:cTn>
                              </p:par>
                              <p:par>
                                <p:cTn id="22" presetID="10" presetClass="entr" presetSubtype="0" fill="hold" nodeType="withEffect">
                                  <p:stCondLst>
                                    <p:cond delay="0"/>
                                  </p:stCondLst>
                                  <p:childTnLst>
                                    <p:set>
                                      <p:cBhvr>
                                        <p:cTn id="23" dur="1" fill="hold">
                                          <p:stCondLst>
                                            <p:cond delay="0"/>
                                          </p:stCondLst>
                                        </p:cTn>
                                        <p:tgtEl>
                                          <p:spTgt spid="9">
                                            <p:txEl>
                                              <p:pRg st="6" end="6"/>
                                            </p:txEl>
                                          </p:spTgt>
                                        </p:tgtEl>
                                        <p:attrNameLst>
                                          <p:attrName>style.visibility</p:attrName>
                                        </p:attrNameLst>
                                      </p:cBhvr>
                                      <p:to>
                                        <p:strVal val="visible"/>
                                      </p:to>
                                    </p:set>
                                    <p:animEffect transition="in" filter="fade">
                                      <p:cBhvr>
                                        <p:cTn id="24" dur="500"/>
                                        <p:tgtEl>
                                          <p:spTgt spid="9">
                                            <p:txEl>
                                              <p:pRg st="6" end="6"/>
                                            </p:txEl>
                                          </p:spTgt>
                                        </p:tgtEl>
                                      </p:cBhvr>
                                    </p:animEffect>
                                  </p:childTnLst>
                                </p:cTn>
                              </p:par>
                              <p:par>
                                <p:cTn id="25" presetID="10" presetClass="entr" presetSubtype="0" fill="hold" nodeType="withEffect">
                                  <p:stCondLst>
                                    <p:cond delay="0"/>
                                  </p:stCondLst>
                                  <p:childTnLst>
                                    <p:set>
                                      <p:cBhvr>
                                        <p:cTn id="26" dur="1" fill="hold">
                                          <p:stCondLst>
                                            <p:cond delay="0"/>
                                          </p:stCondLst>
                                        </p:cTn>
                                        <p:tgtEl>
                                          <p:spTgt spid="9">
                                            <p:txEl>
                                              <p:pRg st="7" end="7"/>
                                            </p:txEl>
                                          </p:spTgt>
                                        </p:tgtEl>
                                        <p:attrNameLst>
                                          <p:attrName>style.visibility</p:attrName>
                                        </p:attrNameLst>
                                      </p:cBhvr>
                                      <p:to>
                                        <p:strVal val="visible"/>
                                      </p:to>
                                    </p:set>
                                    <p:animEffect transition="in" filter="fade">
                                      <p:cBhvr>
                                        <p:cTn id="27" dur="500"/>
                                        <p:tgtEl>
                                          <p:spTgt spid="9">
                                            <p:txEl>
                                              <p:pRg st="7" end="7"/>
                                            </p:txEl>
                                          </p:spTgt>
                                        </p:tgtEl>
                                      </p:cBhvr>
                                    </p:animEffect>
                                  </p:childTnLst>
                                </p:cTn>
                              </p:par>
                              <p:par>
                                <p:cTn id="28" presetID="10" presetClass="entr" presetSubtype="0" fill="hold" nodeType="withEffect">
                                  <p:stCondLst>
                                    <p:cond delay="0"/>
                                  </p:stCondLst>
                                  <p:childTnLst>
                                    <p:set>
                                      <p:cBhvr>
                                        <p:cTn id="29" dur="1" fill="hold">
                                          <p:stCondLst>
                                            <p:cond delay="0"/>
                                          </p:stCondLst>
                                        </p:cTn>
                                        <p:tgtEl>
                                          <p:spTgt spid="9">
                                            <p:txEl>
                                              <p:pRg st="8" end="8"/>
                                            </p:txEl>
                                          </p:spTgt>
                                        </p:tgtEl>
                                        <p:attrNameLst>
                                          <p:attrName>style.visibility</p:attrName>
                                        </p:attrNameLst>
                                      </p:cBhvr>
                                      <p:to>
                                        <p:strVal val="visible"/>
                                      </p:to>
                                    </p:set>
                                    <p:animEffect transition="in" filter="fade">
                                      <p:cBhvr>
                                        <p:cTn id="30" dur="500"/>
                                        <p:tgtEl>
                                          <p:spTgt spid="9">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6"/>
          <p:cNvSpPr>
            <a:spLocks noGrp="1"/>
          </p:cNvSpPr>
          <p:nvPr>
            <p:ph type="title"/>
          </p:nvPr>
        </p:nvSpPr>
        <p:spPr>
          <a:xfrm>
            <a:off x="457200" y="209293"/>
            <a:ext cx="8229600" cy="1038840"/>
          </a:xfrm>
        </p:spPr>
        <p:txBody>
          <a:bodyPr/>
          <a:lstStyle/>
          <a:p>
            <a:r>
              <a:rPr lang="en-US" altLang="en-US" dirty="0"/>
              <a:t>Incident Response </a:t>
            </a:r>
            <a:r>
              <a:rPr lang="en-US" altLang="en-US" dirty="0" smtClean="0"/>
              <a:t>Mock Exercise Structure</a:t>
            </a:r>
          </a:p>
        </p:txBody>
      </p:sp>
      <p:sp>
        <p:nvSpPr>
          <p:cNvPr id="9" name="Content Placeholder 4"/>
          <p:cNvSpPr>
            <a:spLocks noGrp="1"/>
          </p:cNvSpPr>
          <p:nvPr>
            <p:ph type="body" sz="quarter" idx="10"/>
          </p:nvPr>
        </p:nvSpPr>
        <p:spPr>
          <a:xfrm>
            <a:off x="428625" y="1419580"/>
            <a:ext cx="8258175" cy="1313371"/>
          </a:xfrm>
        </p:spPr>
        <p:txBody>
          <a:bodyPr>
            <a:normAutofit/>
          </a:bodyPr>
          <a:lstStyle/>
          <a:p>
            <a:pPr marL="228600" lvl="1" indent="0">
              <a:buSzTx/>
              <a:buNone/>
            </a:pPr>
            <a:r>
              <a:rPr lang="en-US" dirty="0" smtClean="0"/>
              <a:t>Type of exercise depends </a:t>
            </a:r>
            <a:r>
              <a:rPr lang="en-US" dirty="0"/>
              <a:t>on the goal </a:t>
            </a:r>
            <a:r>
              <a:rPr lang="en-US" dirty="0" smtClean="0"/>
              <a:t>and </a:t>
            </a:r>
            <a:r>
              <a:rPr lang="en-US" dirty="0"/>
              <a:t>also available time </a:t>
            </a:r>
            <a:r>
              <a:rPr lang="en-US" dirty="0" smtClean="0"/>
              <a:t>and resources</a:t>
            </a:r>
            <a:endParaRPr lang="en-US" altLang="en-US" dirty="0"/>
          </a:p>
          <a:p>
            <a:pPr marL="342900" lvl="1" indent="0">
              <a:buSzTx/>
              <a:buFont typeface="Arial" charset="0"/>
              <a:buNone/>
            </a:pPr>
            <a:endParaRPr lang="en-US" altLang="en-US" sz="4000" dirty="0" smtClean="0">
              <a:solidFill>
                <a:srgbClr val="FF0000"/>
              </a:solidFill>
            </a:endParaRPr>
          </a:p>
        </p:txBody>
      </p:sp>
      <p:pic>
        <p:nvPicPr>
          <p:cNvPr id="14" name="Picture 1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456616" y="4485067"/>
            <a:ext cx="2230184" cy="1486242"/>
          </a:xfrm>
          <a:prstGeom prst="rect">
            <a:avLst/>
          </a:prstGeom>
        </p:spPr>
      </p:pic>
      <p:graphicFrame>
        <p:nvGraphicFramePr>
          <p:cNvPr id="3" name="Table 2"/>
          <p:cNvGraphicFramePr>
            <a:graphicFrameLocks noGrp="1"/>
          </p:cNvGraphicFramePr>
          <p:nvPr>
            <p:extLst>
              <p:ext uri="{D42A27DB-BD31-4B8C-83A1-F6EECF244321}">
                <p14:modId xmlns:p14="http://schemas.microsoft.com/office/powerpoint/2010/main" val="716291892"/>
              </p:ext>
            </p:extLst>
          </p:nvPr>
        </p:nvGraphicFramePr>
        <p:xfrm>
          <a:off x="546048" y="2332904"/>
          <a:ext cx="8140752" cy="2014008"/>
        </p:xfrm>
        <a:graphic>
          <a:graphicData uri="http://schemas.openxmlformats.org/drawingml/2006/table">
            <a:tbl>
              <a:tblPr firstRow="1" bandRow="1">
                <a:tableStyleId>{17292A2E-F333-43FB-9621-5CBBE7FDCDCB}</a:tableStyleId>
              </a:tblPr>
              <a:tblGrid>
                <a:gridCol w="4070376"/>
                <a:gridCol w="4070376"/>
              </a:tblGrid>
              <a:tr h="318313">
                <a:tc>
                  <a:txBody>
                    <a:bodyPr/>
                    <a:lstStyle/>
                    <a:p>
                      <a:r>
                        <a:rPr lang="en-GB" dirty="0" smtClean="0"/>
                        <a:t>Goal</a:t>
                      </a:r>
                      <a:endParaRPr lang="en-GB" dirty="0"/>
                    </a:p>
                  </a:txBody>
                  <a:tcPr/>
                </a:tc>
                <a:tc>
                  <a:txBody>
                    <a:bodyPr/>
                    <a:lstStyle/>
                    <a:p>
                      <a:r>
                        <a:rPr lang="en-GB" dirty="0" smtClean="0"/>
                        <a:t>Type of Exercise</a:t>
                      </a:r>
                      <a:endParaRPr lang="en-GB" dirty="0"/>
                    </a:p>
                  </a:txBody>
                  <a:tcPr/>
                </a:tc>
              </a:tr>
              <a:tr h="54941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Validating new plans</a:t>
                      </a:r>
                      <a:endParaRPr lang="en-US" dirty="0" smtClean="0">
                        <a:latin typeface="Lucida Sans" panose="020B0602040502020204" pitchFamily="34" charset="0"/>
                        <a:cs typeface="Lucida Sans" panose="020B0602040502020204" pitchFamily="34" charset="0"/>
                      </a:endParaRPr>
                    </a:p>
                  </a:txBody>
                  <a:tcPr/>
                </a:tc>
                <a:tc>
                  <a:txBody>
                    <a:bodyPr/>
                    <a:lstStyle/>
                    <a:p>
                      <a:r>
                        <a:rPr lang="en-US" dirty="0" smtClean="0"/>
                        <a:t>discussion-based; tabletop </a:t>
                      </a:r>
                      <a:endParaRPr lang="en-GB" dirty="0"/>
                    </a:p>
                  </a:txBody>
                  <a:tcPr/>
                </a:tc>
              </a:tr>
              <a:tr h="54941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Training people	</a:t>
                      </a:r>
                      <a:endParaRPr lang="en-US" dirty="0" smtClean="0">
                        <a:latin typeface="Lucida Sans" panose="020B0602040502020204" pitchFamily="34" charset="0"/>
                        <a:cs typeface="Lucida Sans" panose="020B0602040502020204" pitchFamily="34" charset="0"/>
                      </a:endParaRPr>
                    </a:p>
                  </a:txBody>
                  <a:tcPr/>
                </a:tc>
                <a:tc>
                  <a:txBody>
                    <a:bodyPr/>
                    <a:lstStyle/>
                    <a:p>
                      <a:r>
                        <a:rPr lang="en-US" dirty="0" smtClean="0"/>
                        <a:t>discussion-based; tabletop; live </a:t>
                      </a:r>
                      <a:endParaRPr lang="en-GB" dirty="0"/>
                    </a:p>
                  </a:txBody>
                  <a:tcPr/>
                </a:tc>
              </a:tr>
              <a:tr h="54941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Verifying validity of existing plans</a:t>
                      </a:r>
                      <a:endParaRPr kumimoji="0" lang="en-US" sz="1800" b="1" i="0" u="none" strike="noStrike" kern="1200" cap="none" spc="0" normalizeH="0" baseline="0" noProof="0" dirty="0" smtClean="0">
                        <a:ln>
                          <a:noFill/>
                        </a:ln>
                        <a:solidFill>
                          <a:schemeClr val="tx1"/>
                        </a:solidFill>
                        <a:effectLst/>
                        <a:uLnTx/>
                        <a:uFillTx/>
                        <a:latin typeface="Lucida Sans" panose="020B0602040502020204" pitchFamily="34" charset="0"/>
                        <a:ea typeface="+mn-ea"/>
                        <a:cs typeface="Lucida Sans" panose="020B0602040502020204" pitchFamily="34" charset="0"/>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tabletop; live</a:t>
                      </a:r>
                      <a:endParaRPr lang="en-US" dirty="0" smtClean="0">
                        <a:latin typeface="Lucida Sans" panose="020B0602040502020204" pitchFamily="34" charset="0"/>
                        <a:cs typeface="Lucida Sans" panose="020B0602040502020204" pitchFamily="34" charset="0"/>
                      </a:endParaRPr>
                    </a:p>
                  </a:txBody>
                  <a:tcPr/>
                </a:tc>
              </a:tr>
            </a:tbl>
          </a:graphicData>
        </a:graphic>
      </p:graphicFrame>
      <p:sp>
        <p:nvSpPr>
          <p:cNvPr id="15" name="Content Placeholder 4"/>
          <p:cNvSpPr txBox="1">
            <a:spLocks/>
          </p:cNvSpPr>
          <p:nvPr/>
        </p:nvSpPr>
        <p:spPr>
          <a:xfrm>
            <a:off x="457200" y="4485067"/>
            <a:ext cx="5750502" cy="1829861"/>
          </a:xfrm>
          <a:prstGeom prst="rect">
            <a:avLst/>
          </a:prstGeom>
        </p:spPr>
        <p:txBody>
          <a:bodyPr vert="horz" lIns="91440" tIns="45720" rIns="91440" bIns="45720" rtlCol="0">
            <a:normAutofit/>
          </a:bodyPr>
          <a:lstStyle>
            <a:lvl1pPr marL="0" indent="0" algn="l" defTabSz="914400" rtl="0" eaLnBrk="1" latinLnBrk="0" hangingPunct="1">
              <a:lnSpc>
                <a:spcPct val="114000"/>
              </a:lnSpc>
              <a:spcBef>
                <a:spcPts val="1000"/>
              </a:spcBef>
              <a:buClr>
                <a:srgbClr val="F38127"/>
              </a:buClr>
              <a:buSzPct val="100000"/>
              <a:buFont typeface="Arial" pitchFamily="34" charset="0"/>
              <a:buNone/>
              <a:defRPr sz="2000" kern="1200" baseline="0">
                <a:solidFill>
                  <a:schemeClr val="tx1"/>
                </a:solidFill>
                <a:latin typeface="Lucida Sans" panose="020B0602040502020204" pitchFamily="34" charset="0"/>
                <a:ea typeface="Arial" charset="0"/>
                <a:cs typeface="Lucida Sans" panose="020B0602040502020204" pitchFamily="34" charset="0"/>
              </a:defRPr>
            </a:lvl1pPr>
            <a:lvl2pPr marL="685800" indent="-342900" algn="l" defTabSz="914400" rtl="0" eaLnBrk="1" latinLnBrk="0" hangingPunct="1">
              <a:lnSpc>
                <a:spcPct val="114000"/>
              </a:lnSpc>
              <a:spcBef>
                <a:spcPts val="500"/>
              </a:spcBef>
              <a:buClr>
                <a:schemeClr val="tx1"/>
              </a:buClr>
              <a:buSzPct val="100000"/>
              <a:buFont typeface="Arial" panose="020B0604020202020204" pitchFamily="34" charset="0"/>
              <a:buChar char="•"/>
              <a:defRPr sz="2000" kern="1200" baseline="0">
                <a:solidFill>
                  <a:schemeClr val="tx1"/>
                </a:solidFill>
                <a:latin typeface="Lucida Sans" panose="020B0602040502020204" pitchFamily="34" charset="0"/>
                <a:ea typeface="Arial" charset="0"/>
                <a:cs typeface="Lucida Sans" panose="020B0602040502020204" pitchFamily="34" charset="0"/>
              </a:defRPr>
            </a:lvl2pPr>
            <a:lvl3pPr marL="1143000" indent="-400050" algn="l" defTabSz="914400" rtl="0" eaLnBrk="1" latinLnBrk="0" hangingPunct="1">
              <a:lnSpc>
                <a:spcPct val="114000"/>
              </a:lnSpc>
              <a:spcBef>
                <a:spcPts val="500"/>
              </a:spcBef>
              <a:buClr>
                <a:schemeClr val="tx1"/>
              </a:buClr>
              <a:buSzPct val="100000"/>
              <a:buFont typeface="Aharoni" panose="02010803020104030203" pitchFamily="2" charset="-79"/>
              <a:buChar char="—"/>
              <a:defRPr sz="2000" kern="1200" baseline="0">
                <a:solidFill>
                  <a:schemeClr val="tx1"/>
                </a:solidFill>
                <a:latin typeface="Lucida Sans" panose="020B0602040502020204" pitchFamily="34" charset="0"/>
                <a:ea typeface="Arial" charset="0"/>
                <a:cs typeface="Lucida Sans" panose="020B0602040502020204" pitchFamily="34" charset="0"/>
              </a:defRPr>
            </a:lvl3pPr>
            <a:lvl4pPr marL="1485900" indent="-285750" algn="l" defTabSz="914400" rtl="0" eaLnBrk="1" latinLnBrk="0" hangingPunct="1">
              <a:lnSpc>
                <a:spcPct val="114000"/>
              </a:lnSpc>
              <a:spcBef>
                <a:spcPts val="500"/>
              </a:spcBef>
              <a:buClr>
                <a:schemeClr val="tx1"/>
              </a:buClr>
              <a:buSzPct val="100000"/>
              <a:buFont typeface="Arial" panose="020B0604020202020204" pitchFamily="34" charset="0"/>
              <a:buChar char="•"/>
              <a:defRPr sz="2000" kern="1200" baseline="0">
                <a:solidFill>
                  <a:schemeClr val="tx1"/>
                </a:solidFill>
                <a:latin typeface="Lucida Sans" panose="020B0602040502020204" pitchFamily="34" charset="0"/>
                <a:ea typeface="Arial" charset="0"/>
                <a:cs typeface="Lucida Sans" panose="020B0602040502020204" pitchFamily="34" charset="0"/>
              </a:defRPr>
            </a:lvl4pPr>
            <a:lvl5pPr marL="2057400" indent="-228600" algn="l" defTabSz="914400" rtl="0" eaLnBrk="1" latinLnBrk="0" hangingPunct="1">
              <a:lnSpc>
                <a:spcPct val="114000"/>
              </a:lnSpc>
              <a:spcBef>
                <a:spcPts val="500"/>
              </a:spcBef>
              <a:buClr>
                <a:schemeClr val="tx1">
                  <a:lumMod val="65000"/>
                  <a:lumOff val="35000"/>
                </a:schemeClr>
              </a:buClr>
              <a:buSzPct val="100000"/>
              <a:buFont typeface="Arial"/>
              <a:buChar char="•"/>
              <a:defRPr sz="2400" kern="1200" baseline="0">
                <a:solidFill>
                  <a:schemeClr val="tx1"/>
                </a:solidFill>
                <a:latin typeface="Aharoni" panose="02010803020104030203" pitchFamily="2" charset="-79"/>
                <a:ea typeface="Arial" charset="0"/>
                <a:cs typeface="Arial"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228600" lvl="1" indent="0" fontAlgn="auto">
              <a:spcAft>
                <a:spcPts val="0"/>
              </a:spcAft>
              <a:buSzTx/>
              <a:buNone/>
            </a:pPr>
            <a:r>
              <a:rPr lang="en-US" b="1" dirty="0" smtClean="0"/>
              <a:t>Phases</a:t>
            </a:r>
            <a:r>
              <a:rPr lang="en-US" dirty="0" smtClean="0"/>
              <a:t>: </a:t>
            </a:r>
          </a:p>
          <a:p>
            <a:pPr marL="571500" lvl="1" fontAlgn="auto">
              <a:spcAft>
                <a:spcPts val="0"/>
              </a:spcAft>
              <a:buSzTx/>
            </a:pPr>
            <a:r>
              <a:rPr lang="en-US" dirty="0" smtClean="0"/>
              <a:t>Planning and preparation</a:t>
            </a:r>
          </a:p>
          <a:p>
            <a:pPr marL="571500" lvl="1" fontAlgn="auto">
              <a:spcAft>
                <a:spcPts val="0"/>
              </a:spcAft>
              <a:buSzTx/>
            </a:pPr>
            <a:r>
              <a:rPr lang="en-US" dirty="0" smtClean="0"/>
              <a:t>Execution</a:t>
            </a:r>
          </a:p>
          <a:p>
            <a:pPr marL="571500" lvl="1" fontAlgn="auto">
              <a:spcAft>
                <a:spcPts val="0"/>
              </a:spcAft>
              <a:buSzTx/>
            </a:pPr>
            <a:r>
              <a:rPr lang="en-US" dirty="0" smtClean="0"/>
              <a:t>Debrief and post-mortem analysis</a:t>
            </a:r>
          </a:p>
          <a:p>
            <a:pPr marL="571500" lvl="1" fontAlgn="auto">
              <a:spcAft>
                <a:spcPts val="0"/>
              </a:spcAft>
              <a:buSzTx/>
            </a:pPr>
            <a:endParaRPr lang="en-US" altLang="en-US" dirty="0" smtClean="0"/>
          </a:p>
          <a:p>
            <a:pPr marL="342900" lvl="1" indent="0" fontAlgn="auto">
              <a:spcAft>
                <a:spcPts val="0"/>
              </a:spcAft>
              <a:buSzTx/>
              <a:buFont typeface="Arial" charset="0"/>
              <a:buNone/>
            </a:pPr>
            <a:endParaRPr lang="en-US" altLang="en-US" sz="4000" dirty="0" smtClean="0">
              <a:solidFill>
                <a:srgbClr val="FF0000"/>
              </a:solidFill>
            </a:endParaRPr>
          </a:p>
        </p:txBody>
      </p:sp>
    </p:spTree>
    <p:extLst>
      <p:ext uri="{BB962C8B-B14F-4D97-AF65-F5344CB8AC3E}">
        <p14:creationId xmlns:p14="http://schemas.microsoft.com/office/powerpoint/2010/main" val="456524682"/>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5">
                                            <p:txEl>
                                              <p:pRg st="0" end="0"/>
                                            </p:txEl>
                                          </p:spTgt>
                                        </p:tgtEl>
                                        <p:attrNameLst>
                                          <p:attrName>style.visibility</p:attrName>
                                        </p:attrNameLst>
                                      </p:cBhvr>
                                      <p:to>
                                        <p:strVal val="visible"/>
                                      </p:to>
                                    </p:set>
                                    <p:animEffect transition="in" filter="fade">
                                      <p:cBhvr>
                                        <p:cTn id="7" dur="500"/>
                                        <p:tgtEl>
                                          <p:spTgt spid="15">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15">
                                            <p:txEl>
                                              <p:pRg st="1" end="1"/>
                                            </p:txEl>
                                          </p:spTgt>
                                        </p:tgtEl>
                                        <p:attrNameLst>
                                          <p:attrName>style.visibility</p:attrName>
                                        </p:attrNameLst>
                                      </p:cBhvr>
                                      <p:to>
                                        <p:strVal val="visible"/>
                                      </p:to>
                                    </p:set>
                                    <p:animEffect transition="in" filter="fade">
                                      <p:cBhvr>
                                        <p:cTn id="10" dur="500"/>
                                        <p:tgtEl>
                                          <p:spTgt spid="15">
                                            <p:txEl>
                                              <p:pRg st="1" end="1"/>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15">
                                            <p:txEl>
                                              <p:pRg st="2" end="2"/>
                                            </p:txEl>
                                          </p:spTgt>
                                        </p:tgtEl>
                                        <p:attrNameLst>
                                          <p:attrName>style.visibility</p:attrName>
                                        </p:attrNameLst>
                                      </p:cBhvr>
                                      <p:to>
                                        <p:strVal val="visible"/>
                                      </p:to>
                                    </p:set>
                                    <p:animEffect transition="in" filter="fade">
                                      <p:cBhvr>
                                        <p:cTn id="13" dur="500"/>
                                        <p:tgtEl>
                                          <p:spTgt spid="15">
                                            <p:txEl>
                                              <p:pRg st="2" end="2"/>
                                            </p:txEl>
                                          </p:spTgt>
                                        </p:tgtEl>
                                      </p:cBhvr>
                                    </p:animEffect>
                                  </p:childTnLst>
                                </p:cTn>
                              </p:par>
                              <p:par>
                                <p:cTn id="14" presetID="10" presetClass="entr" presetSubtype="0" fill="hold" nodeType="withEffect">
                                  <p:stCondLst>
                                    <p:cond delay="0"/>
                                  </p:stCondLst>
                                  <p:childTnLst>
                                    <p:set>
                                      <p:cBhvr>
                                        <p:cTn id="15" dur="1" fill="hold">
                                          <p:stCondLst>
                                            <p:cond delay="0"/>
                                          </p:stCondLst>
                                        </p:cTn>
                                        <p:tgtEl>
                                          <p:spTgt spid="15">
                                            <p:txEl>
                                              <p:pRg st="3" end="3"/>
                                            </p:txEl>
                                          </p:spTgt>
                                        </p:tgtEl>
                                        <p:attrNameLst>
                                          <p:attrName>style.visibility</p:attrName>
                                        </p:attrNameLst>
                                      </p:cBhvr>
                                      <p:to>
                                        <p:strVal val="visible"/>
                                      </p:to>
                                    </p:set>
                                    <p:animEffect transition="in" filter="fade">
                                      <p:cBhvr>
                                        <p:cTn id="16" dur="500"/>
                                        <p:tgtEl>
                                          <p:spTgt spid="15">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6"/>
          <p:cNvSpPr>
            <a:spLocks noGrp="1"/>
          </p:cNvSpPr>
          <p:nvPr>
            <p:ph type="title"/>
          </p:nvPr>
        </p:nvSpPr>
        <p:spPr>
          <a:xfrm>
            <a:off x="457200" y="39173"/>
            <a:ext cx="8229600" cy="1038840"/>
          </a:xfrm>
        </p:spPr>
        <p:txBody>
          <a:bodyPr/>
          <a:lstStyle/>
          <a:p>
            <a:r>
              <a:rPr lang="en-US" altLang="en-US" dirty="0" smtClean="0"/>
              <a:t>Incident Response Mock Exercise Scope</a:t>
            </a:r>
          </a:p>
        </p:txBody>
      </p:sp>
      <p:sp>
        <p:nvSpPr>
          <p:cNvPr id="9" name="Content Placeholder 4"/>
          <p:cNvSpPr>
            <a:spLocks noGrp="1"/>
          </p:cNvSpPr>
          <p:nvPr>
            <p:ph type="body" sz="quarter" idx="10"/>
          </p:nvPr>
        </p:nvSpPr>
        <p:spPr>
          <a:xfrm>
            <a:off x="662474" y="1587260"/>
            <a:ext cx="8258175" cy="3029656"/>
          </a:xfrm>
        </p:spPr>
        <p:txBody>
          <a:bodyPr/>
          <a:lstStyle/>
          <a:p>
            <a:pPr marL="571500" lvl="1">
              <a:buSzTx/>
            </a:pPr>
            <a:r>
              <a:rPr lang="en-US" altLang="en-US" dirty="0" smtClean="0"/>
              <a:t>Scope considerations: </a:t>
            </a:r>
            <a:endParaRPr lang="en-US" altLang="en-US" dirty="0"/>
          </a:p>
          <a:p>
            <a:pPr marL="1028700" lvl="2">
              <a:buSzTx/>
            </a:pPr>
            <a:r>
              <a:rPr lang="en-US" altLang="en-US" dirty="0" smtClean="0"/>
              <a:t>Internal, or internal and external?</a:t>
            </a:r>
          </a:p>
          <a:p>
            <a:pPr marL="1028700" lvl="2">
              <a:buSzTx/>
            </a:pPr>
            <a:r>
              <a:rPr lang="en-US" altLang="en-US" dirty="0" smtClean="0"/>
              <a:t>Who </a:t>
            </a:r>
            <a:r>
              <a:rPr lang="en-US" altLang="en-US" dirty="0"/>
              <a:t>needs to be </a:t>
            </a:r>
            <a:r>
              <a:rPr lang="en-US" altLang="en-US" dirty="0" smtClean="0"/>
              <a:t>involved?</a:t>
            </a:r>
            <a:endParaRPr lang="en-US" altLang="en-US" dirty="0"/>
          </a:p>
          <a:p>
            <a:pPr marL="1028700" lvl="2">
              <a:buSzTx/>
            </a:pPr>
            <a:r>
              <a:rPr lang="en-US" altLang="en-US" dirty="0" smtClean="0"/>
              <a:t>How many </a:t>
            </a:r>
            <a:r>
              <a:rPr lang="en-US" altLang="en-US" dirty="0"/>
              <a:t>exercise leaders are </a:t>
            </a:r>
            <a:r>
              <a:rPr lang="en-US" altLang="en-US" dirty="0" smtClean="0"/>
              <a:t>required?</a:t>
            </a:r>
            <a:endParaRPr lang="en-US" altLang="en-US" dirty="0"/>
          </a:p>
          <a:p>
            <a:pPr marL="571500" lvl="1">
              <a:buSzTx/>
            </a:pPr>
            <a:r>
              <a:rPr lang="en-US" altLang="en-US" dirty="0" smtClean="0"/>
              <a:t>Important </a:t>
            </a:r>
            <a:r>
              <a:rPr lang="en-US" altLang="en-US" dirty="0"/>
              <a:t>that all involved are aware that the scenario being handled is an exercise and not a real </a:t>
            </a:r>
            <a:r>
              <a:rPr lang="en-US" altLang="en-US" dirty="0" smtClean="0"/>
              <a:t>event</a:t>
            </a:r>
            <a:endParaRPr lang="en-US" altLang="en-US" dirty="0"/>
          </a:p>
        </p:txBody>
      </p:sp>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456616" y="4485067"/>
            <a:ext cx="2230184" cy="1486242"/>
          </a:xfrm>
          <a:prstGeom prst="rect">
            <a:avLst/>
          </a:prstGeom>
        </p:spPr>
      </p:pic>
    </p:spTree>
    <p:extLst>
      <p:ext uri="{BB962C8B-B14F-4D97-AF65-F5344CB8AC3E}">
        <p14:creationId xmlns:p14="http://schemas.microsoft.com/office/powerpoint/2010/main" val="2513371630"/>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9">
                                            <p:txEl>
                                              <p:pRg st="1" end="1"/>
                                            </p:txEl>
                                          </p:spTgt>
                                        </p:tgtEl>
                                        <p:attrNameLst>
                                          <p:attrName>style.visibility</p:attrName>
                                        </p:attrNameLst>
                                      </p:cBhvr>
                                      <p:to>
                                        <p:strVal val="visible"/>
                                      </p:to>
                                    </p:set>
                                    <p:animEffect transition="in" filter="fade">
                                      <p:cBhvr>
                                        <p:cTn id="7" dur="500"/>
                                        <p:tgtEl>
                                          <p:spTgt spid="9">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9">
                                            <p:txEl>
                                              <p:pRg st="2" end="2"/>
                                            </p:txEl>
                                          </p:spTgt>
                                        </p:tgtEl>
                                        <p:attrNameLst>
                                          <p:attrName>style.visibility</p:attrName>
                                        </p:attrNameLst>
                                      </p:cBhvr>
                                      <p:to>
                                        <p:strVal val="visible"/>
                                      </p:to>
                                    </p:set>
                                    <p:animEffect transition="in" filter="fade">
                                      <p:cBhvr>
                                        <p:cTn id="12" dur="500"/>
                                        <p:tgtEl>
                                          <p:spTgt spid="9">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9">
                                            <p:txEl>
                                              <p:pRg st="3" end="3"/>
                                            </p:txEl>
                                          </p:spTgt>
                                        </p:tgtEl>
                                        <p:attrNameLst>
                                          <p:attrName>style.visibility</p:attrName>
                                        </p:attrNameLst>
                                      </p:cBhvr>
                                      <p:to>
                                        <p:strVal val="visible"/>
                                      </p:to>
                                    </p:set>
                                    <p:animEffect transition="in" filter="fade">
                                      <p:cBhvr>
                                        <p:cTn id="17" dur="500"/>
                                        <p:tgtEl>
                                          <p:spTgt spid="9">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9">
                                            <p:txEl>
                                              <p:pRg st="4" end="4"/>
                                            </p:txEl>
                                          </p:spTgt>
                                        </p:tgtEl>
                                        <p:attrNameLst>
                                          <p:attrName>style.visibility</p:attrName>
                                        </p:attrNameLst>
                                      </p:cBhvr>
                                      <p:to>
                                        <p:strVal val="visible"/>
                                      </p:to>
                                    </p:set>
                                    <p:animEffect transition="in" filter="fade">
                                      <p:cBhvr>
                                        <p:cTn id="22" dur="500"/>
                                        <p:tgtEl>
                                          <p:spTgt spid="9">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6"/>
          <p:cNvSpPr>
            <a:spLocks noGrp="1"/>
          </p:cNvSpPr>
          <p:nvPr>
            <p:ph type="title"/>
          </p:nvPr>
        </p:nvSpPr>
        <p:spPr>
          <a:xfrm>
            <a:off x="457200" y="39173"/>
            <a:ext cx="8229600" cy="1038840"/>
          </a:xfrm>
        </p:spPr>
        <p:txBody>
          <a:bodyPr/>
          <a:lstStyle/>
          <a:p>
            <a:r>
              <a:rPr lang="en-US" altLang="en-US" dirty="0" smtClean="0"/>
              <a:t>Incident Response Mock Exercise Scope</a:t>
            </a:r>
          </a:p>
        </p:txBody>
      </p:sp>
      <p:sp>
        <p:nvSpPr>
          <p:cNvPr id="9" name="Content Placeholder 4"/>
          <p:cNvSpPr>
            <a:spLocks noGrp="1"/>
          </p:cNvSpPr>
          <p:nvPr>
            <p:ph type="body" sz="quarter" idx="10"/>
          </p:nvPr>
        </p:nvSpPr>
        <p:spPr>
          <a:xfrm>
            <a:off x="662474" y="1742536"/>
            <a:ext cx="6673991" cy="2874380"/>
          </a:xfrm>
        </p:spPr>
        <p:txBody>
          <a:bodyPr>
            <a:normAutofit fontScale="77500" lnSpcReduction="20000"/>
          </a:bodyPr>
          <a:lstStyle/>
          <a:p>
            <a:pPr marL="228600" lvl="1" indent="0">
              <a:buSzTx/>
              <a:buNone/>
            </a:pPr>
            <a:r>
              <a:rPr lang="en-US" altLang="en-US" dirty="0" smtClean="0"/>
              <a:t>Guidelines:</a:t>
            </a:r>
            <a:endParaRPr lang="en-US" altLang="en-US" dirty="0"/>
          </a:p>
          <a:p>
            <a:pPr marL="571500" lvl="1">
              <a:buSzTx/>
            </a:pPr>
            <a:r>
              <a:rPr lang="en-US" altLang="en-US" dirty="0" smtClean="0"/>
              <a:t>Brief </a:t>
            </a:r>
            <a:r>
              <a:rPr lang="en-US" altLang="en-US" dirty="0"/>
              <a:t>participants on the exercise </a:t>
            </a:r>
            <a:r>
              <a:rPr lang="en-US" altLang="en-US" dirty="0" smtClean="0"/>
              <a:t>goals</a:t>
            </a:r>
            <a:endParaRPr lang="en-US" altLang="en-US" dirty="0"/>
          </a:p>
          <a:p>
            <a:pPr marL="571500" lvl="1">
              <a:buSzTx/>
            </a:pPr>
            <a:r>
              <a:rPr lang="en-US" altLang="en-US" dirty="0"/>
              <a:t>E</a:t>
            </a:r>
            <a:r>
              <a:rPr lang="en-US" altLang="en-US" dirty="0" smtClean="0"/>
              <a:t>nsure </a:t>
            </a:r>
            <a:r>
              <a:rPr lang="en-US" altLang="en-US" dirty="0"/>
              <a:t>safety and security of all participants </a:t>
            </a:r>
          </a:p>
          <a:p>
            <a:pPr marL="571500" lvl="1">
              <a:buSzTx/>
            </a:pPr>
            <a:r>
              <a:rPr lang="en-US" altLang="en-US" dirty="0" smtClean="0"/>
              <a:t>Make </a:t>
            </a:r>
            <a:r>
              <a:rPr lang="en-US" altLang="en-US" dirty="0"/>
              <a:t>sure </a:t>
            </a:r>
            <a:r>
              <a:rPr lang="en-US" altLang="en-US" dirty="0" smtClean="0"/>
              <a:t>all participants </a:t>
            </a:r>
            <a:r>
              <a:rPr lang="en-US" altLang="en-US" dirty="0"/>
              <a:t>know </a:t>
            </a:r>
            <a:r>
              <a:rPr lang="en-US" altLang="en-US" dirty="0" smtClean="0"/>
              <a:t>their roles</a:t>
            </a:r>
            <a:endParaRPr lang="en-US" altLang="en-US" dirty="0"/>
          </a:p>
          <a:p>
            <a:pPr marL="571500" lvl="1">
              <a:buSzTx/>
            </a:pPr>
            <a:r>
              <a:rPr lang="en-US" altLang="en-US" dirty="0" smtClean="0"/>
              <a:t>Ensure enough people to lead exercise</a:t>
            </a:r>
          </a:p>
          <a:p>
            <a:pPr marL="571500" lvl="1">
              <a:buSzTx/>
            </a:pPr>
            <a:r>
              <a:rPr lang="en-US" altLang="en-US" dirty="0" smtClean="0"/>
              <a:t>Allow sufficient </a:t>
            </a:r>
            <a:r>
              <a:rPr lang="en-US" altLang="en-US" dirty="0"/>
              <a:t>time </a:t>
            </a:r>
            <a:r>
              <a:rPr lang="en-US" altLang="en-US" dirty="0" smtClean="0"/>
              <a:t>for discussion </a:t>
            </a:r>
          </a:p>
          <a:p>
            <a:pPr marL="571500" lvl="1">
              <a:buSzTx/>
            </a:pPr>
            <a:r>
              <a:rPr lang="en-US" altLang="en-US" dirty="0" smtClean="0"/>
              <a:t>Allow </a:t>
            </a:r>
            <a:r>
              <a:rPr lang="en-US" altLang="en-US" dirty="0"/>
              <a:t>sufficient time and resources </a:t>
            </a:r>
            <a:r>
              <a:rPr lang="en-US" altLang="en-US" dirty="0" smtClean="0"/>
              <a:t/>
            </a:r>
            <a:br>
              <a:rPr lang="en-US" altLang="en-US" dirty="0" smtClean="0"/>
            </a:br>
            <a:r>
              <a:rPr lang="en-US" altLang="en-US" dirty="0" smtClean="0"/>
              <a:t>to </a:t>
            </a:r>
            <a:r>
              <a:rPr lang="en-US" altLang="en-US" dirty="0"/>
              <a:t>debrief </a:t>
            </a:r>
            <a:endParaRPr lang="en-US" altLang="en-US" dirty="0" smtClean="0"/>
          </a:p>
          <a:p>
            <a:pPr marL="571500" lvl="1">
              <a:buSzTx/>
            </a:pPr>
            <a:r>
              <a:rPr lang="en-US" altLang="en-US" dirty="0" smtClean="0"/>
              <a:t>Create </a:t>
            </a:r>
            <a:r>
              <a:rPr lang="en-US" altLang="en-US" dirty="0"/>
              <a:t>and distribute exercise </a:t>
            </a:r>
            <a:r>
              <a:rPr lang="en-US" altLang="en-US" dirty="0" smtClean="0"/>
              <a:t/>
            </a:r>
            <a:br>
              <a:rPr lang="en-US" altLang="en-US" dirty="0" smtClean="0"/>
            </a:br>
            <a:r>
              <a:rPr lang="en-US" altLang="en-US" dirty="0" smtClean="0"/>
              <a:t>reports</a:t>
            </a:r>
            <a:endParaRPr lang="en-US" altLang="en-US" dirty="0"/>
          </a:p>
          <a:p>
            <a:pPr marL="342900" lvl="1" indent="0">
              <a:buSzTx/>
              <a:buFont typeface="Arial" charset="0"/>
              <a:buNone/>
            </a:pPr>
            <a:endParaRPr lang="en-US" altLang="en-US" sz="4000" dirty="0" smtClean="0">
              <a:solidFill>
                <a:srgbClr val="FF0000"/>
              </a:solidFill>
            </a:endParaRPr>
          </a:p>
        </p:txBody>
      </p:sp>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456616" y="4485067"/>
            <a:ext cx="2230184" cy="1486242"/>
          </a:xfrm>
          <a:prstGeom prst="rect">
            <a:avLst/>
          </a:prstGeom>
        </p:spPr>
      </p:pic>
    </p:spTree>
    <p:extLst>
      <p:ext uri="{BB962C8B-B14F-4D97-AF65-F5344CB8AC3E}">
        <p14:creationId xmlns:p14="http://schemas.microsoft.com/office/powerpoint/2010/main" val="178280162"/>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9">
                                            <p:txEl>
                                              <p:pRg st="1" end="1"/>
                                            </p:txEl>
                                          </p:spTgt>
                                        </p:tgtEl>
                                        <p:attrNameLst>
                                          <p:attrName>style.visibility</p:attrName>
                                        </p:attrNameLst>
                                      </p:cBhvr>
                                      <p:to>
                                        <p:strVal val="visible"/>
                                      </p:to>
                                    </p:set>
                                    <p:animEffect transition="in" filter="fade">
                                      <p:cBhvr>
                                        <p:cTn id="7" dur="500"/>
                                        <p:tgtEl>
                                          <p:spTgt spid="9">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9">
                                            <p:txEl>
                                              <p:pRg st="2" end="2"/>
                                            </p:txEl>
                                          </p:spTgt>
                                        </p:tgtEl>
                                        <p:attrNameLst>
                                          <p:attrName>style.visibility</p:attrName>
                                        </p:attrNameLst>
                                      </p:cBhvr>
                                      <p:to>
                                        <p:strVal val="visible"/>
                                      </p:to>
                                    </p:set>
                                    <p:animEffect transition="in" filter="fade">
                                      <p:cBhvr>
                                        <p:cTn id="12" dur="500"/>
                                        <p:tgtEl>
                                          <p:spTgt spid="9">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9">
                                            <p:txEl>
                                              <p:pRg st="3" end="3"/>
                                            </p:txEl>
                                          </p:spTgt>
                                        </p:tgtEl>
                                        <p:attrNameLst>
                                          <p:attrName>style.visibility</p:attrName>
                                        </p:attrNameLst>
                                      </p:cBhvr>
                                      <p:to>
                                        <p:strVal val="visible"/>
                                      </p:to>
                                    </p:set>
                                    <p:animEffect transition="in" filter="fade">
                                      <p:cBhvr>
                                        <p:cTn id="17" dur="500"/>
                                        <p:tgtEl>
                                          <p:spTgt spid="9">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9">
                                            <p:txEl>
                                              <p:pRg st="4" end="4"/>
                                            </p:txEl>
                                          </p:spTgt>
                                        </p:tgtEl>
                                        <p:attrNameLst>
                                          <p:attrName>style.visibility</p:attrName>
                                        </p:attrNameLst>
                                      </p:cBhvr>
                                      <p:to>
                                        <p:strVal val="visible"/>
                                      </p:to>
                                    </p:set>
                                    <p:animEffect transition="in" filter="fade">
                                      <p:cBhvr>
                                        <p:cTn id="22" dur="500"/>
                                        <p:tgtEl>
                                          <p:spTgt spid="9">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9">
                                            <p:txEl>
                                              <p:pRg st="5" end="5"/>
                                            </p:txEl>
                                          </p:spTgt>
                                        </p:tgtEl>
                                        <p:attrNameLst>
                                          <p:attrName>style.visibility</p:attrName>
                                        </p:attrNameLst>
                                      </p:cBhvr>
                                      <p:to>
                                        <p:strVal val="visible"/>
                                      </p:to>
                                    </p:set>
                                    <p:animEffect transition="in" filter="fade">
                                      <p:cBhvr>
                                        <p:cTn id="27" dur="500"/>
                                        <p:tgtEl>
                                          <p:spTgt spid="9">
                                            <p:txEl>
                                              <p:pRg st="5" end="5"/>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9">
                                            <p:txEl>
                                              <p:pRg st="6" end="6"/>
                                            </p:txEl>
                                          </p:spTgt>
                                        </p:tgtEl>
                                        <p:attrNameLst>
                                          <p:attrName>style.visibility</p:attrName>
                                        </p:attrNameLst>
                                      </p:cBhvr>
                                      <p:to>
                                        <p:strVal val="visible"/>
                                      </p:to>
                                    </p:set>
                                    <p:animEffect transition="in" filter="fade">
                                      <p:cBhvr>
                                        <p:cTn id="32" dur="500"/>
                                        <p:tgtEl>
                                          <p:spTgt spid="9">
                                            <p:txEl>
                                              <p:pRg st="6" end="6"/>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9">
                                            <p:txEl>
                                              <p:pRg st="7" end="7"/>
                                            </p:txEl>
                                          </p:spTgt>
                                        </p:tgtEl>
                                        <p:attrNameLst>
                                          <p:attrName>style.visibility</p:attrName>
                                        </p:attrNameLst>
                                      </p:cBhvr>
                                      <p:to>
                                        <p:strVal val="visible"/>
                                      </p:to>
                                    </p:set>
                                    <p:animEffect transition="in" filter="fade">
                                      <p:cBhvr>
                                        <p:cTn id="37" dur="500"/>
                                        <p:tgtEl>
                                          <p:spTgt spid="9">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6"/>
          <p:cNvSpPr>
            <a:spLocks noGrp="1"/>
          </p:cNvSpPr>
          <p:nvPr>
            <p:ph type="title"/>
          </p:nvPr>
        </p:nvSpPr>
        <p:spPr>
          <a:xfrm>
            <a:off x="457200" y="39173"/>
            <a:ext cx="8229600" cy="1038840"/>
          </a:xfrm>
        </p:spPr>
        <p:txBody>
          <a:bodyPr/>
          <a:lstStyle/>
          <a:p>
            <a:r>
              <a:rPr lang="en-US" altLang="en-US" dirty="0"/>
              <a:t>Incident Response Capability Monitoring</a:t>
            </a:r>
            <a:endParaRPr lang="en-US" altLang="en-US" dirty="0" smtClean="0"/>
          </a:p>
        </p:txBody>
      </p:sp>
      <p:sp>
        <p:nvSpPr>
          <p:cNvPr id="9" name="Content Placeholder 4"/>
          <p:cNvSpPr>
            <a:spLocks noGrp="1"/>
          </p:cNvSpPr>
          <p:nvPr>
            <p:ph type="body" sz="quarter" idx="10"/>
          </p:nvPr>
        </p:nvSpPr>
        <p:spPr>
          <a:xfrm>
            <a:off x="507198" y="1823563"/>
            <a:ext cx="6710566" cy="3801381"/>
          </a:xfrm>
        </p:spPr>
        <p:txBody>
          <a:bodyPr>
            <a:normAutofit/>
          </a:bodyPr>
          <a:lstStyle/>
          <a:p>
            <a:pPr marL="571500" lvl="1">
              <a:buSzTx/>
            </a:pPr>
            <a:r>
              <a:rPr lang="en-US" altLang="en-US" dirty="0" smtClean="0"/>
              <a:t>Measure capabilities </a:t>
            </a:r>
            <a:r>
              <a:rPr lang="en-US" altLang="en-US" dirty="0"/>
              <a:t>of the incident response team </a:t>
            </a:r>
            <a:r>
              <a:rPr lang="en-US" altLang="en-US" dirty="0" smtClean="0"/>
              <a:t>as well as related individuals </a:t>
            </a:r>
            <a:r>
              <a:rPr lang="en-US" altLang="en-US" dirty="0"/>
              <a:t>and groups </a:t>
            </a:r>
            <a:endParaRPr lang="en-US" altLang="en-US" dirty="0" smtClean="0"/>
          </a:p>
          <a:p>
            <a:pPr marL="571500" lvl="1">
              <a:buSzTx/>
            </a:pPr>
            <a:r>
              <a:rPr lang="en-US" altLang="en-US" dirty="0" smtClean="0"/>
              <a:t>Capture</a:t>
            </a:r>
            <a:r>
              <a:rPr lang="en-US" altLang="en-US" dirty="0"/>
              <a:t>:</a:t>
            </a:r>
          </a:p>
          <a:p>
            <a:pPr marL="1028700" lvl="2">
              <a:buSzTx/>
            </a:pPr>
            <a:r>
              <a:rPr lang="en-US" altLang="en-US" dirty="0" smtClean="0"/>
              <a:t>Capabilities available </a:t>
            </a:r>
            <a:r>
              <a:rPr lang="en-US" altLang="en-US" dirty="0"/>
              <a:t>to the </a:t>
            </a:r>
            <a:r>
              <a:rPr lang="en-US" altLang="en-US" dirty="0" smtClean="0"/>
              <a:t>organization</a:t>
            </a:r>
            <a:endParaRPr lang="en-US" altLang="en-US" dirty="0"/>
          </a:p>
          <a:p>
            <a:pPr marL="1028700" lvl="2">
              <a:buSzTx/>
            </a:pPr>
            <a:r>
              <a:rPr lang="en-US" altLang="en-US" dirty="0" smtClean="0"/>
              <a:t>Who possesses them</a:t>
            </a:r>
            <a:endParaRPr lang="en-US" altLang="en-US" dirty="0"/>
          </a:p>
          <a:p>
            <a:pPr marL="1028700" lvl="2">
              <a:buSzTx/>
            </a:pPr>
            <a:r>
              <a:rPr lang="en-US" altLang="en-US" dirty="0" smtClean="0"/>
              <a:t>Internal </a:t>
            </a:r>
            <a:r>
              <a:rPr lang="en-US" altLang="en-US" dirty="0"/>
              <a:t>or </a:t>
            </a:r>
            <a:r>
              <a:rPr lang="en-US" altLang="en-US" dirty="0" smtClean="0"/>
              <a:t>external</a:t>
            </a:r>
            <a:endParaRPr lang="en-US" altLang="en-US" dirty="0"/>
          </a:p>
          <a:p>
            <a:pPr marL="1028700" lvl="2">
              <a:buSzTx/>
            </a:pPr>
            <a:r>
              <a:rPr lang="en-US" altLang="en-US" dirty="0"/>
              <a:t>H</a:t>
            </a:r>
            <a:r>
              <a:rPr lang="en-US" altLang="en-US" dirty="0" smtClean="0"/>
              <a:t>ow </a:t>
            </a:r>
            <a:r>
              <a:rPr lang="en-US" altLang="en-US" dirty="0"/>
              <a:t>to engage </a:t>
            </a:r>
            <a:endParaRPr lang="en-US" altLang="en-US" dirty="0" smtClean="0"/>
          </a:p>
          <a:p>
            <a:pPr marL="1028700" lvl="2">
              <a:buSzTx/>
            </a:pPr>
            <a:r>
              <a:rPr lang="en-US" altLang="en-US" dirty="0" smtClean="0"/>
              <a:t>How </a:t>
            </a:r>
            <a:r>
              <a:rPr lang="en-US" altLang="en-US" dirty="0"/>
              <a:t>current </a:t>
            </a:r>
            <a:r>
              <a:rPr lang="en-US" altLang="en-US" dirty="0" smtClean="0"/>
              <a:t>the </a:t>
            </a:r>
            <a:r>
              <a:rPr lang="en-US" altLang="en-US" dirty="0"/>
              <a:t>capability </a:t>
            </a:r>
            <a:r>
              <a:rPr lang="en-US" altLang="en-US" dirty="0" smtClean="0"/>
              <a:t>is</a:t>
            </a:r>
          </a:p>
          <a:p>
            <a:pPr marL="1028700" lvl="2">
              <a:buSzTx/>
            </a:pPr>
            <a:r>
              <a:rPr lang="en-US" altLang="en-US" dirty="0" smtClean="0"/>
              <a:t>How </a:t>
            </a:r>
            <a:r>
              <a:rPr lang="en-US" altLang="en-US" dirty="0"/>
              <a:t>often the capability </a:t>
            </a:r>
            <a:r>
              <a:rPr lang="en-US" altLang="en-US" dirty="0" smtClean="0"/>
              <a:t>has been required</a:t>
            </a:r>
            <a:endParaRPr lang="en-US" altLang="en-US" dirty="0"/>
          </a:p>
        </p:txBody>
      </p:sp>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217764" y="1655063"/>
            <a:ext cx="1575098" cy="1977793"/>
          </a:xfrm>
          <a:prstGeom prst="rect">
            <a:avLst/>
          </a:prstGeom>
        </p:spPr>
      </p:pic>
    </p:spTree>
    <p:extLst>
      <p:ext uri="{BB962C8B-B14F-4D97-AF65-F5344CB8AC3E}">
        <p14:creationId xmlns:p14="http://schemas.microsoft.com/office/powerpoint/2010/main" val="664007142"/>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9">
                                            <p:txEl>
                                              <p:pRg st="1" end="1"/>
                                            </p:txEl>
                                          </p:spTgt>
                                        </p:tgtEl>
                                        <p:attrNameLst>
                                          <p:attrName>style.visibility</p:attrName>
                                        </p:attrNameLst>
                                      </p:cBhvr>
                                      <p:to>
                                        <p:strVal val="visible"/>
                                      </p:to>
                                    </p:set>
                                    <p:animEffect transition="in" filter="fade">
                                      <p:cBhvr>
                                        <p:cTn id="7" dur="500"/>
                                        <p:tgtEl>
                                          <p:spTgt spid="9">
                                            <p:txEl>
                                              <p:pRg st="1" end="1"/>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9">
                                            <p:txEl>
                                              <p:pRg st="2" end="2"/>
                                            </p:txEl>
                                          </p:spTgt>
                                        </p:tgtEl>
                                        <p:attrNameLst>
                                          <p:attrName>style.visibility</p:attrName>
                                        </p:attrNameLst>
                                      </p:cBhvr>
                                      <p:to>
                                        <p:strVal val="visible"/>
                                      </p:to>
                                    </p:set>
                                    <p:animEffect transition="in" filter="fade">
                                      <p:cBhvr>
                                        <p:cTn id="10" dur="500"/>
                                        <p:tgtEl>
                                          <p:spTgt spid="9">
                                            <p:txEl>
                                              <p:pRg st="2" end="2"/>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9">
                                            <p:txEl>
                                              <p:pRg st="3" end="3"/>
                                            </p:txEl>
                                          </p:spTgt>
                                        </p:tgtEl>
                                        <p:attrNameLst>
                                          <p:attrName>style.visibility</p:attrName>
                                        </p:attrNameLst>
                                      </p:cBhvr>
                                      <p:to>
                                        <p:strVal val="visible"/>
                                      </p:to>
                                    </p:set>
                                    <p:animEffect transition="in" filter="fade">
                                      <p:cBhvr>
                                        <p:cTn id="15" dur="500"/>
                                        <p:tgtEl>
                                          <p:spTgt spid="9">
                                            <p:txEl>
                                              <p:pRg st="3" end="3"/>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9">
                                            <p:txEl>
                                              <p:pRg st="4" end="4"/>
                                            </p:txEl>
                                          </p:spTgt>
                                        </p:tgtEl>
                                        <p:attrNameLst>
                                          <p:attrName>style.visibility</p:attrName>
                                        </p:attrNameLst>
                                      </p:cBhvr>
                                      <p:to>
                                        <p:strVal val="visible"/>
                                      </p:to>
                                    </p:set>
                                    <p:animEffect transition="in" filter="fade">
                                      <p:cBhvr>
                                        <p:cTn id="20" dur="500"/>
                                        <p:tgtEl>
                                          <p:spTgt spid="9">
                                            <p:txEl>
                                              <p:pRg st="4" end="4"/>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9">
                                            <p:txEl>
                                              <p:pRg st="5" end="5"/>
                                            </p:txEl>
                                          </p:spTgt>
                                        </p:tgtEl>
                                        <p:attrNameLst>
                                          <p:attrName>style.visibility</p:attrName>
                                        </p:attrNameLst>
                                      </p:cBhvr>
                                      <p:to>
                                        <p:strVal val="visible"/>
                                      </p:to>
                                    </p:set>
                                    <p:animEffect transition="in" filter="fade">
                                      <p:cBhvr>
                                        <p:cTn id="25" dur="500"/>
                                        <p:tgtEl>
                                          <p:spTgt spid="9">
                                            <p:txEl>
                                              <p:pRg st="5" end="5"/>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nodeType="clickEffect">
                                  <p:stCondLst>
                                    <p:cond delay="0"/>
                                  </p:stCondLst>
                                  <p:childTnLst>
                                    <p:set>
                                      <p:cBhvr>
                                        <p:cTn id="29" dur="1" fill="hold">
                                          <p:stCondLst>
                                            <p:cond delay="0"/>
                                          </p:stCondLst>
                                        </p:cTn>
                                        <p:tgtEl>
                                          <p:spTgt spid="9">
                                            <p:txEl>
                                              <p:pRg st="6" end="6"/>
                                            </p:txEl>
                                          </p:spTgt>
                                        </p:tgtEl>
                                        <p:attrNameLst>
                                          <p:attrName>style.visibility</p:attrName>
                                        </p:attrNameLst>
                                      </p:cBhvr>
                                      <p:to>
                                        <p:strVal val="visible"/>
                                      </p:to>
                                    </p:set>
                                    <p:animEffect transition="in" filter="fade">
                                      <p:cBhvr>
                                        <p:cTn id="30" dur="500"/>
                                        <p:tgtEl>
                                          <p:spTgt spid="9">
                                            <p:txEl>
                                              <p:pRg st="6" end="6"/>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nodeType="clickEffect">
                                  <p:stCondLst>
                                    <p:cond delay="0"/>
                                  </p:stCondLst>
                                  <p:childTnLst>
                                    <p:set>
                                      <p:cBhvr>
                                        <p:cTn id="34" dur="1" fill="hold">
                                          <p:stCondLst>
                                            <p:cond delay="0"/>
                                          </p:stCondLst>
                                        </p:cTn>
                                        <p:tgtEl>
                                          <p:spTgt spid="9">
                                            <p:txEl>
                                              <p:pRg st="7" end="7"/>
                                            </p:txEl>
                                          </p:spTgt>
                                        </p:tgtEl>
                                        <p:attrNameLst>
                                          <p:attrName>style.visibility</p:attrName>
                                        </p:attrNameLst>
                                      </p:cBhvr>
                                      <p:to>
                                        <p:strVal val="visible"/>
                                      </p:to>
                                    </p:set>
                                    <p:animEffect transition="in" filter="fade">
                                      <p:cBhvr>
                                        <p:cTn id="35" dur="500"/>
                                        <p:tgtEl>
                                          <p:spTgt spid="9">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6"/>
          <p:cNvSpPr>
            <a:spLocks noGrp="1"/>
          </p:cNvSpPr>
          <p:nvPr>
            <p:ph type="title"/>
          </p:nvPr>
        </p:nvSpPr>
        <p:spPr>
          <a:xfrm>
            <a:off x="457200" y="39173"/>
            <a:ext cx="8229600" cy="1038840"/>
          </a:xfrm>
        </p:spPr>
        <p:txBody>
          <a:bodyPr/>
          <a:lstStyle/>
          <a:p>
            <a:r>
              <a:rPr lang="en-US" altLang="en-US" dirty="0" smtClean="0"/>
              <a:t>Penetration Testing</a:t>
            </a:r>
          </a:p>
        </p:txBody>
      </p:sp>
      <p:sp>
        <p:nvSpPr>
          <p:cNvPr id="2" name="Text Placeholder 1"/>
          <p:cNvSpPr>
            <a:spLocks noGrp="1"/>
          </p:cNvSpPr>
          <p:nvPr>
            <p:ph type="body" sz="quarter" idx="10"/>
          </p:nvPr>
        </p:nvSpPr>
        <p:spPr>
          <a:xfrm>
            <a:off x="3226279" y="1596326"/>
            <a:ext cx="5489096" cy="4729830"/>
          </a:xfrm>
        </p:spPr>
        <p:txBody>
          <a:bodyPr/>
          <a:lstStyle/>
          <a:p>
            <a:pPr marL="228600" lvl="1" indent="0">
              <a:buSzTx/>
              <a:buNone/>
            </a:pPr>
            <a:r>
              <a:rPr lang="en-US" altLang="en-US" dirty="0" smtClean="0"/>
              <a:t>Simulated attack on a computer system to find vulnerabilities</a:t>
            </a:r>
          </a:p>
          <a:p>
            <a:pPr marL="571500" lvl="1">
              <a:buSzTx/>
            </a:pPr>
            <a:r>
              <a:rPr lang="en-US" altLang="en-US" dirty="0" smtClean="0"/>
              <a:t>Improves </a:t>
            </a:r>
            <a:r>
              <a:rPr lang="en-US" altLang="en-US" dirty="0"/>
              <a:t>the security of your company and </a:t>
            </a:r>
            <a:r>
              <a:rPr lang="en-US" altLang="en-US" dirty="0" smtClean="0"/>
              <a:t>increases </a:t>
            </a:r>
            <a:r>
              <a:rPr lang="en-US" altLang="en-US" dirty="0"/>
              <a:t>security awareness of </a:t>
            </a:r>
            <a:r>
              <a:rPr lang="en-US" altLang="en-US" dirty="0" smtClean="0"/>
              <a:t/>
            </a:r>
            <a:br>
              <a:rPr lang="en-US" altLang="en-US" dirty="0" smtClean="0"/>
            </a:br>
            <a:r>
              <a:rPr lang="en-US" altLang="en-US" dirty="0" smtClean="0"/>
              <a:t>the staff</a:t>
            </a:r>
          </a:p>
          <a:p>
            <a:pPr marL="571500" lvl="1">
              <a:buSzTx/>
            </a:pPr>
            <a:r>
              <a:rPr lang="en-US" altLang="en-US" dirty="0" smtClean="0"/>
              <a:t>Performed </a:t>
            </a:r>
            <a:r>
              <a:rPr lang="en-US" altLang="en-US" dirty="0"/>
              <a:t>in conjunction with IT department</a:t>
            </a:r>
          </a:p>
          <a:p>
            <a:pPr marL="571500" lvl="1">
              <a:buSzTx/>
            </a:pPr>
            <a:r>
              <a:rPr lang="en-US" altLang="en-US" dirty="0" smtClean="0"/>
              <a:t>Fixes assigned to </a:t>
            </a:r>
            <a:r>
              <a:rPr lang="en-US" altLang="en-US" dirty="0"/>
              <a:t>appropriate </a:t>
            </a:r>
            <a:r>
              <a:rPr lang="en-US" altLang="en-US" dirty="0" smtClean="0"/>
              <a:t>parties</a:t>
            </a:r>
          </a:p>
          <a:p>
            <a:pPr marL="571500" lvl="1">
              <a:buSzTx/>
            </a:pPr>
            <a:r>
              <a:rPr lang="en-US" altLang="en-US" dirty="0" smtClean="0"/>
              <a:t>More testing performed after fixes applied</a:t>
            </a:r>
            <a:endParaRPr lang="en-US" altLang="en-US" dirty="0"/>
          </a:p>
        </p:txBody>
      </p:sp>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64254" y="1688476"/>
            <a:ext cx="2277374" cy="3412038"/>
          </a:xfrm>
          <a:prstGeom prst="rect">
            <a:avLst/>
          </a:prstGeom>
        </p:spPr>
      </p:pic>
    </p:spTree>
    <p:extLst>
      <p:ext uri="{BB962C8B-B14F-4D97-AF65-F5344CB8AC3E}">
        <p14:creationId xmlns:p14="http://schemas.microsoft.com/office/powerpoint/2010/main" val="2307122996"/>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fade">
                                      <p:cBhvr>
                                        <p:cTn id="7" dur="500"/>
                                        <p:tgtEl>
                                          <p:spTgt spid="2">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
                                            <p:txEl>
                                              <p:pRg st="2" end="2"/>
                                            </p:txEl>
                                          </p:spTgt>
                                        </p:tgtEl>
                                        <p:attrNameLst>
                                          <p:attrName>style.visibility</p:attrName>
                                        </p:attrNameLst>
                                      </p:cBhvr>
                                      <p:to>
                                        <p:strVal val="visible"/>
                                      </p:to>
                                    </p:set>
                                    <p:animEffect transition="in" filter="fade">
                                      <p:cBhvr>
                                        <p:cTn id="12" dur="500"/>
                                        <p:tgtEl>
                                          <p:spTgt spid="2">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
                                            <p:txEl>
                                              <p:pRg st="3" end="3"/>
                                            </p:txEl>
                                          </p:spTgt>
                                        </p:tgtEl>
                                        <p:attrNameLst>
                                          <p:attrName>style.visibility</p:attrName>
                                        </p:attrNameLst>
                                      </p:cBhvr>
                                      <p:to>
                                        <p:strVal val="visible"/>
                                      </p:to>
                                    </p:set>
                                    <p:animEffect transition="in" filter="fade">
                                      <p:cBhvr>
                                        <p:cTn id="17" dur="500"/>
                                        <p:tgtEl>
                                          <p:spTgt spid="2">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idx="1"/>
          </p:nvPr>
        </p:nvSpPr>
        <p:spPr/>
        <p:txBody>
          <a:bodyPr/>
          <a:lstStyle/>
          <a:p>
            <a:pPr marL="0" indent="0">
              <a:buNone/>
              <a:defRPr/>
            </a:pPr>
            <a:r>
              <a:rPr lang="en-US" dirty="0">
                <a:solidFill>
                  <a:schemeClr val="bg1"/>
                </a:solidFill>
                <a:effectLst>
                  <a:outerShdw blurRad="38100" dist="38100" dir="2700000" algn="tl">
                    <a:srgbClr val="000000">
                      <a:alpha val="43137"/>
                    </a:srgbClr>
                  </a:outerShdw>
                </a:effectLst>
              </a:rPr>
              <a:t>If you were going to do </a:t>
            </a:r>
            <a:r>
              <a:rPr lang="en-US" dirty="0" smtClean="0">
                <a:solidFill>
                  <a:schemeClr val="bg1"/>
                </a:solidFill>
                <a:effectLst>
                  <a:outerShdw blurRad="38100" dist="38100" dir="2700000" algn="tl">
                    <a:srgbClr val="000000">
                      <a:alpha val="43137"/>
                    </a:srgbClr>
                  </a:outerShdw>
                </a:effectLst>
              </a:rPr>
              <a:t>penetration testing</a:t>
            </a:r>
            <a:r>
              <a:rPr lang="en-US" dirty="0">
                <a:solidFill>
                  <a:schemeClr val="bg1"/>
                </a:solidFill>
                <a:effectLst>
                  <a:outerShdw blurRad="38100" dist="38100" dir="2700000" algn="tl">
                    <a:srgbClr val="000000">
                      <a:alpha val="43137"/>
                    </a:srgbClr>
                  </a:outerShdw>
                </a:effectLst>
              </a:rPr>
              <a:t>, which of </a:t>
            </a:r>
            <a:r>
              <a:rPr lang="en-US" dirty="0" smtClean="0">
                <a:solidFill>
                  <a:schemeClr val="bg1"/>
                </a:solidFill>
                <a:effectLst>
                  <a:outerShdw blurRad="38100" dist="38100" dir="2700000" algn="tl">
                    <a:srgbClr val="000000">
                      <a:alpha val="43137"/>
                    </a:srgbClr>
                  </a:outerShdw>
                </a:effectLst>
              </a:rPr>
              <a:t>your </a:t>
            </a:r>
            <a:r>
              <a:rPr lang="en-US" dirty="0">
                <a:solidFill>
                  <a:schemeClr val="bg1"/>
                </a:solidFill>
                <a:effectLst>
                  <a:outerShdw blurRad="38100" dist="38100" dir="2700000" algn="tl">
                    <a:srgbClr val="000000">
                      <a:alpha val="43137"/>
                    </a:srgbClr>
                  </a:outerShdw>
                </a:effectLst>
              </a:rPr>
              <a:t>applications or </a:t>
            </a:r>
            <a:r>
              <a:rPr lang="en-US" dirty="0" smtClean="0">
                <a:solidFill>
                  <a:schemeClr val="bg1"/>
                </a:solidFill>
                <a:effectLst>
                  <a:outerShdw blurRad="38100" dist="38100" dir="2700000" algn="tl">
                    <a:srgbClr val="000000">
                      <a:alpha val="43137"/>
                    </a:srgbClr>
                  </a:outerShdw>
                </a:effectLst>
              </a:rPr>
              <a:t>websites would you </a:t>
            </a:r>
            <a:r>
              <a:rPr lang="en-US" dirty="0">
                <a:solidFill>
                  <a:schemeClr val="bg1"/>
                </a:solidFill>
                <a:effectLst>
                  <a:outerShdw blurRad="38100" dist="38100" dir="2700000" algn="tl">
                    <a:srgbClr val="000000">
                      <a:alpha val="43137"/>
                    </a:srgbClr>
                  </a:outerShdw>
                </a:effectLst>
              </a:rPr>
              <a:t>choose and why? </a:t>
            </a:r>
          </a:p>
        </p:txBody>
      </p:sp>
      <p:sp>
        <p:nvSpPr>
          <p:cNvPr id="58370" name="Title 6"/>
          <p:cNvSpPr>
            <a:spLocks noGrp="1"/>
          </p:cNvSpPr>
          <p:nvPr>
            <p:ph type="title"/>
          </p:nvPr>
        </p:nvSpPr>
        <p:spPr/>
        <p:txBody>
          <a:bodyPr>
            <a:normAutofit/>
          </a:bodyPr>
          <a:lstStyle/>
          <a:p>
            <a:r>
              <a:rPr lang="en-US" altLang="en-US" dirty="0" smtClean="0"/>
              <a:t>Learning Check</a:t>
            </a:r>
          </a:p>
        </p:txBody>
      </p:sp>
      <p:sp>
        <p:nvSpPr>
          <p:cNvPr id="5" name="Rectangle 4"/>
          <p:cNvSpPr/>
          <p:nvPr/>
        </p:nvSpPr>
        <p:spPr>
          <a:xfrm>
            <a:off x="5262196" y="6642556"/>
            <a:ext cx="3881804" cy="215444"/>
          </a:xfrm>
          <a:prstGeom prst="rect">
            <a:avLst/>
          </a:prstGeom>
        </p:spPr>
        <p:txBody>
          <a:bodyPr wrap="square">
            <a:spAutoFit/>
          </a:bodyPr>
          <a:lstStyle>
            <a:defPPr>
              <a:defRPr lang="en-US"/>
            </a:defPPr>
            <a:lvl1pPr algn="l" rtl="0" eaLnBrk="0" fontAlgn="base" hangingPunct="0">
              <a:spcBef>
                <a:spcPct val="0"/>
              </a:spcBef>
              <a:spcAft>
                <a:spcPct val="0"/>
              </a:spcAft>
              <a:defRPr kern="1200">
                <a:solidFill>
                  <a:schemeClr val="tx1"/>
                </a:solidFill>
                <a:latin typeface="Arial" charset="0"/>
                <a:ea typeface="ＭＳ Ｐゴシック" charset="-128"/>
                <a:cs typeface="+mn-cs"/>
              </a:defRPr>
            </a:lvl1pPr>
            <a:lvl2pPr marL="457200" algn="l" rtl="0" eaLnBrk="0" fontAlgn="base" hangingPunct="0">
              <a:spcBef>
                <a:spcPct val="0"/>
              </a:spcBef>
              <a:spcAft>
                <a:spcPct val="0"/>
              </a:spcAft>
              <a:defRPr kern="1200">
                <a:solidFill>
                  <a:schemeClr val="tx1"/>
                </a:solidFill>
                <a:latin typeface="Arial" charset="0"/>
                <a:ea typeface="ＭＳ Ｐゴシック" charset="-128"/>
                <a:cs typeface="+mn-cs"/>
              </a:defRPr>
            </a:lvl2pPr>
            <a:lvl3pPr marL="914400" algn="l" rtl="0" eaLnBrk="0" fontAlgn="base" hangingPunct="0">
              <a:spcBef>
                <a:spcPct val="0"/>
              </a:spcBef>
              <a:spcAft>
                <a:spcPct val="0"/>
              </a:spcAft>
              <a:defRPr kern="1200">
                <a:solidFill>
                  <a:schemeClr val="tx1"/>
                </a:solidFill>
                <a:latin typeface="Arial" charset="0"/>
                <a:ea typeface="ＭＳ Ｐゴシック" charset="-128"/>
                <a:cs typeface="+mn-cs"/>
              </a:defRPr>
            </a:lvl3pPr>
            <a:lvl4pPr marL="1371600" algn="l" rtl="0" eaLnBrk="0" fontAlgn="base" hangingPunct="0">
              <a:spcBef>
                <a:spcPct val="0"/>
              </a:spcBef>
              <a:spcAft>
                <a:spcPct val="0"/>
              </a:spcAft>
              <a:defRPr kern="1200">
                <a:solidFill>
                  <a:schemeClr val="tx1"/>
                </a:solidFill>
                <a:latin typeface="Arial" charset="0"/>
                <a:ea typeface="ＭＳ Ｐゴシック" charset="-128"/>
                <a:cs typeface="+mn-cs"/>
              </a:defRPr>
            </a:lvl4pPr>
            <a:lvl5pPr marL="1828800" algn="l" rtl="0" eaLnBrk="0" fontAlgn="base" hangingPunct="0">
              <a:spcBef>
                <a:spcPct val="0"/>
              </a:spcBef>
              <a:spcAft>
                <a:spcPct val="0"/>
              </a:spcAft>
              <a:defRPr kern="1200">
                <a:solidFill>
                  <a:schemeClr val="tx1"/>
                </a:solidFill>
                <a:latin typeface="Arial" charset="0"/>
                <a:ea typeface="ＭＳ Ｐゴシック" charset="-128"/>
                <a:cs typeface="+mn-cs"/>
              </a:defRPr>
            </a:lvl5pPr>
            <a:lvl6pPr marL="2286000" algn="l" defTabSz="914400" rtl="0" eaLnBrk="1" latinLnBrk="0" hangingPunct="1">
              <a:defRPr kern="1200">
                <a:solidFill>
                  <a:schemeClr val="tx1"/>
                </a:solidFill>
                <a:latin typeface="Arial" charset="0"/>
                <a:ea typeface="ＭＳ Ｐゴシック" charset="-128"/>
                <a:cs typeface="+mn-cs"/>
              </a:defRPr>
            </a:lvl6pPr>
            <a:lvl7pPr marL="2743200" algn="l" defTabSz="914400" rtl="0" eaLnBrk="1" latinLnBrk="0" hangingPunct="1">
              <a:defRPr kern="1200">
                <a:solidFill>
                  <a:schemeClr val="tx1"/>
                </a:solidFill>
                <a:latin typeface="Arial" charset="0"/>
                <a:ea typeface="ＭＳ Ｐゴシック" charset="-128"/>
                <a:cs typeface="+mn-cs"/>
              </a:defRPr>
            </a:lvl7pPr>
            <a:lvl8pPr marL="3200400" algn="l" defTabSz="914400" rtl="0" eaLnBrk="1" latinLnBrk="0" hangingPunct="1">
              <a:defRPr kern="1200">
                <a:solidFill>
                  <a:schemeClr val="tx1"/>
                </a:solidFill>
                <a:latin typeface="Arial" charset="0"/>
                <a:ea typeface="ＭＳ Ｐゴシック" charset="-128"/>
                <a:cs typeface="+mn-cs"/>
              </a:defRPr>
            </a:lvl8pPr>
            <a:lvl9pPr marL="3657600" algn="l" defTabSz="914400" rtl="0" eaLnBrk="1" latinLnBrk="0" hangingPunct="1">
              <a:defRPr kern="1200">
                <a:solidFill>
                  <a:schemeClr val="tx1"/>
                </a:solidFill>
                <a:latin typeface="Arial" charset="0"/>
                <a:ea typeface="ＭＳ Ｐゴシック" charset="-128"/>
                <a:cs typeface="+mn-cs"/>
              </a:defRPr>
            </a:lvl9pPr>
          </a:lstStyle>
          <a:p>
            <a:pPr algn="r"/>
            <a:r>
              <a:rPr lang="en-US" sz="800" kern="1200" dirty="0" smtClean="0">
                <a:solidFill>
                  <a:schemeClr val="tx1">
                    <a:lumMod val="65000"/>
                    <a:lumOff val="35000"/>
                  </a:schemeClr>
                </a:solidFill>
                <a:effectLst/>
                <a:latin typeface="Lucida Sans"/>
                <a:ea typeface="ＭＳ Ｐゴシック" charset="-128"/>
                <a:cs typeface="+mn-cs"/>
              </a:rPr>
              <a:t>Training Module 3, CSIRT Operation, Version 2, © 2016 FIRST</a:t>
            </a:r>
            <a:endParaRPr lang="en-US" sz="800" kern="1200" dirty="0">
              <a:solidFill>
                <a:schemeClr val="tx1">
                  <a:lumMod val="65000"/>
                  <a:lumOff val="35000"/>
                </a:schemeClr>
              </a:solidFill>
              <a:effectLst/>
              <a:latin typeface="Lucida Sans"/>
              <a:ea typeface="ＭＳ Ｐゴシック" charset="-128"/>
              <a:cs typeface="+mn-cs"/>
            </a:endParaRPr>
          </a:p>
        </p:txBody>
      </p:sp>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456616" y="4485067"/>
            <a:ext cx="2230184" cy="1486242"/>
          </a:xfrm>
          <a:prstGeom prst="rect">
            <a:avLst/>
          </a:prstGeom>
        </p:spPr>
      </p:pic>
    </p:spTree>
    <p:extLst>
      <p:ext uri="{BB962C8B-B14F-4D97-AF65-F5344CB8AC3E}">
        <p14:creationId xmlns:p14="http://schemas.microsoft.com/office/powerpoint/2010/main" val="638586037"/>
      </p:ext>
    </p:extLst>
  </p:cSld>
  <p:clrMapOvr>
    <a:masterClrMapping/>
  </p:clrMapOvr>
  <p:transition spd="med">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6"/>
          <p:cNvSpPr>
            <a:spLocks noGrp="1"/>
          </p:cNvSpPr>
          <p:nvPr>
            <p:ph type="title"/>
          </p:nvPr>
        </p:nvSpPr>
        <p:spPr/>
        <p:txBody>
          <a:bodyPr>
            <a:normAutofit fontScale="90000"/>
          </a:bodyPr>
          <a:lstStyle/>
          <a:p>
            <a:r>
              <a:rPr lang="en-US" altLang="en-US" dirty="0" smtClean="0"/>
              <a:t>1. Plan and Prepare</a:t>
            </a:r>
          </a:p>
        </p:txBody>
      </p:sp>
      <p:sp>
        <p:nvSpPr>
          <p:cNvPr id="15363" name="Content Placeholder 4"/>
          <p:cNvSpPr>
            <a:spLocks noGrp="1"/>
          </p:cNvSpPr>
          <p:nvPr>
            <p:ph type="body" sz="quarter" idx="10"/>
          </p:nvPr>
        </p:nvSpPr>
        <p:spPr/>
        <p:txBody>
          <a:bodyPr/>
          <a:lstStyle/>
          <a:p>
            <a:pPr lvl="1">
              <a:buSzTx/>
              <a:buFont typeface="Arial" charset="0"/>
              <a:buChar char="•"/>
            </a:pPr>
            <a:r>
              <a:rPr lang="en-US" altLang="en-US" sz="2400" dirty="0" smtClean="0"/>
              <a:t>Maintain contact information up-to-date</a:t>
            </a:r>
          </a:p>
          <a:p>
            <a:pPr lvl="1">
              <a:buSzTx/>
              <a:buFont typeface="Arial" charset="0"/>
              <a:buChar char="•"/>
            </a:pPr>
            <a:r>
              <a:rPr lang="en-US" altLang="en-US" sz="2400" dirty="0" smtClean="0"/>
              <a:t>Recognize signs of attacks</a:t>
            </a:r>
          </a:p>
          <a:p>
            <a:pPr lvl="1">
              <a:buSzTx/>
              <a:buFont typeface="Arial" charset="0"/>
              <a:buChar char="•"/>
            </a:pPr>
            <a:r>
              <a:rPr lang="en-US" altLang="en-US" sz="2400" dirty="0" smtClean="0"/>
              <a:t>Maintain and update policies</a:t>
            </a: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964494" y="3227515"/>
            <a:ext cx="3722306" cy="2425139"/>
          </a:xfrm>
          <a:prstGeom prst="rect">
            <a:avLst/>
          </a:prstGeom>
          <a:ln>
            <a:noFill/>
          </a:ln>
        </p:spPr>
      </p:pic>
    </p:spTree>
  </p:cSld>
  <p:clrMapOvr>
    <a:masterClrMapping/>
  </p:clrMapOvr>
  <p:transition spd="med">
    <p:fade/>
  </p:transition>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292967276"/>
      </p:ext>
    </p:extLst>
  </p:cSld>
  <p:clrMapOvr>
    <a:masterClrMapping/>
  </p:clrMapOvr>
  <p:transition spd="med">
    <p:fade/>
  </p:transition>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657601494"/>
      </p:ext>
    </p:extLst>
  </p:cSld>
  <p:clrMapOvr>
    <a:masterClrMapping/>
  </p:clrMapOvr>
  <p:transition spd="med">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6"/>
          <p:cNvSpPr>
            <a:spLocks noGrp="1"/>
          </p:cNvSpPr>
          <p:nvPr>
            <p:ph type="title"/>
          </p:nvPr>
        </p:nvSpPr>
        <p:spPr/>
        <p:txBody>
          <a:bodyPr>
            <a:normAutofit fontScale="90000"/>
          </a:bodyPr>
          <a:lstStyle/>
          <a:p>
            <a:r>
              <a:rPr lang="en-US" altLang="en-US" dirty="0" smtClean="0"/>
              <a:t>Maintain External Contact Information</a:t>
            </a:r>
          </a:p>
        </p:txBody>
      </p:sp>
      <p:sp>
        <p:nvSpPr>
          <p:cNvPr id="13" name="Rectangle 12"/>
          <p:cNvSpPr/>
          <p:nvPr/>
        </p:nvSpPr>
        <p:spPr>
          <a:xfrm>
            <a:off x="687183" y="1071017"/>
            <a:ext cx="7473837" cy="1457864"/>
          </a:xfrm>
          <a:prstGeom prst="rect">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742950" lvl="1" indent="-285750">
              <a:buFont typeface="Arial" panose="020B0604020202020204" pitchFamily="34" charset="0"/>
              <a:buChar char="•"/>
            </a:pPr>
            <a:r>
              <a:rPr lang="en-US" altLang="en-US" sz="2000" dirty="0">
                <a:solidFill>
                  <a:schemeClr val="bg1"/>
                </a:solidFill>
                <a:latin typeface="Lucida Sans" panose="020B0602030504020204" pitchFamily="34" charset="0"/>
                <a:ea typeface="Lucida Sans" panose="020B0602030504020204" pitchFamily="34" charset="0"/>
                <a:cs typeface="Lucida Sans" panose="020B0602030504020204" pitchFamily="34" charset="0"/>
              </a:rPr>
              <a:t>Executive leadership</a:t>
            </a:r>
          </a:p>
          <a:p>
            <a:pPr marL="742950" lvl="1" indent="-285750">
              <a:buFont typeface="Arial" panose="020B0604020202020204" pitchFamily="34" charset="0"/>
              <a:buChar char="•"/>
            </a:pPr>
            <a:r>
              <a:rPr lang="en-US" altLang="en-US" sz="2000" dirty="0">
                <a:solidFill>
                  <a:schemeClr val="bg1"/>
                </a:solidFill>
                <a:latin typeface="Lucida Sans" panose="020B0602030504020204" pitchFamily="34" charset="0"/>
                <a:ea typeface="Lucida Sans" panose="020B0602030504020204" pitchFamily="34" charset="0"/>
                <a:cs typeface="Lucida Sans" panose="020B0602030504020204" pitchFamily="34" charset="0"/>
              </a:rPr>
              <a:t>Business managers</a:t>
            </a:r>
          </a:p>
          <a:p>
            <a:pPr marL="742950" lvl="1" indent="-285750">
              <a:buFont typeface="Arial" panose="020B0604020202020204" pitchFamily="34" charset="0"/>
              <a:buChar char="•"/>
            </a:pPr>
            <a:r>
              <a:rPr lang="en-US" altLang="en-US" sz="2000" dirty="0">
                <a:solidFill>
                  <a:schemeClr val="bg1"/>
                </a:solidFill>
                <a:latin typeface="Lucida Sans" panose="020B0602030504020204" pitchFamily="34" charset="0"/>
                <a:ea typeface="Lucida Sans" panose="020B0602030504020204" pitchFamily="34" charset="0"/>
                <a:cs typeface="Lucida Sans" panose="020B0602030504020204" pitchFamily="34" charset="0"/>
              </a:rPr>
              <a:t>IT representatives</a:t>
            </a:r>
          </a:p>
        </p:txBody>
      </p:sp>
      <p:sp>
        <p:nvSpPr>
          <p:cNvPr id="14" name="Rectangle 13"/>
          <p:cNvSpPr/>
          <p:nvPr/>
        </p:nvSpPr>
        <p:spPr>
          <a:xfrm>
            <a:off x="687183" y="2740624"/>
            <a:ext cx="7473837" cy="1457864"/>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742950" lvl="1" indent="-285750">
              <a:buFont typeface="Arial" panose="020B0604020202020204" pitchFamily="34" charset="0"/>
              <a:buChar char="•"/>
            </a:pPr>
            <a:r>
              <a:rPr lang="en-US" altLang="en-US" sz="2000" dirty="0">
                <a:solidFill>
                  <a:schemeClr val="bg1"/>
                </a:solidFill>
                <a:latin typeface="Lucida Sans" panose="020B0602030504020204" pitchFamily="34" charset="0"/>
                <a:ea typeface="Lucida Sans" panose="020B0602030504020204" pitchFamily="34" charset="0"/>
                <a:cs typeface="Lucida Sans" panose="020B0602030504020204" pitchFamily="34" charset="0"/>
              </a:rPr>
              <a:t>Legal department representatives</a:t>
            </a:r>
          </a:p>
          <a:p>
            <a:pPr marL="742950" lvl="1" indent="-285750">
              <a:buFont typeface="Arial" panose="020B0604020202020204" pitchFamily="34" charset="0"/>
              <a:buChar char="•"/>
            </a:pPr>
            <a:r>
              <a:rPr lang="en-US" altLang="en-US" sz="2000" dirty="0">
                <a:solidFill>
                  <a:schemeClr val="bg1"/>
                </a:solidFill>
                <a:latin typeface="Lucida Sans" panose="020B0602030504020204" pitchFamily="34" charset="0"/>
                <a:ea typeface="Lucida Sans" panose="020B0602030504020204" pitchFamily="34" charset="0"/>
                <a:cs typeface="Lucida Sans" panose="020B0602030504020204" pitchFamily="34" charset="0"/>
              </a:rPr>
              <a:t>Human Resources representatives</a:t>
            </a:r>
          </a:p>
          <a:p>
            <a:pPr marL="742950" lvl="1" indent="-285750">
              <a:buFont typeface="Arial" panose="020B0604020202020204" pitchFamily="34" charset="0"/>
              <a:buChar char="•"/>
            </a:pPr>
            <a:r>
              <a:rPr lang="en-US" altLang="en-US" sz="2000" dirty="0">
                <a:solidFill>
                  <a:schemeClr val="bg1"/>
                </a:solidFill>
                <a:latin typeface="Lucida Sans" panose="020B0602030504020204" pitchFamily="34" charset="0"/>
                <a:ea typeface="Lucida Sans" panose="020B0602030504020204" pitchFamily="34" charset="0"/>
                <a:cs typeface="Lucida Sans" panose="020B0602030504020204" pitchFamily="34" charset="0"/>
              </a:rPr>
              <a:t>Public Relations representatives</a:t>
            </a:r>
          </a:p>
        </p:txBody>
      </p:sp>
      <p:sp>
        <p:nvSpPr>
          <p:cNvPr id="15" name="Rectangle 14"/>
          <p:cNvSpPr/>
          <p:nvPr/>
        </p:nvSpPr>
        <p:spPr>
          <a:xfrm>
            <a:off x="687182" y="4410231"/>
            <a:ext cx="7473837" cy="1457864"/>
          </a:xfrm>
          <a:prstGeom prst="rect">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742950" lvl="1" indent="-285750">
              <a:buFont typeface="Arial" panose="020B0604020202020204" pitchFamily="34" charset="0"/>
              <a:buChar char="•"/>
            </a:pPr>
            <a:r>
              <a:rPr lang="en-US" altLang="en-US" sz="2000" dirty="0">
                <a:solidFill>
                  <a:schemeClr val="bg1"/>
                </a:solidFill>
                <a:latin typeface="Lucida Sans" panose="020B0602030504020204" pitchFamily="34" charset="0"/>
                <a:ea typeface="Lucida Sans" panose="020B0602030504020204" pitchFamily="34" charset="0"/>
                <a:cs typeface="Lucida Sans" panose="020B0602030504020204" pitchFamily="34" charset="0"/>
              </a:rPr>
              <a:t>Other security groups, including physical security</a:t>
            </a:r>
          </a:p>
          <a:p>
            <a:pPr marL="742950" lvl="1" indent="-285750">
              <a:buFont typeface="Arial" panose="020B0604020202020204" pitchFamily="34" charset="0"/>
              <a:buChar char="•"/>
            </a:pPr>
            <a:r>
              <a:rPr lang="en-US" altLang="en-US" sz="2000" dirty="0">
                <a:solidFill>
                  <a:schemeClr val="bg1"/>
                </a:solidFill>
                <a:latin typeface="Lucida Sans" panose="020B0602030504020204" pitchFamily="34" charset="0"/>
                <a:ea typeface="Lucida Sans" panose="020B0602030504020204" pitchFamily="34" charset="0"/>
                <a:cs typeface="Lucida Sans" panose="020B0602030504020204" pitchFamily="34" charset="0"/>
              </a:rPr>
              <a:t>Audit and risk management specialists</a:t>
            </a:r>
          </a:p>
          <a:p>
            <a:pPr marL="742950" lvl="1" indent="-285750">
              <a:buFont typeface="Arial" panose="020B0604020202020204" pitchFamily="34" charset="0"/>
              <a:buChar char="•"/>
            </a:pPr>
            <a:r>
              <a:rPr lang="en-US" altLang="en-US" sz="2000" dirty="0">
                <a:solidFill>
                  <a:schemeClr val="bg1"/>
                </a:solidFill>
                <a:latin typeface="Lucida Sans" panose="020B0602030504020204" pitchFamily="34" charset="0"/>
                <a:ea typeface="Lucida Sans" panose="020B0602030504020204" pitchFamily="34" charset="0"/>
                <a:cs typeface="Lucida Sans" panose="020B0602030504020204" pitchFamily="34" charset="0"/>
              </a:rPr>
              <a:t>Law enforcement liaisons or investigators</a:t>
            </a:r>
            <a:endParaRPr lang="en-US" sz="2000" dirty="0">
              <a:solidFill>
                <a:schemeClr val="bg1"/>
              </a:solidFill>
              <a:latin typeface="Lucida Sans" panose="020B0602030504020204" pitchFamily="34" charset="0"/>
              <a:ea typeface="Lucida Sans" panose="020B0602030504020204" pitchFamily="34" charset="0"/>
              <a:cs typeface="Lucida Sans" panose="020B0602030504020204" pitchFamily="34" charset="0"/>
            </a:endParaRPr>
          </a:p>
        </p:txBody>
      </p:sp>
    </p:spTree>
    <p:extLst>
      <p:ext uri="{BB962C8B-B14F-4D97-AF65-F5344CB8AC3E}">
        <p14:creationId xmlns:p14="http://schemas.microsoft.com/office/powerpoint/2010/main" val="809682848"/>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500"/>
                                        <p:tgtEl>
                                          <p:spTgt spid="1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fade">
                                      <p:cBhvr>
                                        <p:cTn id="1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animBg="1"/>
      <p:bldP spid="15" grpId="0" animBg="1"/>
    </p:bldLst>
  </p:timing>
</p:sld>
</file>

<file path=ppt/theme/theme1.xml><?xml version="1.0" encoding="utf-8"?>
<a:theme xmlns:a="http://schemas.openxmlformats.org/drawingml/2006/main" name="Custom Design">
  <a:themeElements>
    <a:clrScheme name="Custom 1">
      <a:dk1>
        <a:srgbClr val="000000"/>
      </a:dk1>
      <a:lt1>
        <a:srgbClr val="FFFFFF"/>
      </a:lt1>
      <a:dk2>
        <a:srgbClr val="44546A"/>
      </a:dk2>
      <a:lt2>
        <a:srgbClr val="E7E6E6"/>
      </a:lt2>
      <a:accent1>
        <a:srgbClr val="003F0B"/>
      </a:accent1>
      <a:accent2>
        <a:srgbClr val="FE7802"/>
      </a:accent2>
      <a:accent3>
        <a:srgbClr val="003257"/>
      </a:accent3>
      <a:accent4>
        <a:srgbClr val="41BF00"/>
      </a:accent4>
      <a:accent5>
        <a:srgbClr val="007F16"/>
      </a:accent5>
      <a:accent6>
        <a:srgbClr val="C1EC01"/>
      </a:accent6>
      <a:hlink>
        <a:srgbClr val="0563C1"/>
      </a:hlink>
      <a:folHlink>
        <a:srgbClr val="954F7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FIRST_Training_template" id="{CE3E207B-E7BA-F14D-B327-E93D60FF2987}" vid="{330588A5-0013-5346-939E-D43330785BD1}"/>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Apex">
      <a:majorFont>
        <a:latin typeface="Lucida Sans"/>
        <a:ea typeface=""/>
        <a:cs typeface=""/>
        <a:font script="Grek" typeface="Arial"/>
        <a:font script="Cyrl" typeface="Arial"/>
        <a:font script="Jpan" typeface="HG丸ｺﾞｼｯｸM-PRO"/>
        <a:font script="Hang" typeface="휴먼옛체"/>
        <a:font script="Hans" typeface="黑体"/>
        <a:font script="Hant" typeface="微軟正黑體"/>
        <a:font script="Arab" typeface="Tahoma"/>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Book Antiqua"/>
        <a:ea typeface=""/>
        <a:cs typeface=""/>
        <a:font script="Grek" typeface="Times New Roman"/>
        <a:font script="Cyrl" typeface="Times New Roman"/>
        <a:font script="Jpan" typeface="HG明朝B"/>
        <a:font script="Hang" typeface="돋움"/>
        <a:font script="Hans" typeface="宋体"/>
        <a:font script="Hant" typeface="新細明體"/>
        <a:font script="Arab" typeface="Times New Roman"/>
        <a:font script="Hebr" typeface="David"/>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FIRST_Training_template</Template>
  <TotalTime>23168</TotalTime>
  <Words>13156</Words>
  <Application>Microsoft Macintosh PowerPoint</Application>
  <PresentationFormat>On-screen Show (4:3)</PresentationFormat>
  <Paragraphs>1165</Paragraphs>
  <Slides>81</Slides>
  <Notes>72</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81</vt:i4>
      </vt:variant>
    </vt:vector>
  </HeadingPairs>
  <TitlesOfParts>
    <vt:vector size="90" baseType="lpstr">
      <vt:lpstr>Aharoni</vt:lpstr>
      <vt:lpstr>Calibri</vt:lpstr>
      <vt:lpstr>Lucida Sans</vt:lpstr>
      <vt:lpstr>Mangal</vt:lpstr>
      <vt:lpstr>ＭＳ Ｐゴシック</vt:lpstr>
      <vt:lpstr>TradeGothic</vt:lpstr>
      <vt:lpstr>Wingdings</vt:lpstr>
      <vt:lpstr>Arial</vt:lpstr>
      <vt:lpstr>Custom Design</vt:lpstr>
      <vt:lpstr>Module 3  CSIRT Operation</vt:lpstr>
      <vt:lpstr>Copyright</vt:lpstr>
      <vt:lpstr>Agenda</vt:lpstr>
      <vt:lpstr>Section 1:  Incident Management Processes </vt:lpstr>
      <vt:lpstr>Recognize Signs of Attacks</vt:lpstr>
      <vt:lpstr>Incident Management Processes</vt:lpstr>
      <vt:lpstr>Incident Management Processes</vt:lpstr>
      <vt:lpstr>1. Plan and Prepare</vt:lpstr>
      <vt:lpstr>Maintain External Contact Information</vt:lpstr>
      <vt:lpstr>Maintain External Contact Information</vt:lpstr>
      <vt:lpstr>Value of Conferences</vt:lpstr>
      <vt:lpstr>Worldwide Teams and Organizations</vt:lpstr>
      <vt:lpstr>Learning Check</vt:lpstr>
      <vt:lpstr>PowerPoint Presentation</vt:lpstr>
      <vt:lpstr>2. Detect</vt:lpstr>
      <vt:lpstr>2. Detect</vt:lpstr>
      <vt:lpstr>3. Triage</vt:lpstr>
      <vt:lpstr>4. Analyze</vt:lpstr>
      <vt:lpstr>Malware Analysis</vt:lpstr>
      <vt:lpstr>Digital Media Analysis</vt:lpstr>
      <vt:lpstr>Digital Media Analysis</vt:lpstr>
      <vt:lpstr>Network Traffic Analysis</vt:lpstr>
      <vt:lpstr>Learning Check</vt:lpstr>
      <vt:lpstr>PowerPoint Presentation</vt:lpstr>
      <vt:lpstr>5. Respond</vt:lpstr>
      <vt:lpstr>Disseminate Information </vt:lpstr>
      <vt:lpstr>6. Conduct Post-Mortem and  Lessons Learned Sessions</vt:lpstr>
      <vt:lpstr>Learning Check</vt:lpstr>
      <vt:lpstr>PowerPoint Presentation</vt:lpstr>
      <vt:lpstr>Section 2:  Tools and Technologies</vt:lpstr>
      <vt:lpstr>Tools</vt:lpstr>
      <vt:lpstr>Tools</vt:lpstr>
      <vt:lpstr>Tools</vt:lpstr>
      <vt:lpstr>Tools</vt:lpstr>
      <vt:lpstr>Technologies: Need for Automation</vt:lpstr>
      <vt:lpstr>Technologies</vt:lpstr>
      <vt:lpstr>Technologies: Interrelated</vt:lpstr>
      <vt:lpstr>Learning Check</vt:lpstr>
      <vt:lpstr>PowerPoint Presentation</vt:lpstr>
      <vt:lpstr>Section 3:  Identifying and Responding  to Attacks</vt:lpstr>
      <vt:lpstr>Exploiting Vulnerabilities</vt:lpstr>
      <vt:lpstr>Risk Assessment</vt:lpstr>
      <vt:lpstr>Risk Assessment Methodology</vt:lpstr>
      <vt:lpstr>Risk Model Flow</vt:lpstr>
      <vt:lpstr>Assessing Risks</vt:lpstr>
      <vt:lpstr>DoS/DDOS</vt:lpstr>
      <vt:lpstr>Other Types of Attacks</vt:lpstr>
      <vt:lpstr>Phishing and Email Headers</vt:lpstr>
      <vt:lpstr>Learning Check</vt:lpstr>
      <vt:lpstr>PowerPoint Presentation</vt:lpstr>
      <vt:lpstr>How To Handle Attacks</vt:lpstr>
      <vt:lpstr>How To Handle Attacks: Policies</vt:lpstr>
      <vt:lpstr>How To Handle Attacks: Policies</vt:lpstr>
      <vt:lpstr>Learning Check</vt:lpstr>
      <vt:lpstr>PowerPoint Presentation</vt:lpstr>
      <vt:lpstr>Section 4:  Communication</vt:lpstr>
      <vt:lpstr>Communication of Vulnerabilities  and Threats</vt:lpstr>
      <vt:lpstr>Security Bulletin Format</vt:lpstr>
      <vt:lpstr>Security Bulletin Language</vt:lpstr>
      <vt:lpstr>Security Bulletins: Internal Review </vt:lpstr>
      <vt:lpstr>Security Bulletins: Push and Pull Notifications</vt:lpstr>
      <vt:lpstr>Security Bulletin Maintenance</vt:lpstr>
      <vt:lpstr>Learning Check</vt:lpstr>
      <vt:lpstr>PowerPoint Presentation</vt:lpstr>
      <vt:lpstr>In The News</vt:lpstr>
      <vt:lpstr>Public Relations</vt:lpstr>
      <vt:lpstr>Handling the Press</vt:lpstr>
      <vt:lpstr>Learning Check</vt:lpstr>
      <vt:lpstr>PowerPoint Presentation</vt:lpstr>
      <vt:lpstr>Section 5:  Testing, Verifying, and Improving  Your Process</vt:lpstr>
      <vt:lpstr>Ongoing Assessment</vt:lpstr>
      <vt:lpstr>Ongoing Assessment</vt:lpstr>
      <vt:lpstr>Incident Response Mock Exercise Structure</vt:lpstr>
      <vt:lpstr>Incident Response Mock Exercise Structure</vt:lpstr>
      <vt:lpstr>Incident Response Mock Exercise Scope</vt:lpstr>
      <vt:lpstr>Incident Response Mock Exercise Scope</vt:lpstr>
      <vt:lpstr>Incident Response Capability Monitoring</vt:lpstr>
      <vt:lpstr>Penetration Testing</vt:lpstr>
      <vt:lpstr>Learning Check</vt:lpstr>
      <vt:lpstr>PowerPoint Presentation</vt:lpstr>
      <vt:lpstr>PowerPoint Presentation</vt:lpstr>
    </vt:vector>
  </TitlesOfParts>
  <LinksUpToDate>false</LinksUpToDate>
  <SharedDoc>false</SharedDoc>
  <HyperlinksChanged>false</HyperlinksChanged>
  <AppVersion>15.0033</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FIRST.org Course Module 3</dc:title>
  <dc:creator>Alan Reade</dc:creator>
  <cp:lastModifiedBy>Serge Droz</cp:lastModifiedBy>
  <cp:revision>420</cp:revision>
  <dcterms:created xsi:type="dcterms:W3CDTF">2008-12-23T18:42:52Z</dcterms:created>
  <dcterms:modified xsi:type="dcterms:W3CDTF">2017-05-07T12:29:58Z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
    <vt:lpwstr>Document</vt:lpwstr>
  </property>
</Properties>
</file>